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954" r:id="rId2"/>
    <p:sldId id="955" r:id="rId3"/>
    <p:sldId id="339" r:id="rId4"/>
    <p:sldId id="723" r:id="rId5"/>
    <p:sldId id="724" r:id="rId6"/>
    <p:sldId id="741" r:id="rId7"/>
    <p:sldId id="749" r:id="rId8"/>
    <p:sldId id="750" r:id="rId9"/>
    <p:sldId id="785" r:id="rId10"/>
    <p:sldId id="792" r:id="rId11"/>
    <p:sldId id="322" r:id="rId12"/>
    <p:sldId id="938" r:id="rId13"/>
    <p:sldId id="939" r:id="rId14"/>
    <p:sldId id="737" r:id="rId15"/>
    <p:sldId id="738" r:id="rId16"/>
    <p:sldId id="736" r:id="rId17"/>
    <p:sldId id="496" r:id="rId18"/>
    <p:sldId id="497" r:id="rId19"/>
    <p:sldId id="528" r:id="rId20"/>
    <p:sldId id="745" r:id="rId21"/>
    <p:sldId id="746" r:id="rId22"/>
    <p:sldId id="747" r:id="rId23"/>
    <p:sldId id="958" r:id="rId24"/>
    <p:sldId id="959" r:id="rId25"/>
    <p:sldId id="748" r:id="rId26"/>
    <p:sldId id="504" r:id="rId27"/>
    <p:sldId id="505" r:id="rId28"/>
    <p:sldId id="506" r:id="rId29"/>
    <p:sldId id="509" r:id="rId30"/>
    <p:sldId id="538" r:id="rId31"/>
    <p:sldId id="539" r:id="rId32"/>
    <p:sldId id="540" r:id="rId33"/>
    <p:sldId id="541" r:id="rId34"/>
    <p:sldId id="542" r:id="rId35"/>
    <p:sldId id="543" r:id="rId36"/>
    <p:sldId id="544" r:id="rId37"/>
    <p:sldId id="545" r:id="rId38"/>
    <p:sldId id="824" r:id="rId39"/>
    <p:sldId id="781" r:id="rId40"/>
    <p:sldId id="779" r:id="rId41"/>
    <p:sldId id="836" r:id="rId42"/>
    <p:sldId id="837" r:id="rId43"/>
    <p:sldId id="838" r:id="rId44"/>
    <p:sldId id="839" r:id="rId45"/>
    <p:sldId id="840" r:id="rId46"/>
    <p:sldId id="841" r:id="rId47"/>
    <p:sldId id="842" r:id="rId48"/>
    <p:sldId id="843" r:id="rId49"/>
    <p:sldId id="844" r:id="rId50"/>
    <p:sldId id="845" r:id="rId51"/>
    <p:sldId id="846" r:id="rId52"/>
    <p:sldId id="847" r:id="rId53"/>
    <p:sldId id="848" r:id="rId54"/>
    <p:sldId id="849" r:id="rId55"/>
    <p:sldId id="850" r:id="rId56"/>
    <p:sldId id="851" r:id="rId57"/>
    <p:sldId id="852" r:id="rId58"/>
    <p:sldId id="853" r:id="rId59"/>
    <p:sldId id="854" r:id="rId60"/>
    <p:sldId id="855" r:id="rId61"/>
    <p:sldId id="856" r:id="rId62"/>
    <p:sldId id="857" r:id="rId63"/>
    <p:sldId id="858" r:id="rId64"/>
    <p:sldId id="859" r:id="rId65"/>
    <p:sldId id="865" r:id="rId66"/>
    <p:sldId id="861" r:id="rId67"/>
    <p:sldId id="862" r:id="rId68"/>
    <p:sldId id="863" r:id="rId69"/>
    <p:sldId id="866" r:id="rId70"/>
    <p:sldId id="867" r:id="rId71"/>
    <p:sldId id="869" r:id="rId72"/>
    <p:sldId id="870" r:id="rId73"/>
    <p:sldId id="868" r:id="rId74"/>
    <p:sldId id="871" r:id="rId75"/>
    <p:sldId id="872" r:id="rId76"/>
    <p:sldId id="873" r:id="rId77"/>
    <p:sldId id="874" r:id="rId78"/>
    <p:sldId id="875" r:id="rId79"/>
    <p:sldId id="876" r:id="rId80"/>
    <p:sldId id="877" r:id="rId81"/>
    <p:sldId id="878" r:id="rId82"/>
    <p:sldId id="879" r:id="rId83"/>
    <p:sldId id="881" r:id="rId84"/>
    <p:sldId id="882" r:id="rId85"/>
    <p:sldId id="956" r:id="rId86"/>
    <p:sldId id="891" r:id="rId87"/>
    <p:sldId id="892" r:id="rId88"/>
    <p:sldId id="893" r:id="rId89"/>
    <p:sldId id="894" r:id="rId90"/>
    <p:sldId id="895" r:id="rId91"/>
    <p:sldId id="896" r:id="rId92"/>
    <p:sldId id="897" r:id="rId93"/>
    <p:sldId id="898" r:id="rId94"/>
    <p:sldId id="899" r:id="rId95"/>
    <p:sldId id="900" r:id="rId96"/>
    <p:sldId id="901" r:id="rId97"/>
    <p:sldId id="902" r:id="rId98"/>
    <p:sldId id="903" r:id="rId99"/>
    <p:sldId id="904" r:id="rId100"/>
    <p:sldId id="905" r:id="rId101"/>
    <p:sldId id="906" r:id="rId102"/>
    <p:sldId id="907" r:id="rId103"/>
    <p:sldId id="957" r:id="rId104"/>
    <p:sldId id="908" r:id="rId105"/>
    <p:sldId id="909" r:id="rId106"/>
    <p:sldId id="910" r:id="rId107"/>
    <p:sldId id="911" r:id="rId108"/>
    <p:sldId id="912" r:id="rId109"/>
    <p:sldId id="913" r:id="rId110"/>
    <p:sldId id="914" r:id="rId111"/>
    <p:sldId id="915" r:id="rId112"/>
    <p:sldId id="917" r:id="rId113"/>
    <p:sldId id="919" r:id="rId114"/>
    <p:sldId id="923" r:id="rId115"/>
    <p:sldId id="953" r:id="rId116"/>
    <p:sldId id="924" r:id="rId117"/>
    <p:sldId id="925" r:id="rId118"/>
    <p:sldId id="927" r:id="rId119"/>
    <p:sldId id="928" r:id="rId120"/>
    <p:sldId id="930" r:id="rId121"/>
    <p:sldId id="933" r:id="rId122"/>
    <p:sldId id="934" r:id="rId123"/>
    <p:sldId id="935" r:id="rId124"/>
    <p:sldId id="936" r:id="rId125"/>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CEC"/>
    <a:srgbClr val="E9987F"/>
    <a:srgbClr val="CC9900"/>
    <a:srgbClr val="007434"/>
    <a:srgbClr val="FFCF37"/>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08" autoAdjust="0"/>
    <p:restoredTop sz="94660"/>
  </p:normalViewPr>
  <p:slideViewPr>
    <p:cSldViewPr>
      <p:cViewPr varScale="1">
        <p:scale>
          <a:sx n="91" d="100"/>
          <a:sy n="91" d="100"/>
        </p:scale>
        <p:origin x="-588"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88895-89B8-490F-B587-B7F75F5FE692}" type="doc">
      <dgm:prSet loTypeId="urn:microsoft.com/office/officeart/2005/8/layout/cycle1" loCatId="cycle" qsTypeId="urn:microsoft.com/office/officeart/2005/8/quickstyle/simple1" qsCatId="simple" csTypeId="urn:microsoft.com/office/officeart/2005/8/colors/accent1_2" csCatId="accent1"/>
      <dgm:spPr/>
    </dgm:pt>
    <dgm:pt modelId="{D404799E-6D3A-43CF-BF64-CD0BEB773770}">
      <dgm:prSet/>
      <dgm:spPr/>
      <dgm:t>
        <a:bodyPr/>
        <a:lstStyle/>
        <a:p>
          <a:endParaRPr lang="id-ID"/>
        </a:p>
      </dgm:t>
    </dgm:pt>
    <dgm:pt modelId="{E991048A-11D7-453D-BEBE-B591EFD841AA}" type="parTrans" cxnId="{5E6CC3F7-A90C-4C29-BD85-BFEFBF850540}">
      <dgm:prSet/>
      <dgm:spPr/>
    </dgm:pt>
    <dgm:pt modelId="{62BD2F3A-7AD4-49A6-80CB-CA26FC021F5C}" type="sibTrans" cxnId="{5E6CC3F7-A90C-4C29-BD85-BFEFBF850540}">
      <dgm:prSet/>
      <dgm:spPr/>
    </dgm:pt>
    <dgm:pt modelId="{1B52A241-504C-40CC-A31F-82C509907F48}">
      <dgm:prSet/>
      <dgm:spPr/>
      <dgm:t>
        <a:bodyPr/>
        <a:lstStyle/>
        <a:p>
          <a:endParaRPr lang="id-ID"/>
        </a:p>
      </dgm:t>
    </dgm:pt>
    <dgm:pt modelId="{2C6AEF87-3481-44B7-BC7C-7F155D4B82DC}" type="parTrans" cxnId="{FEEDAD3C-1B5F-4B5A-9155-FE174688973F}">
      <dgm:prSet/>
      <dgm:spPr/>
    </dgm:pt>
    <dgm:pt modelId="{56C13255-2A17-447C-B996-CF6A60852DD5}" type="sibTrans" cxnId="{FEEDAD3C-1B5F-4B5A-9155-FE174688973F}">
      <dgm:prSet/>
      <dgm:spPr/>
    </dgm:pt>
    <dgm:pt modelId="{CE9C6D43-45EE-4F39-85EB-044E6A5446DD}">
      <dgm:prSet/>
      <dgm:spPr/>
      <dgm:t>
        <a:bodyPr/>
        <a:lstStyle/>
        <a:p>
          <a:endParaRPr lang="id-ID"/>
        </a:p>
      </dgm:t>
    </dgm:pt>
    <dgm:pt modelId="{B506D791-005A-4DF1-A0F0-01F116EAC8FF}" type="parTrans" cxnId="{26BDFF43-E55B-42EB-85F7-152CE6EF0239}">
      <dgm:prSet/>
      <dgm:spPr/>
    </dgm:pt>
    <dgm:pt modelId="{9F1D96E5-8900-48EF-A8BA-9193FA5D6BE8}" type="sibTrans" cxnId="{26BDFF43-E55B-42EB-85F7-152CE6EF0239}">
      <dgm:prSet/>
      <dgm:spPr/>
    </dgm:pt>
    <dgm:pt modelId="{E72F4580-3762-4466-B805-E2892C23D21E}" type="pres">
      <dgm:prSet presAssocID="{E5088895-89B8-490F-B587-B7F75F5FE692}" presName="cycle" presStyleCnt="0">
        <dgm:presLayoutVars>
          <dgm:dir/>
          <dgm:resizeHandles val="exact"/>
        </dgm:presLayoutVars>
      </dgm:prSet>
      <dgm:spPr/>
    </dgm:pt>
    <dgm:pt modelId="{6BD198B8-6E13-4D4C-B1A1-FEB4C1421BE8}" type="pres">
      <dgm:prSet presAssocID="{D404799E-6D3A-43CF-BF64-CD0BEB773770}" presName="dummy" presStyleCnt="0"/>
      <dgm:spPr/>
    </dgm:pt>
    <dgm:pt modelId="{6CD7905D-8D90-40C5-B59B-9D7E0D58ADF0}" type="pres">
      <dgm:prSet presAssocID="{D404799E-6D3A-43CF-BF64-CD0BEB773770}" presName="node" presStyleLbl="revTx" presStyleIdx="0" presStyleCnt="3">
        <dgm:presLayoutVars>
          <dgm:bulletEnabled val="1"/>
        </dgm:presLayoutVars>
      </dgm:prSet>
      <dgm:spPr/>
      <dgm:t>
        <a:bodyPr/>
        <a:lstStyle/>
        <a:p>
          <a:endParaRPr lang="id-ID"/>
        </a:p>
      </dgm:t>
    </dgm:pt>
    <dgm:pt modelId="{D6CC1838-D4A2-49FD-A968-0F6E9A01F384}" type="pres">
      <dgm:prSet presAssocID="{62BD2F3A-7AD4-49A6-80CB-CA26FC021F5C}" presName="sibTrans" presStyleLbl="node1" presStyleIdx="0" presStyleCnt="3"/>
      <dgm:spPr/>
    </dgm:pt>
    <dgm:pt modelId="{3C590BE9-B20A-4A16-A343-4699F0FD8A5D}" type="pres">
      <dgm:prSet presAssocID="{1B52A241-504C-40CC-A31F-82C509907F48}" presName="dummy" presStyleCnt="0"/>
      <dgm:spPr/>
    </dgm:pt>
    <dgm:pt modelId="{719BC9E0-5873-4DAD-95C5-5F4769C3EFC3}" type="pres">
      <dgm:prSet presAssocID="{1B52A241-504C-40CC-A31F-82C509907F48}" presName="node" presStyleLbl="revTx" presStyleIdx="1" presStyleCnt="3">
        <dgm:presLayoutVars>
          <dgm:bulletEnabled val="1"/>
        </dgm:presLayoutVars>
      </dgm:prSet>
      <dgm:spPr/>
      <dgm:t>
        <a:bodyPr/>
        <a:lstStyle/>
        <a:p>
          <a:endParaRPr lang="id-ID"/>
        </a:p>
      </dgm:t>
    </dgm:pt>
    <dgm:pt modelId="{71B1F2F4-6881-475A-B8A2-6F3DCE8A5282}" type="pres">
      <dgm:prSet presAssocID="{56C13255-2A17-447C-B996-CF6A60852DD5}" presName="sibTrans" presStyleLbl="node1" presStyleIdx="1" presStyleCnt="3"/>
      <dgm:spPr/>
    </dgm:pt>
    <dgm:pt modelId="{9E2777B3-57DA-48DF-A219-E8E282C6CE71}" type="pres">
      <dgm:prSet presAssocID="{CE9C6D43-45EE-4F39-85EB-044E6A5446DD}" presName="dummy" presStyleCnt="0"/>
      <dgm:spPr/>
    </dgm:pt>
    <dgm:pt modelId="{58A2262D-A8CC-4771-BE68-EB3285781307}" type="pres">
      <dgm:prSet presAssocID="{CE9C6D43-45EE-4F39-85EB-044E6A5446DD}" presName="node" presStyleLbl="revTx" presStyleIdx="2" presStyleCnt="3">
        <dgm:presLayoutVars>
          <dgm:bulletEnabled val="1"/>
        </dgm:presLayoutVars>
      </dgm:prSet>
      <dgm:spPr/>
      <dgm:t>
        <a:bodyPr/>
        <a:lstStyle/>
        <a:p>
          <a:endParaRPr lang="id-ID"/>
        </a:p>
      </dgm:t>
    </dgm:pt>
    <dgm:pt modelId="{561837EF-9409-4A9A-8813-33D92E67792C}" type="pres">
      <dgm:prSet presAssocID="{9F1D96E5-8900-48EF-A8BA-9193FA5D6BE8}" presName="sibTrans" presStyleLbl="node1" presStyleIdx="2" presStyleCnt="3"/>
      <dgm:spPr/>
    </dgm:pt>
  </dgm:ptLst>
  <dgm:cxnLst>
    <dgm:cxn modelId="{08EE81E1-D19E-4F08-A56D-4ED895458ED1}" type="presOf" srcId="{CE9C6D43-45EE-4F39-85EB-044E6A5446DD}" destId="{58A2262D-A8CC-4771-BE68-EB3285781307}" srcOrd="0" destOrd="0" presId="urn:microsoft.com/office/officeart/2005/8/layout/cycle1"/>
    <dgm:cxn modelId="{3CB3A3DF-A337-4593-BE78-5D74407803CA}" type="presOf" srcId="{62BD2F3A-7AD4-49A6-80CB-CA26FC021F5C}" destId="{D6CC1838-D4A2-49FD-A968-0F6E9A01F384}" srcOrd="0" destOrd="0" presId="urn:microsoft.com/office/officeart/2005/8/layout/cycle1"/>
    <dgm:cxn modelId="{E2DC8E28-755F-437C-ACC0-DD42046B0E94}" type="presOf" srcId="{D404799E-6D3A-43CF-BF64-CD0BEB773770}" destId="{6CD7905D-8D90-40C5-B59B-9D7E0D58ADF0}" srcOrd="0" destOrd="0" presId="urn:microsoft.com/office/officeart/2005/8/layout/cycle1"/>
    <dgm:cxn modelId="{26BDFF43-E55B-42EB-85F7-152CE6EF0239}" srcId="{E5088895-89B8-490F-B587-B7F75F5FE692}" destId="{CE9C6D43-45EE-4F39-85EB-044E6A5446DD}" srcOrd="2" destOrd="0" parTransId="{B506D791-005A-4DF1-A0F0-01F116EAC8FF}" sibTransId="{9F1D96E5-8900-48EF-A8BA-9193FA5D6BE8}"/>
    <dgm:cxn modelId="{6FA5FB5C-B3F6-47F6-B727-3D6EE91AD2E4}" type="presOf" srcId="{E5088895-89B8-490F-B587-B7F75F5FE692}" destId="{E72F4580-3762-4466-B805-E2892C23D21E}" srcOrd="0" destOrd="0" presId="urn:microsoft.com/office/officeart/2005/8/layout/cycle1"/>
    <dgm:cxn modelId="{FEEDAD3C-1B5F-4B5A-9155-FE174688973F}" srcId="{E5088895-89B8-490F-B587-B7F75F5FE692}" destId="{1B52A241-504C-40CC-A31F-82C509907F48}" srcOrd="1" destOrd="0" parTransId="{2C6AEF87-3481-44B7-BC7C-7F155D4B82DC}" sibTransId="{56C13255-2A17-447C-B996-CF6A60852DD5}"/>
    <dgm:cxn modelId="{5E6CC3F7-A90C-4C29-BD85-BFEFBF850540}" srcId="{E5088895-89B8-490F-B587-B7F75F5FE692}" destId="{D404799E-6D3A-43CF-BF64-CD0BEB773770}" srcOrd="0" destOrd="0" parTransId="{E991048A-11D7-453D-BEBE-B591EFD841AA}" sibTransId="{62BD2F3A-7AD4-49A6-80CB-CA26FC021F5C}"/>
    <dgm:cxn modelId="{61E19E41-8004-4ED1-A685-6843219CB04B}" type="presOf" srcId="{9F1D96E5-8900-48EF-A8BA-9193FA5D6BE8}" destId="{561837EF-9409-4A9A-8813-33D92E67792C}" srcOrd="0" destOrd="0" presId="urn:microsoft.com/office/officeart/2005/8/layout/cycle1"/>
    <dgm:cxn modelId="{1D2B4E5F-CE8C-4486-B3D9-B1AB6F7E37D5}" type="presOf" srcId="{1B52A241-504C-40CC-A31F-82C509907F48}" destId="{719BC9E0-5873-4DAD-95C5-5F4769C3EFC3}" srcOrd="0" destOrd="0" presId="urn:microsoft.com/office/officeart/2005/8/layout/cycle1"/>
    <dgm:cxn modelId="{5921772F-B5B8-4FA3-B39F-9B5FC03971C0}" type="presOf" srcId="{56C13255-2A17-447C-B996-CF6A60852DD5}" destId="{71B1F2F4-6881-475A-B8A2-6F3DCE8A5282}" srcOrd="0" destOrd="0" presId="urn:microsoft.com/office/officeart/2005/8/layout/cycle1"/>
    <dgm:cxn modelId="{71CDFF62-95B4-4353-BC62-8CBEE0205460}" type="presParOf" srcId="{E72F4580-3762-4466-B805-E2892C23D21E}" destId="{6BD198B8-6E13-4D4C-B1A1-FEB4C1421BE8}" srcOrd="0" destOrd="0" presId="urn:microsoft.com/office/officeart/2005/8/layout/cycle1"/>
    <dgm:cxn modelId="{673FDEE0-81C4-45A6-AB59-089CFEFD0470}" type="presParOf" srcId="{E72F4580-3762-4466-B805-E2892C23D21E}" destId="{6CD7905D-8D90-40C5-B59B-9D7E0D58ADF0}" srcOrd="1" destOrd="0" presId="urn:microsoft.com/office/officeart/2005/8/layout/cycle1"/>
    <dgm:cxn modelId="{ECAF2ADD-BE5C-4F4D-8884-A02E30BB2003}" type="presParOf" srcId="{E72F4580-3762-4466-B805-E2892C23D21E}" destId="{D6CC1838-D4A2-49FD-A968-0F6E9A01F384}" srcOrd="2" destOrd="0" presId="urn:microsoft.com/office/officeart/2005/8/layout/cycle1"/>
    <dgm:cxn modelId="{7CAF29EB-039C-499A-86AD-64F810E001BE}" type="presParOf" srcId="{E72F4580-3762-4466-B805-E2892C23D21E}" destId="{3C590BE9-B20A-4A16-A343-4699F0FD8A5D}" srcOrd="3" destOrd="0" presId="urn:microsoft.com/office/officeart/2005/8/layout/cycle1"/>
    <dgm:cxn modelId="{2616859A-7695-428D-A0F7-BF3D4A89B2ED}" type="presParOf" srcId="{E72F4580-3762-4466-B805-E2892C23D21E}" destId="{719BC9E0-5873-4DAD-95C5-5F4769C3EFC3}" srcOrd="4" destOrd="0" presId="urn:microsoft.com/office/officeart/2005/8/layout/cycle1"/>
    <dgm:cxn modelId="{B2CA0579-039D-45F1-8113-AD604AB991E9}" type="presParOf" srcId="{E72F4580-3762-4466-B805-E2892C23D21E}" destId="{71B1F2F4-6881-475A-B8A2-6F3DCE8A5282}" srcOrd="5" destOrd="0" presId="urn:microsoft.com/office/officeart/2005/8/layout/cycle1"/>
    <dgm:cxn modelId="{B37B7B90-229F-4DFC-A31F-C6A940C2CABA}" type="presParOf" srcId="{E72F4580-3762-4466-B805-E2892C23D21E}" destId="{9E2777B3-57DA-48DF-A219-E8E282C6CE71}" srcOrd="6" destOrd="0" presId="urn:microsoft.com/office/officeart/2005/8/layout/cycle1"/>
    <dgm:cxn modelId="{588F5883-87E0-49E5-9FC8-5530F4EDBB06}" type="presParOf" srcId="{E72F4580-3762-4466-B805-E2892C23D21E}" destId="{58A2262D-A8CC-4771-BE68-EB3285781307}" srcOrd="7" destOrd="0" presId="urn:microsoft.com/office/officeart/2005/8/layout/cycle1"/>
    <dgm:cxn modelId="{7FDBA10B-F7DE-4C7B-B7B0-6252E2D45D95}" type="presParOf" srcId="{E72F4580-3762-4466-B805-E2892C23D21E}" destId="{561837EF-9409-4A9A-8813-33D92E67792C}"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7905D-8D90-40C5-B59B-9D7E0D58ADF0}">
      <dsp:nvSpPr>
        <dsp:cNvPr id="0" name=""/>
        <dsp:cNvSpPr/>
      </dsp:nvSpPr>
      <dsp:spPr>
        <a:xfrm>
          <a:off x="1018755" y="212660"/>
          <a:ext cx="605039"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d-ID" sz="3600" kern="1200"/>
        </a:p>
      </dsp:txBody>
      <dsp:txXfrm>
        <a:off x="1018755" y="212660"/>
        <a:ext cx="605039" cy="605039"/>
      </dsp:txXfrm>
    </dsp:sp>
    <dsp:sp modelId="{D6CC1838-D4A2-49FD-A968-0F6E9A01F384}">
      <dsp:nvSpPr>
        <dsp:cNvPr id="0" name=""/>
        <dsp:cNvSpPr/>
      </dsp:nvSpPr>
      <dsp:spPr>
        <a:xfrm>
          <a:off x="96139" y="93339"/>
          <a:ext cx="1431734" cy="1431734"/>
        </a:xfrm>
        <a:prstGeom prst="circularArrow">
          <a:avLst>
            <a:gd name="adj1" fmla="val 8241"/>
            <a:gd name="adj2" fmla="val 575443"/>
            <a:gd name="adj3" fmla="val 2966940"/>
            <a:gd name="adj4" fmla="val 49655"/>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BC9E0-5873-4DAD-95C5-5F4769C3EFC3}">
      <dsp:nvSpPr>
        <dsp:cNvPr id="0" name=""/>
        <dsp:cNvSpPr/>
      </dsp:nvSpPr>
      <dsp:spPr>
        <a:xfrm>
          <a:off x="509486" y="1094739"/>
          <a:ext cx="605039"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d-ID" sz="3600" kern="1200"/>
        </a:p>
      </dsp:txBody>
      <dsp:txXfrm>
        <a:off x="509486" y="1094739"/>
        <a:ext cx="605039" cy="605039"/>
      </dsp:txXfrm>
    </dsp:sp>
    <dsp:sp modelId="{71B1F2F4-6881-475A-B8A2-6F3DCE8A5282}">
      <dsp:nvSpPr>
        <dsp:cNvPr id="0" name=""/>
        <dsp:cNvSpPr/>
      </dsp:nvSpPr>
      <dsp:spPr>
        <a:xfrm>
          <a:off x="96139" y="93339"/>
          <a:ext cx="1431734" cy="1431734"/>
        </a:xfrm>
        <a:prstGeom prst="circularArrow">
          <a:avLst>
            <a:gd name="adj1" fmla="val 8241"/>
            <a:gd name="adj2" fmla="val 575443"/>
            <a:gd name="adj3" fmla="val 10174902"/>
            <a:gd name="adj4" fmla="val 7257617"/>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2262D-A8CC-4771-BE68-EB3285781307}">
      <dsp:nvSpPr>
        <dsp:cNvPr id="0" name=""/>
        <dsp:cNvSpPr/>
      </dsp:nvSpPr>
      <dsp:spPr>
        <a:xfrm>
          <a:off x="217" y="212660"/>
          <a:ext cx="605039"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d-ID" sz="3600" kern="1200"/>
        </a:p>
      </dsp:txBody>
      <dsp:txXfrm>
        <a:off x="217" y="212660"/>
        <a:ext cx="605039" cy="605039"/>
      </dsp:txXfrm>
    </dsp:sp>
    <dsp:sp modelId="{561837EF-9409-4A9A-8813-33D92E67792C}">
      <dsp:nvSpPr>
        <dsp:cNvPr id="0" name=""/>
        <dsp:cNvSpPr/>
      </dsp:nvSpPr>
      <dsp:spPr>
        <a:xfrm>
          <a:off x="96139" y="93339"/>
          <a:ext cx="1431734" cy="1431734"/>
        </a:xfrm>
        <a:prstGeom prst="circularArrow">
          <a:avLst>
            <a:gd name="adj1" fmla="val 8241"/>
            <a:gd name="adj2" fmla="val 575443"/>
            <a:gd name="adj3" fmla="val 16859603"/>
            <a:gd name="adj4" fmla="val 14964955"/>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596A191-3CFF-42CE-ACC9-821C0D691DD5}" type="datetimeFigureOut">
              <a:rPr lang="id-ID"/>
              <a:pPr>
                <a:defRPr/>
              </a:pPr>
              <a:t>22/01/2020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47056D2-4926-48DB-8C4A-04AF01EB85B5}" type="slidenum">
              <a:rPr lang="id-ID"/>
              <a:pPr>
                <a:defRPr/>
              </a:pPr>
              <a:t>‹#›</a:t>
            </a:fld>
            <a:endParaRPr lang="id-ID"/>
          </a:p>
        </p:txBody>
      </p:sp>
    </p:spTree>
    <p:extLst>
      <p:ext uri="{BB962C8B-B14F-4D97-AF65-F5344CB8AC3E}">
        <p14:creationId xmlns:p14="http://schemas.microsoft.com/office/powerpoint/2010/main" val="896480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8B5C2F2-C86D-40AC-9139-87F8551D52FE}" type="slidenum">
              <a:rPr lang="en-US" smtClean="0"/>
              <a:pPr/>
              <a:t>1</a:t>
            </a:fld>
            <a:endParaRPr lang="en-US"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noProof="1" smtClean="0"/>
          </a:p>
        </p:txBody>
      </p:sp>
    </p:spTree>
    <p:extLst>
      <p:ext uri="{BB962C8B-B14F-4D97-AF65-F5344CB8AC3E}">
        <p14:creationId xmlns:p14="http://schemas.microsoft.com/office/powerpoint/2010/main" val="133023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97229F8-5608-4DD6-A248-CD994A4A31A1}" type="slidenum">
              <a:rPr lang="en-US" smtClean="0">
                <a:latin typeface="Arial" pitchFamily="34" charset="0"/>
              </a:rPr>
              <a:pPr/>
              <a:t>57</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extLst>
      <p:ext uri="{BB962C8B-B14F-4D97-AF65-F5344CB8AC3E}">
        <p14:creationId xmlns:p14="http://schemas.microsoft.com/office/powerpoint/2010/main" val="414438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C345C2B-718E-4361-AC00-A04A8BD460C7}" type="slidenum">
              <a:rPr lang="en-US" smtClean="0"/>
              <a:pPr/>
              <a:t>64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3405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3094DB4-04F0-4089-B8DB-56AA561B43EE}" type="slidenum">
              <a:rPr lang="en-US" smtClean="0"/>
              <a:pPr/>
              <a:t>65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5025" y="4342777"/>
            <a:ext cx="5027951" cy="4115111"/>
          </a:xfrm>
          <a:noFill/>
          <a:ln/>
        </p:spPr>
        <p:txBody>
          <a:bodyPr/>
          <a:lstStyle/>
          <a:p>
            <a:endParaRPr lang="en-US" smtClean="0"/>
          </a:p>
        </p:txBody>
      </p:sp>
    </p:spTree>
    <p:extLst>
      <p:ext uri="{BB962C8B-B14F-4D97-AF65-F5344CB8AC3E}">
        <p14:creationId xmlns:p14="http://schemas.microsoft.com/office/powerpoint/2010/main" val="193430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205F20A-EBF2-4EE0-A14B-375E147F01AF}" type="slidenum">
              <a:rPr lang="en-US" smtClean="0"/>
              <a:pPr/>
              <a:t>106</a:t>
            </a:fld>
            <a:endParaRPr lang="en-US" smtClean="0"/>
          </a:p>
        </p:txBody>
      </p:sp>
      <p:sp>
        <p:nvSpPr>
          <p:cNvPr id="33795" name="Rectangle 2"/>
          <p:cNvSpPr>
            <a:spLocks noGrp="1" noRot="1" noChangeAspect="1" noChangeArrowheads="1" noTextEdit="1"/>
          </p:cNvSpPr>
          <p:nvPr>
            <p:ph type="sldImg"/>
          </p:nvPr>
        </p:nvSpPr>
        <p:spPr>
          <a:xfrm>
            <a:off x="171450" y="711200"/>
            <a:ext cx="6629400" cy="4973638"/>
          </a:xfrm>
          <a:ln/>
        </p:spPr>
      </p:sp>
      <p:sp>
        <p:nvSpPr>
          <p:cNvPr id="33796" name="Rectangle 3"/>
          <p:cNvSpPr>
            <a:spLocks noGrp="1" noChangeArrowheads="1"/>
          </p:cNvSpPr>
          <p:nvPr>
            <p:ph type="body" idx="1"/>
          </p:nvPr>
        </p:nvSpPr>
        <p:spPr>
          <a:xfrm>
            <a:off x="228290" y="5969521"/>
            <a:ext cx="6401421" cy="2946504"/>
          </a:xfrm>
          <a:noFill/>
          <a:ln/>
        </p:spPr>
        <p:txBody>
          <a:bodyPr/>
          <a:lstStyle/>
          <a:p>
            <a:pPr marL="229843" indent="-229843" eaLnBrk="1" hangingPunct="1"/>
            <a:endParaRPr lang="en-US" dirty="0" smtClean="0"/>
          </a:p>
        </p:txBody>
      </p:sp>
      <p:sp>
        <p:nvSpPr>
          <p:cNvPr id="33797" name="Line 4"/>
          <p:cNvSpPr>
            <a:spLocks noChangeShapeType="1"/>
          </p:cNvSpPr>
          <p:nvPr/>
        </p:nvSpPr>
        <p:spPr bwMode="auto">
          <a:xfrm>
            <a:off x="759413" y="6477000"/>
            <a:ext cx="5564360" cy="0"/>
          </a:xfrm>
          <a:prstGeom prst="line">
            <a:avLst/>
          </a:prstGeom>
          <a:noFill/>
          <a:ln w="9525">
            <a:solidFill>
              <a:schemeClr val="tx1"/>
            </a:solidFill>
            <a:miter lim="800000"/>
            <a:headEnd/>
            <a:tailEnd/>
          </a:ln>
        </p:spPr>
        <p:txBody>
          <a:bodyPr wrap="none" lIns="91938" tIns="45969" rIns="91938" bIns="45969"/>
          <a:lstStyle/>
          <a:p>
            <a:endParaRPr lang="en-US"/>
          </a:p>
        </p:txBody>
      </p:sp>
      <p:sp>
        <p:nvSpPr>
          <p:cNvPr id="33798" name="Line 5"/>
          <p:cNvSpPr>
            <a:spLocks noChangeShapeType="1"/>
          </p:cNvSpPr>
          <p:nvPr/>
        </p:nvSpPr>
        <p:spPr bwMode="auto">
          <a:xfrm>
            <a:off x="759413" y="6934513"/>
            <a:ext cx="5564360" cy="0"/>
          </a:xfrm>
          <a:prstGeom prst="line">
            <a:avLst/>
          </a:prstGeom>
          <a:noFill/>
          <a:ln w="9525">
            <a:solidFill>
              <a:schemeClr val="tx1"/>
            </a:solidFill>
            <a:miter lim="800000"/>
            <a:headEnd/>
            <a:tailEnd/>
          </a:ln>
        </p:spPr>
        <p:txBody>
          <a:bodyPr wrap="none" lIns="91938" tIns="45969" rIns="91938" bIns="45969"/>
          <a:lstStyle/>
          <a:p>
            <a:endParaRPr lang="en-US"/>
          </a:p>
        </p:txBody>
      </p:sp>
      <p:sp>
        <p:nvSpPr>
          <p:cNvPr id="33799" name="Line 6"/>
          <p:cNvSpPr>
            <a:spLocks noChangeShapeType="1"/>
          </p:cNvSpPr>
          <p:nvPr/>
        </p:nvSpPr>
        <p:spPr bwMode="auto">
          <a:xfrm>
            <a:off x="759413" y="7466975"/>
            <a:ext cx="5564360" cy="0"/>
          </a:xfrm>
          <a:prstGeom prst="line">
            <a:avLst/>
          </a:prstGeom>
          <a:noFill/>
          <a:ln w="9525">
            <a:solidFill>
              <a:schemeClr val="tx1"/>
            </a:solidFill>
            <a:miter lim="800000"/>
            <a:headEnd/>
            <a:tailEnd/>
          </a:ln>
        </p:spPr>
        <p:txBody>
          <a:bodyPr wrap="none" lIns="91938" tIns="45969" rIns="91938" bIns="45969"/>
          <a:lstStyle/>
          <a:p>
            <a:endParaRPr lang="en-US"/>
          </a:p>
        </p:txBody>
      </p:sp>
      <p:sp>
        <p:nvSpPr>
          <p:cNvPr id="33800" name="Line 7"/>
          <p:cNvSpPr>
            <a:spLocks noChangeShapeType="1"/>
          </p:cNvSpPr>
          <p:nvPr/>
        </p:nvSpPr>
        <p:spPr bwMode="auto">
          <a:xfrm>
            <a:off x="759413" y="8001000"/>
            <a:ext cx="5564360" cy="0"/>
          </a:xfrm>
          <a:prstGeom prst="line">
            <a:avLst/>
          </a:prstGeom>
          <a:noFill/>
          <a:ln w="9525">
            <a:solidFill>
              <a:schemeClr val="tx1"/>
            </a:solidFill>
            <a:miter lim="800000"/>
            <a:headEnd/>
            <a:tailEnd/>
          </a:ln>
        </p:spPr>
        <p:txBody>
          <a:bodyPr wrap="none" lIns="91938" tIns="45969" rIns="91938" bIns="45969"/>
          <a:lstStyle/>
          <a:p>
            <a:endParaRPr lang="en-US"/>
          </a:p>
        </p:txBody>
      </p:sp>
      <p:sp>
        <p:nvSpPr>
          <p:cNvPr id="33801" name="Line 8"/>
          <p:cNvSpPr>
            <a:spLocks noChangeShapeType="1"/>
          </p:cNvSpPr>
          <p:nvPr/>
        </p:nvSpPr>
        <p:spPr bwMode="auto">
          <a:xfrm>
            <a:off x="759413" y="8458512"/>
            <a:ext cx="5564360" cy="0"/>
          </a:xfrm>
          <a:prstGeom prst="line">
            <a:avLst/>
          </a:prstGeom>
          <a:noFill/>
          <a:ln w="9525">
            <a:solidFill>
              <a:schemeClr val="tx1"/>
            </a:solidFill>
            <a:miter lim="800000"/>
            <a:headEnd/>
            <a:tailEnd/>
          </a:ln>
        </p:spPr>
        <p:txBody>
          <a:bodyPr wrap="none" lIns="91938" tIns="45969" rIns="91938" bIns="45969"/>
          <a:lstStyle/>
          <a:p>
            <a:endParaRPr lang="en-US"/>
          </a:p>
        </p:txBody>
      </p:sp>
    </p:spTree>
    <p:extLst>
      <p:ext uri="{BB962C8B-B14F-4D97-AF65-F5344CB8AC3E}">
        <p14:creationId xmlns:p14="http://schemas.microsoft.com/office/powerpoint/2010/main" val="381576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C53282A-8991-4CDC-A0F6-67E8909C90B5}" type="slidenum">
              <a:rPr lang="en-US" smtClean="0"/>
              <a:pPr/>
              <a:t>107</a:t>
            </a:fld>
            <a:endParaRPr lang="en-US" smtClean="0"/>
          </a:p>
        </p:txBody>
      </p:sp>
      <p:sp>
        <p:nvSpPr>
          <p:cNvPr id="34819" name="Rectangle 2"/>
          <p:cNvSpPr>
            <a:spLocks noGrp="1" noRot="1" noChangeAspect="1" noChangeArrowheads="1" noTextEdit="1"/>
          </p:cNvSpPr>
          <p:nvPr>
            <p:ph type="sldImg"/>
          </p:nvPr>
        </p:nvSpPr>
        <p:spPr>
          <a:xfrm>
            <a:off x="1146175" y="687388"/>
            <a:ext cx="4570413" cy="3429000"/>
          </a:xfrm>
          <a:ln/>
        </p:spPr>
      </p:sp>
      <p:sp>
        <p:nvSpPr>
          <p:cNvPr id="34820" name="Rectangle 3"/>
          <p:cNvSpPr>
            <a:spLocks noGrp="1" noChangeArrowheads="1"/>
          </p:cNvSpPr>
          <p:nvPr>
            <p:ph type="body" idx="1"/>
          </p:nvPr>
        </p:nvSpPr>
        <p:spPr>
          <a:xfrm>
            <a:off x="913159" y="4344026"/>
            <a:ext cx="5031685" cy="4112926"/>
          </a:xfrm>
          <a:noFill/>
          <a:ln/>
        </p:spPr>
        <p:txBody>
          <a:bodyPr lIns="93151" tIns="46574" rIns="93151" bIns="46574"/>
          <a:lstStyle/>
          <a:p>
            <a:pPr marL="114922" indent="-114922" eaLnBrk="1" hangingPunct="1">
              <a:buFontTx/>
              <a:buChar char="•"/>
            </a:pPr>
            <a:r>
              <a:rPr lang="en-US" dirty="0" smtClean="0"/>
              <a:t>Price is only one element of the total, life-cycle cost of acquiring products and services.</a:t>
            </a:r>
          </a:p>
          <a:p>
            <a:pPr marL="114922" indent="-114922" eaLnBrk="1" hangingPunct="1">
              <a:buFontTx/>
              <a:buChar char="•"/>
            </a:pPr>
            <a:r>
              <a:rPr lang="en-US" dirty="0" smtClean="0"/>
              <a:t>A sourcing effort that addresses price only misses a much, much greater opportunity to reduce internal design and process costs.</a:t>
            </a:r>
          </a:p>
          <a:p>
            <a:pPr marL="114922" indent="-114922" eaLnBrk="1" hangingPunct="1">
              <a:buFontTx/>
              <a:buChar char="•"/>
            </a:pPr>
            <a:r>
              <a:rPr lang="en-US" dirty="0" smtClean="0"/>
              <a:t>A rule of thumb is that once you have told a supplier what it is you want to buy and what it must look like, you have already built in 80% of the purchase cost.  By understanding and managing demand drivers and how specifications are developed to meet them, a client can often double or triple the savings.</a:t>
            </a:r>
          </a:p>
          <a:p>
            <a:pPr marL="114922" indent="-114922" eaLnBrk="1" hangingPunct="1">
              <a:buFontTx/>
              <a:buChar char="•"/>
            </a:pPr>
            <a:r>
              <a:rPr lang="en-US" dirty="0" smtClean="0"/>
              <a:t>Inventory is another area where you can drive out cost by asking suppliers to manage stock or migrating to just-in-time deliveries.</a:t>
            </a:r>
          </a:p>
          <a:p>
            <a:pPr marL="114922" indent="-114922" eaLnBrk="1" hangingPunct="1">
              <a:buFontTx/>
              <a:buChar char="•"/>
            </a:pPr>
            <a:r>
              <a:rPr lang="en-US" dirty="0" smtClean="0"/>
              <a:t>You will find other savings opportunities in every aspect of the internal supply chain.  </a:t>
            </a:r>
          </a:p>
        </p:txBody>
      </p:sp>
    </p:spTree>
    <p:extLst>
      <p:ext uri="{BB962C8B-B14F-4D97-AF65-F5344CB8AC3E}">
        <p14:creationId xmlns:p14="http://schemas.microsoft.com/office/powerpoint/2010/main" val="3669025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914401" y="4354513"/>
            <a:ext cx="5029200" cy="4343400"/>
          </a:xfrm>
          <a:noFill/>
          <a:ln/>
        </p:spPr>
        <p:txBody>
          <a:bodyPr lIns="92713" tIns="45543" rIns="92713" bIns="45543"/>
          <a:lstStyle/>
          <a:p>
            <a:r>
              <a:rPr lang="en-US" smtClean="0"/>
              <a:t>This side presents the process measures for Purchasing.</a:t>
            </a:r>
          </a:p>
        </p:txBody>
      </p:sp>
      <p:sp>
        <p:nvSpPr>
          <p:cNvPr id="18435" name="Rectangle 3"/>
          <p:cNvSpPr>
            <a:spLocks noGrp="1" noRot="1" noChangeAspect="1" noChangeArrowheads="1" noTextEdit="1"/>
          </p:cNvSpPr>
          <p:nvPr>
            <p:ph type="sldImg"/>
          </p:nvPr>
        </p:nvSpPr>
        <p:spPr>
          <a:xfrm>
            <a:off x="1144588" y="682625"/>
            <a:ext cx="4568825" cy="3427413"/>
          </a:xfrm>
          <a:ln w="12700" cap="flat">
            <a:solidFill>
              <a:schemeClr val="tx1"/>
            </a:solidFill>
          </a:ln>
        </p:spPr>
      </p:sp>
    </p:spTree>
    <p:extLst>
      <p:ext uri="{BB962C8B-B14F-4D97-AF65-F5344CB8AC3E}">
        <p14:creationId xmlns:p14="http://schemas.microsoft.com/office/powerpoint/2010/main" val="810832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smtClean="0"/>
          </a:p>
        </p:txBody>
      </p:sp>
      <p:sp>
        <p:nvSpPr>
          <p:cNvPr id="18436" name="Slide Number Placeholder 3"/>
          <p:cNvSpPr>
            <a:spLocks noGrp="1"/>
          </p:cNvSpPr>
          <p:nvPr>
            <p:ph type="sldNum" sz="quarter" idx="5"/>
          </p:nvPr>
        </p:nvSpPr>
        <p:spPr>
          <a:noFill/>
          <a:ln>
            <a:miter lim="800000"/>
            <a:headEnd/>
            <a:tailEnd/>
          </a:ln>
        </p:spPr>
        <p:txBody>
          <a:bodyPr/>
          <a:lstStyle/>
          <a:p>
            <a:fld id="{2C9772F7-2806-44A2-9C66-BE9D089B83B4}" type="slidenum">
              <a:rPr lang="en-GB" smtClean="0">
                <a:solidFill>
                  <a:srgbClr val="000000"/>
                </a:solidFill>
              </a:rPr>
              <a:pPr/>
              <a:t>117</a:t>
            </a:fld>
            <a:endParaRPr lang="en-GB" smtClean="0">
              <a:solidFill>
                <a:srgbClr val="000000"/>
              </a:solidFill>
            </a:endParaRPr>
          </a:p>
        </p:txBody>
      </p:sp>
    </p:spTree>
    <p:extLst>
      <p:ext uri="{BB962C8B-B14F-4D97-AF65-F5344CB8AC3E}">
        <p14:creationId xmlns:p14="http://schemas.microsoft.com/office/powerpoint/2010/main" val="809150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a:noFill/>
        </p:spPr>
        <p:txBody>
          <a:bodyPr/>
          <a:lstStyle/>
          <a:p>
            <a:pPr>
              <a:spcBef>
                <a:spcPct val="0"/>
              </a:spcBef>
            </a:pPr>
            <a:endParaRPr lang="en-US" smtClean="0"/>
          </a:p>
        </p:txBody>
      </p:sp>
    </p:spTree>
    <p:extLst>
      <p:ext uri="{BB962C8B-B14F-4D97-AF65-F5344CB8AC3E}">
        <p14:creationId xmlns:p14="http://schemas.microsoft.com/office/powerpoint/2010/main" val="23998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a:noFill/>
        </p:spPr>
        <p:txBody>
          <a:bodyPr/>
          <a:lstStyle/>
          <a:p>
            <a:pPr>
              <a:spcBef>
                <a:spcPct val="0"/>
              </a:spcBef>
            </a:pPr>
            <a:endParaRPr lang="en-US" smtClean="0"/>
          </a:p>
        </p:txBody>
      </p:sp>
    </p:spTree>
    <p:extLst>
      <p:ext uri="{BB962C8B-B14F-4D97-AF65-F5344CB8AC3E}">
        <p14:creationId xmlns:p14="http://schemas.microsoft.com/office/powerpoint/2010/main" val="70520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Ermawan:</a:t>
            </a:r>
            <a:r>
              <a:rPr lang="en-US" baseline="0" smtClean="0"/>
              <a:t> Kepala Pembangkit PLN sektor Belawan – pengadaan  flame turb tdk sesuai spesifikasi – Kompas, 24 Oktober 2014</a:t>
            </a:r>
          </a:p>
          <a:p>
            <a:r>
              <a:rPr lang="en-US" baseline="0" smtClean="0"/>
              <a:t>Rudy Manggas Siahaan: Kadis PU DKI – menolak tanda tangan sebagai PA, detik.com </a:t>
            </a:r>
            <a:endParaRPr lang="en-US"/>
          </a:p>
        </p:txBody>
      </p:sp>
      <p:sp>
        <p:nvSpPr>
          <p:cNvPr id="4" name="Slide Number Placeholder 3"/>
          <p:cNvSpPr>
            <a:spLocks noGrp="1"/>
          </p:cNvSpPr>
          <p:nvPr>
            <p:ph type="sldNum" sz="quarter" idx="10"/>
          </p:nvPr>
        </p:nvSpPr>
        <p:spPr/>
        <p:txBody>
          <a:bodyPr/>
          <a:lstStyle/>
          <a:p>
            <a:pPr>
              <a:defRPr/>
            </a:pPr>
            <a:fld id="{964B26C9-584C-4A59-8C42-24B182CCF60B}" type="slidenum">
              <a:rPr lang="en-US" smtClean="0"/>
              <a:pPr>
                <a:defRPr/>
              </a:pPr>
              <a:t>4</a:t>
            </a:fld>
            <a:endParaRPr lang="en-US"/>
          </a:p>
        </p:txBody>
      </p:sp>
    </p:spTree>
    <p:extLst>
      <p:ext uri="{BB962C8B-B14F-4D97-AF65-F5344CB8AC3E}">
        <p14:creationId xmlns:p14="http://schemas.microsoft.com/office/powerpoint/2010/main" val="250041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3210D-2BCF-418C-B576-7BD2067AAA25}" type="slidenum">
              <a:rPr lang="en-GB"/>
              <a:pPr/>
              <a:t>10</a:t>
            </a:fld>
            <a:endParaRPr lang="en-GB"/>
          </a:p>
        </p:txBody>
      </p:sp>
      <p:sp>
        <p:nvSpPr>
          <p:cNvPr id="130050" name="Rectangle 2"/>
          <p:cNvSpPr>
            <a:spLocks noGrp="1" noRot="1" noChangeAspect="1" noChangeArrowheads="1" noTextEdit="1"/>
          </p:cNvSpPr>
          <p:nvPr>
            <p:ph type="sldImg"/>
          </p:nvPr>
        </p:nvSpPr>
        <p:spPr>
          <a:xfrm>
            <a:off x="1150938" y="690563"/>
            <a:ext cx="4557712" cy="3419475"/>
          </a:xfrm>
          <a:ln/>
        </p:spPr>
      </p:sp>
      <p:sp>
        <p:nvSpPr>
          <p:cNvPr id="130051" name="Rectangle 3"/>
          <p:cNvSpPr>
            <a:spLocks noGrp="1" noChangeArrowheads="1"/>
          </p:cNvSpPr>
          <p:nvPr>
            <p:ph type="body" idx="1"/>
          </p:nvPr>
        </p:nvSpPr>
        <p:spPr>
          <a:xfrm>
            <a:off x="914401" y="4343400"/>
            <a:ext cx="5029200" cy="3849689"/>
          </a:xfrm>
        </p:spPr>
        <p:txBody>
          <a:bodyPr lIns="92618" tIns="46308" rIns="92618" bIns="46308"/>
          <a:lstStyle/>
          <a:p>
            <a:endParaRPr lang="en-US"/>
          </a:p>
        </p:txBody>
      </p:sp>
    </p:spTree>
    <p:extLst>
      <p:ext uri="{BB962C8B-B14F-4D97-AF65-F5344CB8AC3E}">
        <p14:creationId xmlns:p14="http://schemas.microsoft.com/office/powerpoint/2010/main" val="314048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8E5224E-64A4-4810-9491-0995C93A37ED}" type="slidenum">
              <a:rPr lang="en-AU" smtClean="0"/>
              <a:pPr/>
              <a:t>13</a:t>
            </a:fld>
            <a:endParaRPr lang="en-A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AU" smtClean="0"/>
          </a:p>
        </p:txBody>
      </p:sp>
    </p:spTree>
    <p:extLst>
      <p:ext uri="{BB962C8B-B14F-4D97-AF65-F5344CB8AC3E}">
        <p14:creationId xmlns:p14="http://schemas.microsoft.com/office/powerpoint/2010/main" val="151871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037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1065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id-ID" smtClean="0"/>
          </a:p>
        </p:txBody>
      </p:sp>
      <p:sp>
        <p:nvSpPr>
          <p:cNvPr id="49156" name="Slide Number Placeholder 3"/>
          <p:cNvSpPr>
            <a:spLocks noGrp="1"/>
          </p:cNvSpPr>
          <p:nvPr>
            <p:ph type="sldNum" sz="quarter" idx="5"/>
          </p:nvPr>
        </p:nvSpPr>
        <p:spPr>
          <a:noFill/>
        </p:spPr>
        <p:txBody>
          <a:bodyPr/>
          <a:lstStyle/>
          <a:p>
            <a:fld id="{5CCA814B-B74B-4A2F-B576-E0ACB3C3A1A1}" type="slidenum">
              <a:rPr lang="en-US" smtClean="0"/>
              <a:pPr/>
              <a:t>26</a:t>
            </a:fld>
            <a:endParaRPr lang="en-US" smtClean="0"/>
          </a:p>
        </p:txBody>
      </p:sp>
    </p:spTree>
    <p:extLst>
      <p:ext uri="{BB962C8B-B14F-4D97-AF65-F5344CB8AC3E}">
        <p14:creationId xmlns:p14="http://schemas.microsoft.com/office/powerpoint/2010/main" val="164262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9"/>
          <p:cNvSpPr>
            <a:spLocks noGrp="1" noChangeArrowheads="1"/>
          </p:cNvSpPr>
          <p:nvPr>
            <p:ph type="sldNum" sz="quarter" idx="5"/>
          </p:nvPr>
        </p:nvSpPr>
        <p:spPr>
          <a:noFill/>
        </p:spPr>
        <p:txBody>
          <a:bodyPr/>
          <a:lstStyle/>
          <a:p>
            <a:fld id="{71D5F413-04E7-4AFA-9C84-E57C6BA2EC9E}" type="slidenum">
              <a:rPr lang="en-US" smtClean="0">
                <a:latin typeface="Tahoma" pitchFamily="34" charset="0"/>
              </a:rPr>
              <a:pPr/>
              <a:t>30</a:t>
            </a:fld>
            <a:endParaRPr lang="en-US" smtClean="0">
              <a:latin typeface="Tahoma" pitchFamily="34" charset="0"/>
            </a:endParaRPr>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r>
              <a:rPr lang="en-US" smtClean="0">
                <a:cs typeface="Arial" pitchFamily="34" charset="0"/>
              </a:rPr>
              <a:t>Next, state the action step.  Make your action step specific, clear and brief.  Be sure you can visualize your audience taking the action.  If you can’t, they can’t either.  Be confident when you state the action step, and you will be more likely to motivate the audience to action.</a:t>
            </a:r>
          </a:p>
        </p:txBody>
      </p:sp>
    </p:spTree>
    <p:extLst>
      <p:ext uri="{BB962C8B-B14F-4D97-AF65-F5344CB8AC3E}">
        <p14:creationId xmlns:p14="http://schemas.microsoft.com/office/powerpoint/2010/main" val="266190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8606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B4AFA2C-A154-4E81-8335-590F344E7347}"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9BE6EAEA-2D0C-4C7C-BE41-6100DEEAA0B5}"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EE192BF8-66CD-44F6-AC2A-A36369642CA8}" type="slidenum">
              <a:rPr lang="id-ID"/>
              <a:pPr>
                <a:defRPr/>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4FFA30D6-C652-4AC9-8BC9-6C4CA791087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6" name="TextBox 8"/>
          <p:cNvSpPr txBox="1">
            <a:spLocks noChangeArrowheads="1"/>
          </p:cNvSpPr>
          <p:nvPr userDrawn="1"/>
        </p:nvSpPr>
        <p:spPr bwMode="auto">
          <a:xfrm>
            <a:off x="188913" y="8921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7" tIns="45678" rIns="91357" bIns="45678"/>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sz="1200" dirty="0" smtClean="0">
              <a:solidFill>
                <a:srgbClr val="000000"/>
              </a:solidFill>
              <a:latin typeface="Verdana"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1"/>
          <p:cNvSpPr>
            <a:spLocks noGrp="1"/>
          </p:cNvSpPr>
          <p:nvPr>
            <p:ph type="title"/>
          </p:nvPr>
        </p:nvSpPr>
        <p:spPr>
          <a:xfrm>
            <a:off x="307041" y="1"/>
            <a:ext cx="6770706" cy="604911"/>
          </a:xfrm>
        </p:spPr>
        <p:txBody>
          <a:bodyPr/>
          <a:lstStyle>
            <a:lvl1pPr>
              <a:defRPr sz="1700">
                <a:solidFill>
                  <a:schemeClr val="tx1"/>
                </a:solidFill>
              </a:defRPr>
            </a:lvl1pPr>
          </a:lstStyle>
          <a:p>
            <a:r>
              <a:rPr lang="en-US" smtClean="0"/>
              <a:t>Click to edit Master title style</a:t>
            </a:r>
            <a:endParaRPr lang="en-GB" dirty="0"/>
          </a:p>
        </p:txBody>
      </p:sp>
      <p:sp>
        <p:nvSpPr>
          <p:cNvPr id="9" name="Text Placeholder 4"/>
          <p:cNvSpPr>
            <a:spLocks noGrp="1"/>
          </p:cNvSpPr>
          <p:nvPr>
            <p:ph type="body" sz="quarter" idx="14"/>
          </p:nvPr>
        </p:nvSpPr>
        <p:spPr>
          <a:xfrm>
            <a:off x="314326" y="709614"/>
            <a:ext cx="8515350" cy="736600"/>
          </a:xfrm>
        </p:spPr>
        <p:txBody>
          <a:bodyPr>
            <a:normAutofit/>
          </a:bodyPr>
          <a:lstStyle>
            <a:lvl1pPr marL="0" indent="0">
              <a:buNone/>
              <a:defRPr sz="1600"/>
            </a:lvl1pPr>
          </a:lstStyle>
          <a:p>
            <a:pPr lvl="0"/>
            <a:r>
              <a:rPr lang="en-US" smtClean="0"/>
              <a:t>Click to edit Master text styles</a:t>
            </a:r>
          </a:p>
        </p:txBody>
      </p:sp>
      <p:sp>
        <p:nvSpPr>
          <p:cNvPr id="10" name="Text Placeholder 15"/>
          <p:cNvSpPr>
            <a:spLocks noGrp="1"/>
          </p:cNvSpPr>
          <p:nvPr>
            <p:ph type="body" sz="quarter" idx="13"/>
          </p:nvPr>
        </p:nvSpPr>
        <p:spPr>
          <a:xfrm>
            <a:off x="315928" y="6091238"/>
            <a:ext cx="3749676" cy="576263"/>
          </a:xfrm>
        </p:spPr>
        <p:txBody>
          <a:bodyPr>
            <a:normAutofit/>
          </a:bodyPr>
          <a:lstStyle>
            <a:lvl1pPr marL="0" indent="0">
              <a:buNone/>
              <a:defRPr sz="800"/>
            </a:lvl1pPr>
            <a:lvl5pPr marL="1517857" indent="0" algn="l">
              <a:buNone/>
              <a:defRPr/>
            </a:lvl5pPr>
          </a:lstStyle>
          <a:p>
            <a:pPr lvl="0"/>
            <a:r>
              <a:rPr lang="en-US" smtClean="0"/>
              <a:t>Click to edit Master text styles</a:t>
            </a:r>
          </a:p>
        </p:txBody>
      </p:sp>
      <p:sp>
        <p:nvSpPr>
          <p:cNvPr id="7" name="Rectangle 29"/>
          <p:cNvSpPr>
            <a:spLocks noGrp="1" noChangeArrowheads="1"/>
          </p:cNvSpPr>
          <p:nvPr>
            <p:ph type="sldNum" sz="quarter" idx="15"/>
          </p:nvPr>
        </p:nvSpPr>
        <p:spPr/>
        <p:txBody>
          <a:bodyPr/>
          <a:lstStyle>
            <a:lvl1pPr>
              <a:defRPr/>
            </a:lvl1pPr>
          </a:lstStyle>
          <a:p>
            <a:pPr>
              <a:defRPr/>
            </a:pPr>
            <a:fld id="{62F3F596-DD1B-44D6-8AF5-ADE337DBF15B}" type="slidenum">
              <a:rPr lang="en-GB"/>
              <a:pPr>
                <a:defRPr/>
              </a:pPr>
              <a:t>‹#›</a:t>
            </a:fld>
            <a:endParaRPr lang="en-GB" dirty="0"/>
          </a:p>
        </p:txBody>
      </p:sp>
    </p:spTree>
    <p:extLst>
      <p:ext uri="{BB962C8B-B14F-4D97-AF65-F5344CB8AC3E}">
        <p14:creationId xmlns:p14="http://schemas.microsoft.com/office/powerpoint/2010/main" val="1250267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EE8C530-7FBB-4E22-B1F8-0CCF21F7FE78}" type="slidenum">
              <a:rPr lang="en-US" altLang="en-US"/>
              <a:pPr>
                <a:defRPr/>
              </a:pPr>
              <a:t>‹#›</a:t>
            </a:fld>
            <a:endParaRPr lang="en-US" altLang="en-US"/>
          </a:p>
        </p:txBody>
      </p:sp>
    </p:spTree>
    <p:extLst>
      <p:ext uri="{BB962C8B-B14F-4D97-AF65-F5344CB8AC3E}">
        <p14:creationId xmlns:p14="http://schemas.microsoft.com/office/powerpoint/2010/main" val="18345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Industrial Engineering – Laks 2007</a:t>
            </a: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3F90FF7-1C74-4ADF-98B8-1129A1EE256F}" type="slidenum">
              <a:rPr lang="en-GB"/>
              <a:pPr>
                <a:defRPr/>
              </a:pPr>
              <a:t>‹#›</a:t>
            </a:fld>
            <a:endParaRPr lang="en-GB"/>
          </a:p>
        </p:txBody>
      </p:sp>
    </p:spTree>
    <p:extLst>
      <p:ext uri="{BB962C8B-B14F-4D97-AF65-F5344CB8AC3E}">
        <p14:creationId xmlns:p14="http://schemas.microsoft.com/office/powerpoint/2010/main" val="115442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428736"/>
          </a:xfrm>
          <a:prstGeom prst="rect">
            <a:avLst/>
          </a:prstGeom>
          <a:solidFill>
            <a:srgbClr val="FFCF37">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60088D5-E2AF-4D1C-BF73-E13037C307B8}"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33C9186E-07FB-440E-8029-6D52A5C100E0}"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428736"/>
          </a:xfrm>
          <a:prstGeom prst="rect">
            <a:avLst/>
          </a:prstGeom>
          <a:solidFill>
            <a:srgbClr val="FFC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218D7E0-F645-4FB4-A5A1-AEA5511A6E7A}"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2D2E3F76-CAC6-4BAA-BDD9-353A8D39B62D}"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2A9BAF96-CE58-4921-8267-45C81E39FA3D}"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9086AFA7-BE8E-4FDC-85A4-89C74E5BC7B6}"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D6B8C804-7A24-4515-88A7-9C73FC51243E}"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9AA246E-5ACB-4A57-A325-A7ADD1301357}"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D23EAF-786A-4670-ADE3-C3360973776D}"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4" r:id="rId12"/>
    <p:sldLayoutId id="2147483817" r:id="rId13"/>
    <p:sldLayoutId id="2147483818" r:id="rId14"/>
    <p:sldLayoutId id="2147483819"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5.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6.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7.wmf"/></Relationships>
</file>

<file path=ppt/slides/_rels/slide1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4.emf"/><Relationship Id="rId4" Type="http://schemas.openxmlformats.org/officeDocument/2006/relationships/oleObject" Target="../embeddings/oleObject7.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19.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1.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2.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685800" y="1143000"/>
            <a:ext cx="8458200" cy="304800"/>
          </a:xfrm>
          <a:prstGeom prst="rect">
            <a:avLst/>
          </a:prstGeom>
          <a:solidFill>
            <a:schemeClr val="bg1"/>
          </a:solidFill>
          <a:ln w="9525">
            <a:noFill/>
            <a:miter lim="800000"/>
            <a:headEnd/>
            <a:tailEnd/>
          </a:ln>
        </p:spPr>
        <p:txBody>
          <a:bodyPr wrap="none" anchor="ctr"/>
          <a:lstStyle/>
          <a:p>
            <a:endParaRPr lang="en-US"/>
          </a:p>
        </p:txBody>
      </p:sp>
      <p:sp>
        <p:nvSpPr>
          <p:cNvPr id="4099" name="Rectangle 24"/>
          <p:cNvSpPr>
            <a:spLocks noChangeArrowheads="1"/>
          </p:cNvSpPr>
          <p:nvPr/>
        </p:nvSpPr>
        <p:spPr bwMode="auto">
          <a:xfrm>
            <a:off x="4500563" y="0"/>
            <a:ext cx="4572000" cy="5589241"/>
          </a:xfrm>
          <a:prstGeom prst="rect">
            <a:avLst/>
          </a:prstGeom>
          <a:solidFill>
            <a:srgbClr val="996600"/>
          </a:solidFill>
          <a:ln w="9525">
            <a:solidFill>
              <a:srgbClr val="996600"/>
            </a:solidFill>
            <a:miter lim="800000"/>
            <a:headEnd/>
            <a:tailEnd/>
          </a:ln>
        </p:spPr>
        <p:txBody>
          <a:bodyPr wrap="none" anchor="ctr"/>
          <a:lstStyle/>
          <a:p>
            <a:endParaRPr lang="en-US" dirty="0"/>
          </a:p>
        </p:txBody>
      </p:sp>
      <p:pic>
        <p:nvPicPr>
          <p:cNvPr id="1026" name="Picture 2" descr="D:\Project ONLINE\My Pictures\Photos Banyak\78020.JPG"/>
          <p:cNvPicPr>
            <a:picLocks noChangeAspect="1" noChangeArrowheads="1"/>
          </p:cNvPicPr>
          <p:nvPr/>
        </p:nvPicPr>
        <p:blipFill>
          <a:blip r:embed="rId3"/>
          <a:srcRect/>
          <a:stretch>
            <a:fillRect/>
          </a:stretch>
        </p:blipFill>
        <p:spPr bwMode="auto">
          <a:xfrm>
            <a:off x="0" y="1"/>
            <a:ext cx="4429125" cy="5589240"/>
          </a:xfrm>
          <a:prstGeom prst="rect">
            <a:avLst/>
          </a:prstGeom>
          <a:noFill/>
          <a:ln>
            <a:solidFill>
              <a:schemeClr val="bg2">
                <a:lumMod val="75000"/>
              </a:schemeClr>
            </a:solidFill>
          </a:ln>
        </p:spPr>
      </p:pic>
      <p:sp>
        <p:nvSpPr>
          <p:cNvPr id="11" name="Text Box 4"/>
          <p:cNvSpPr txBox="1">
            <a:spLocks noChangeArrowheads="1"/>
          </p:cNvSpPr>
          <p:nvPr/>
        </p:nvSpPr>
        <p:spPr bwMode="auto">
          <a:xfrm>
            <a:off x="4714876" y="1357298"/>
            <a:ext cx="4071937" cy="2246769"/>
          </a:xfrm>
          <a:prstGeom prst="rect">
            <a:avLst/>
          </a:prstGeom>
          <a:noFill/>
          <a:ln w="9525">
            <a:noFill/>
            <a:miter lim="800000"/>
            <a:headEnd/>
            <a:tailEnd/>
          </a:ln>
        </p:spPr>
        <p:txBody>
          <a:bodyPr>
            <a:spAutoFit/>
          </a:bodyPr>
          <a:lstStyle/>
          <a:p>
            <a:r>
              <a:rPr lang="id-ID" sz="2800" b="1" cap="all" dirty="0">
                <a:solidFill>
                  <a:schemeClr val="bg1"/>
                </a:solidFill>
              </a:rPr>
              <a:t>TEKNIK </a:t>
            </a:r>
            <a:r>
              <a:rPr lang="en-US" sz="2800" b="1" cap="all" dirty="0">
                <a:solidFill>
                  <a:schemeClr val="bg1"/>
                </a:solidFill>
              </a:rPr>
              <a:t>PENYUSUNAN DAN PENENTUAN </a:t>
            </a:r>
            <a:r>
              <a:rPr lang="en-US" sz="2800" b="1" i="1" cap="all" dirty="0">
                <a:solidFill>
                  <a:schemeClr val="bg1"/>
                </a:solidFill>
              </a:rPr>
              <a:t>HARGA PERKIRAAN SENDIRI</a:t>
            </a:r>
            <a:r>
              <a:rPr lang="en-US" sz="2800" b="1" cap="all" dirty="0">
                <a:solidFill>
                  <a:schemeClr val="bg1"/>
                </a:solidFill>
              </a:rPr>
              <a:t> (HPS</a:t>
            </a:r>
            <a:r>
              <a:rPr lang="en-US" sz="2800" b="1" cap="all" dirty="0" smtClean="0">
                <a:solidFill>
                  <a:schemeClr val="bg1"/>
                </a:solidFill>
              </a:rPr>
              <a:t>)</a:t>
            </a:r>
            <a:r>
              <a:rPr lang="id-ID" sz="2800" b="1" cap="all" dirty="0" smtClean="0">
                <a:solidFill>
                  <a:schemeClr val="bg1"/>
                </a:solidFill>
              </a:rPr>
              <a:t> ......</a:t>
            </a:r>
            <a:endParaRPr lang="en-US" sz="2800" dirty="0" smtClean="0">
              <a:solidFill>
                <a:schemeClr val="bg1"/>
              </a:solidFill>
            </a:endParaRPr>
          </a:p>
        </p:txBody>
      </p:sp>
      <p:sp>
        <p:nvSpPr>
          <p:cNvPr id="6" name="TextBox 5"/>
          <p:cNvSpPr txBox="1"/>
          <p:nvPr/>
        </p:nvSpPr>
        <p:spPr>
          <a:xfrm>
            <a:off x="5161759" y="3801739"/>
            <a:ext cx="3446328" cy="1477328"/>
          </a:xfrm>
          <a:prstGeom prst="rect">
            <a:avLst/>
          </a:prstGeom>
          <a:noFill/>
        </p:spPr>
        <p:txBody>
          <a:bodyPr wrap="none" rtlCol="0">
            <a:spAutoFit/>
          </a:bodyPr>
          <a:lstStyle/>
          <a:p>
            <a:endParaRPr lang="en-US" sz="1800" b="1" dirty="0" smtClean="0">
              <a:solidFill>
                <a:srgbClr val="FFFF00"/>
              </a:solidFill>
            </a:endParaRPr>
          </a:p>
          <a:p>
            <a:r>
              <a:rPr lang="id-ID" b="1" dirty="0" smtClean="0">
                <a:solidFill>
                  <a:srgbClr val="FFFF00"/>
                </a:solidFill>
              </a:rPr>
              <a:t>22</a:t>
            </a:r>
            <a:r>
              <a:rPr lang="en-US" b="1" dirty="0" smtClean="0">
                <a:solidFill>
                  <a:srgbClr val="FFFF00"/>
                </a:solidFill>
              </a:rPr>
              <a:t>- </a:t>
            </a:r>
            <a:r>
              <a:rPr lang="id-ID" b="1" dirty="0" smtClean="0">
                <a:solidFill>
                  <a:srgbClr val="FFFF00"/>
                </a:solidFill>
              </a:rPr>
              <a:t>24</a:t>
            </a:r>
            <a:r>
              <a:rPr lang="en-US" b="1" dirty="0" smtClean="0">
                <a:solidFill>
                  <a:srgbClr val="FFFF00"/>
                </a:solidFill>
              </a:rPr>
              <a:t> </a:t>
            </a:r>
            <a:r>
              <a:rPr lang="id-ID" b="1" dirty="0" smtClean="0">
                <a:solidFill>
                  <a:srgbClr val="FFFF00"/>
                </a:solidFill>
              </a:rPr>
              <a:t>Januari 2020</a:t>
            </a:r>
            <a:endParaRPr lang="en-US" b="1" dirty="0">
              <a:solidFill>
                <a:srgbClr val="FFFF00"/>
              </a:solidFill>
            </a:endParaRPr>
          </a:p>
          <a:p>
            <a:endParaRPr lang="en-US" b="1" dirty="0">
              <a:solidFill>
                <a:srgbClr val="FFFF00"/>
              </a:solidFill>
            </a:endParaRPr>
          </a:p>
          <a:p>
            <a:endParaRPr lang="id-ID" dirty="0">
              <a:solidFill>
                <a:srgbClr val="FFFF00"/>
              </a:solidFill>
            </a:endParaRPr>
          </a:p>
          <a:p>
            <a:r>
              <a:rPr lang="id-ID" dirty="0">
                <a:solidFill>
                  <a:srgbClr val="FFFF00"/>
                </a:solidFill>
              </a:rPr>
              <a:t> </a:t>
            </a:r>
            <a:r>
              <a:rPr lang="id-ID" b="1" dirty="0">
                <a:solidFill>
                  <a:srgbClr val="FFFF00"/>
                </a:solidFill>
              </a:rPr>
              <a:t>Hotel </a:t>
            </a:r>
            <a:r>
              <a:rPr lang="id-ID" b="1" dirty="0" smtClean="0">
                <a:solidFill>
                  <a:srgbClr val="FFFF00"/>
                </a:solidFill>
              </a:rPr>
              <a:t>Ibis Styles</a:t>
            </a:r>
            <a:r>
              <a:rPr lang="id-ID" b="1" dirty="0" smtClean="0">
                <a:solidFill>
                  <a:srgbClr val="FFFF00"/>
                </a:solidFill>
              </a:rPr>
              <a:t>, </a:t>
            </a:r>
            <a:r>
              <a:rPr lang="id-ID" b="1" dirty="0">
                <a:solidFill>
                  <a:srgbClr val="FFFF00"/>
                </a:solidFill>
              </a:rPr>
              <a:t>Yogyakarta </a:t>
            </a:r>
            <a:endParaRPr lang="en-US" b="1" dirty="0">
              <a:solidFill>
                <a:srgbClr val="FFFF00"/>
              </a:solidFill>
            </a:endParaRPr>
          </a:p>
        </p:txBody>
      </p:sp>
      <p:sp>
        <p:nvSpPr>
          <p:cNvPr id="8" name="TextBox 7"/>
          <p:cNvSpPr txBox="1"/>
          <p:nvPr/>
        </p:nvSpPr>
        <p:spPr>
          <a:xfrm>
            <a:off x="6357950" y="6191928"/>
            <a:ext cx="2578100" cy="523220"/>
          </a:xfrm>
          <a:prstGeom prst="rect">
            <a:avLst/>
          </a:prstGeom>
          <a:noFill/>
        </p:spPr>
        <p:txBody>
          <a:bodyPr wrap="square" rtlCol="0">
            <a:spAutoFit/>
          </a:bodyPr>
          <a:lstStyle/>
          <a:p>
            <a:r>
              <a:rPr lang="en-US" sz="1400" b="1" dirty="0" smtClean="0"/>
              <a:t>Josef </a:t>
            </a:r>
            <a:r>
              <a:rPr lang="en-US" sz="1400" b="1" dirty="0" err="1" smtClean="0"/>
              <a:t>Hernawan</a:t>
            </a:r>
            <a:r>
              <a:rPr lang="en-US" sz="1400" b="1" dirty="0" smtClean="0"/>
              <a:t> </a:t>
            </a:r>
            <a:r>
              <a:rPr lang="en-US" sz="1400" b="1" dirty="0" err="1" smtClean="0"/>
              <a:t>Nudu</a:t>
            </a:r>
            <a:endParaRPr lang="en-US" sz="1400" b="1" dirty="0" smtClean="0"/>
          </a:p>
          <a:p>
            <a:r>
              <a:rPr lang="en-US" sz="1400" dirty="0" smtClean="0"/>
              <a:t>josef_nudu@yahoo.com</a:t>
            </a:r>
            <a:endParaRPr lang="en-US" sz="1400" dirty="0"/>
          </a:p>
        </p:txBody>
      </p:sp>
      <p:sp>
        <p:nvSpPr>
          <p:cNvPr id="2" name="TextBox 1"/>
          <p:cNvSpPr txBox="1"/>
          <p:nvPr/>
        </p:nvSpPr>
        <p:spPr>
          <a:xfrm>
            <a:off x="4980701" y="0"/>
            <a:ext cx="4098686" cy="830997"/>
          </a:xfrm>
          <a:prstGeom prst="rect">
            <a:avLst/>
          </a:prstGeom>
          <a:noFill/>
        </p:spPr>
        <p:txBody>
          <a:bodyPr wrap="none" rtlCol="0">
            <a:spAutoFit/>
          </a:bodyPr>
          <a:lstStyle/>
          <a:p>
            <a:pPr algn="r"/>
            <a:endParaRPr lang="id-ID" sz="1600" dirty="0"/>
          </a:p>
          <a:p>
            <a:pPr algn="r"/>
            <a:r>
              <a:rPr lang="id-ID" sz="1600" dirty="0"/>
              <a:t> </a:t>
            </a:r>
            <a:r>
              <a:rPr lang="id-ID" sz="1600" b="1" dirty="0"/>
              <a:t>Workshop Penyusunan dan Penentuan </a:t>
            </a:r>
            <a:endParaRPr lang="id-ID" sz="1600" b="1" dirty="0" smtClean="0"/>
          </a:p>
          <a:p>
            <a:pPr algn="r"/>
            <a:r>
              <a:rPr lang="id-ID" sz="1600" b="1" dirty="0" smtClean="0"/>
              <a:t>HPS </a:t>
            </a:r>
            <a:r>
              <a:rPr lang="id-ID" sz="1600" b="1" dirty="0"/>
              <a:t>Barang/Jasa Perusahaan </a:t>
            </a:r>
            <a:endParaRPr lang="id-ID" sz="1600" dirty="0">
              <a:solidFill>
                <a:srgbClr val="FFFF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64" y="5580251"/>
            <a:ext cx="1526700" cy="1277749"/>
          </a:xfrm>
          <a:prstGeom prst="rect">
            <a:avLst/>
          </a:prstGeom>
        </p:spPr>
      </p:pic>
    </p:spTree>
    <p:extLst>
      <p:ext uri="{BB962C8B-B14F-4D97-AF65-F5344CB8AC3E}">
        <p14:creationId xmlns:p14="http://schemas.microsoft.com/office/powerpoint/2010/main" val="32325953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112838" y="1624014"/>
            <a:ext cx="7394576" cy="2262188"/>
          </a:xfrm>
          <a:prstGeom prst="rect">
            <a:avLst/>
          </a:prstGeom>
          <a:noFill/>
          <a:ln w="12700">
            <a:solidFill>
              <a:srgbClr val="000000"/>
            </a:solidFill>
            <a:miter lim="800000"/>
            <a:headEnd/>
            <a:tailEnd/>
          </a:ln>
          <a:effectLst/>
        </p:spPr>
        <p:txBody>
          <a:bodyPr wrap="none" lIns="91427" tIns="45713" rIns="91427" bIns="45713" anchor="ctr"/>
          <a:lstStyle/>
          <a:p>
            <a:endParaRPr lang="en-US"/>
          </a:p>
        </p:txBody>
      </p:sp>
      <p:sp>
        <p:nvSpPr>
          <p:cNvPr id="129027" name="Rectangle 3"/>
          <p:cNvSpPr>
            <a:spLocks noChangeArrowheads="1"/>
          </p:cNvSpPr>
          <p:nvPr/>
        </p:nvSpPr>
        <p:spPr bwMode="auto">
          <a:xfrm>
            <a:off x="1112838" y="3398839"/>
            <a:ext cx="7394576" cy="2820987"/>
          </a:xfrm>
          <a:prstGeom prst="rect">
            <a:avLst/>
          </a:prstGeom>
          <a:gradFill rotWithShape="0">
            <a:gsLst>
              <a:gs pos="0">
                <a:srgbClr val="003366">
                  <a:gamma/>
                  <a:tint val="17647"/>
                  <a:invGamma/>
                </a:srgbClr>
              </a:gs>
              <a:gs pos="100000">
                <a:srgbClr val="003366"/>
              </a:gs>
            </a:gsLst>
            <a:lin ang="5400000" scaled="1"/>
          </a:gradFill>
          <a:ln w="12700">
            <a:solidFill>
              <a:srgbClr val="000000"/>
            </a:solidFill>
            <a:miter lim="800000"/>
            <a:headEnd/>
            <a:tailEnd/>
          </a:ln>
          <a:effectLst/>
        </p:spPr>
        <p:txBody>
          <a:bodyPr wrap="none" lIns="91427" tIns="45713" rIns="91427" bIns="45713" anchor="ctr"/>
          <a:lstStyle/>
          <a:p>
            <a:endParaRPr lang="en-US"/>
          </a:p>
        </p:txBody>
      </p:sp>
      <p:sp>
        <p:nvSpPr>
          <p:cNvPr id="129028" name="Freeform 4"/>
          <p:cNvSpPr>
            <a:spLocks/>
          </p:cNvSpPr>
          <p:nvPr/>
        </p:nvSpPr>
        <p:spPr bwMode="auto">
          <a:xfrm>
            <a:off x="2713039" y="2047876"/>
            <a:ext cx="5653087" cy="4068763"/>
          </a:xfrm>
          <a:custGeom>
            <a:avLst/>
            <a:gdLst/>
            <a:ahLst/>
            <a:cxnLst>
              <a:cxn ang="0">
                <a:pos x="291" y="2067"/>
              </a:cxn>
              <a:cxn ang="0">
                <a:pos x="392" y="1928"/>
              </a:cxn>
              <a:cxn ang="0">
                <a:pos x="471" y="1773"/>
              </a:cxn>
              <a:cxn ang="0">
                <a:pos x="572" y="1521"/>
              </a:cxn>
              <a:cxn ang="0">
                <a:pos x="662" y="1342"/>
              </a:cxn>
              <a:cxn ang="0">
                <a:pos x="751" y="1171"/>
              </a:cxn>
              <a:cxn ang="0">
                <a:pos x="819" y="1049"/>
              </a:cxn>
              <a:cxn ang="0">
                <a:pos x="897" y="878"/>
              </a:cxn>
              <a:cxn ang="0">
                <a:pos x="998" y="699"/>
              </a:cxn>
              <a:cxn ang="0">
                <a:pos x="1100" y="528"/>
              </a:cxn>
              <a:cxn ang="0">
                <a:pos x="1145" y="455"/>
              </a:cxn>
              <a:cxn ang="0">
                <a:pos x="1234" y="309"/>
              </a:cxn>
              <a:cxn ang="0">
                <a:pos x="1335" y="154"/>
              </a:cxn>
              <a:cxn ang="0">
                <a:pos x="1470" y="24"/>
              </a:cxn>
              <a:cxn ang="0">
                <a:pos x="1582" y="0"/>
              </a:cxn>
              <a:cxn ang="0">
                <a:pos x="1717" y="81"/>
              </a:cxn>
              <a:cxn ang="0">
                <a:pos x="1830" y="203"/>
              </a:cxn>
              <a:cxn ang="0">
                <a:pos x="1930" y="358"/>
              </a:cxn>
              <a:cxn ang="0">
                <a:pos x="1987" y="447"/>
              </a:cxn>
              <a:cxn ang="0">
                <a:pos x="2054" y="561"/>
              </a:cxn>
              <a:cxn ang="0">
                <a:pos x="2144" y="707"/>
              </a:cxn>
              <a:cxn ang="0">
                <a:pos x="2267" y="894"/>
              </a:cxn>
              <a:cxn ang="0">
                <a:pos x="2369" y="1001"/>
              </a:cxn>
              <a:cxn ang="0">
                <a:pos x="2458" y="1106"/>
              </a:cxn>
              <a:cxn ang="0">
                <a:pos x="2548" y="1220"/>
              </a:cxn>
              <a:cxn ang="0">
                <a:pos x="2694" y="1391"/>
              </a:cxn>
              <a:cxn ang="0">
                <a:pos x="2851" y="1553"/>
              </a:cxn>
              <a:cxn ang="0">
                <a:pos x="2930" y="1626"/>
              </a:cxn>
              <a:cxn ang="0">
                <a:pos x="3098" y="1773"/>
              </a:cxn>
              <a:cxn ang="0">
                <a:pos x="3222" y="1887"/>
              </a:cxn>
              <a:cxn ang="0">
                <a:pos x="3323" y="2009"/>
              </a:cxn>
              <a:cxn ang="0">
                <a:pos x="3391" y="2083"/>
              </a:cxn>
              <a:cxn ang="0">
                <a:pos x="3469" y="2213"/>
              </a:cxn>
              <a:cxn ang="0">
                <a:pos x="3537" y="2294"/>
              </a:cxn>
              <a:cxn ang="0">
                <a:pos x="3537" y="2408"/>
              </a:cxn>
              <a:cxn ang="0">
                <a:pos x="3379" y="2489"/>
              </a:cxn>
              <a:cxn ang="0">
                <a:pos x="3200" y="2489"/>
              </a:cxn>
              <a:cxn ang="0">
                <a:pos x="3065" y="2489"/>
              </a:cxn>
              <a:cxn ang="0">
                <a:pos x="2942" y="2489"/>
              </a:cxn>
              <a:cxn ang="0">
                <a:pos x="2672" y="2522"/>
              </a:cxn>
              <a:cxn ang="0">
                <a:pos x="2436" y="2538"/>
              </a:cxn>
              <a:cxn ang="0">
                <a:pos x="2200" y="2546"/>
              </a:cxn>
              <a:cxn ang="0">
                <a:pos x="1987" y="2546"/>
              </a:cxn>
              <a:cxn ang="0">
                <a:pos x="1740" y="2546"/>
              </a:cxn>
              <a:cxn ang="0">
                <a:pos x="1639" y="2546"/>
              </a:cxn>
              <a:cxn ang="0">
                <a:pos x="1504" y="2546"/>
              </a:cxn>
              <a:cxn ang="0">
                <a:pos x="1369" y="2546"/>
              </a:cxn>
              <a:cxn ang="0">
                <a:pos x="1268" y="2546"/>
              </a:cxn>
              <a:cxn ang="0">
                <a:pos x="1122" y="2546"/>
              </a:cxn>
              <a:cxn ang="0">
                <a:pos x="987" y="2554"/>
              </a:cxn>
              <a:cxn ang="0">
                <a:pos x="886" y="2546"/>
              </a:cxn>
              <a:cxn ang="0">
                <a:pos x="684" y="2554"/>
              </a:cxn>
              <a:cxn ang="0">
                <a:pos x="526" y="2562"/>
              </a:cxn>
              <a:cxn ang="0">
                <a:pos x="392" y="2562"/>
              </a:cxn>
              <a:cxn ang="0">
                <a:pos x="291" y="2554"/>
              </a:cxn>
              <a:cxn ang="0">
                <a:pos x="100" y="2554"/>
              </a:cxn>
              <a:cxn ang="0">
                <a:pos x="21" y="2538"/>
              </a:cxn>
              <a:cxn ang="0">
                <a:pos x="9" y="2473"/>
              </a:cxn>
              <a:cxn ang="0">
                <a:pos x="89" y="2359"/>
              </a:cxn>
              <a:cxn ang="0">
                <a:pos x="156" y="2261"/>
              </a:cxn>
              <a:cxn ang="0">
                <a:pos x="213" y="2172"/>
              </a:cxn>
              <a:cxn ang="0">
                <a:pos x="302" y="2050"/>
              </a:cxn>
            </a:cxnLst>
            <a:rect l="0" t="0" r="r" b="b"/>
            <a:pathLst>
              <a:path w="3561" h="2563">
                <a:moveTo>
                  <a:pt x="280" y="2075"/>
                </a:moveTo>
                <a:lnTo>
                  <a:pt x="291" y="2067"/>
                </a:lnTo>
                <a:lnTo>
                  <a:pt x="336" y="1992"/>
                </a:lnTo>
                <a:lnTo>
                  <a:pt x="392" y="1928"/>
                </a:lnTo>
                <a:lnTo>
                  <a:pt x="426" y="1846"/>
                </a:lnTo>
                <a:lnTo>
                  <a:pt x="471" y="1773"/>
                </a:lnTo>
                <a:lnTo>
                  <a:pt x="538" y="1626"/>
                </a:lnTo>
                <a:lnTo>
                  <a:pt x="572" y="1521"/>
                </a:lnTo>
                <a:lnTo>
                  <a:pt x="628" y="1423"/>
                </a:lnTo>
                <a:lnTo>
                  <a:pt x="662" y="1342"/>
                </a:lnTo>
                <a:lnTo>
                  <a:pt x="707" y="1276"/>
                </a:lnTo>
                <a:lnTo>
                  <a:pt x="751" y="1171"/>
                </a:lnTo>
                <a:lnTo>
                  <a:pt x="808" y="1082"/>
                </a:lnTo>
                <a:lnTo>
                  <a:pt x="819" y="1049"/>
                </a:lnTo>
                <a:lnTo>
                  <a:pt x="830" y="1025"/>
                </a:lnTo>
                <a:lnTo>
                  <a:pt x="897" y="878"/>
                </a:lnTo>
                <a:lnTo>
                  <a:pt x="943" y="780"/>
                </a:lnTo>
                <a:lnTo>
                  <a:pt x="998" y="699"/>
                </a:lnTo>
                <a:lnTo>
                  <a:pt x="1043" y="610"/>
                </a:lnTo>
                <a:lnTo>
                  <a:pt x="1100" y="528"/>
                </a:lnTo>
                <a:lnTo>
                  <a:pt x="1122" y="487"/>
                </a:lnTo>
                <a:lnTo>
                  <a:pt x="1145" y="455"/>
                </a:lnTo>
                <a:lnTo>
                  <a:pt x="1200" y="390"/>
                </a:lnTo>
                <a:lnTo>
                  <a:pt x="1234" y="309"/>
                </a:lnTo>
                <a:lnTo>
                  <a:pt x="1291" y="236"/>
                </a:lnTo>
                <a:lnTo>
                  <a:pt x="1335" y="154"/>
                </a:lnTo>
                <a:lnTo>
                  <a:pt x="1403" y="97"/>
                </a:lnTo>
                <a:lnTo>
                  <a:pt x="1470" y="24"/>
                </a:lnTo>
                <a:lnTo>
                  <a:pt x="1515" y="0"/>
                </a:lnTo>
                <a:lnTo>
                  <a:pt x="1582" y="0"/>
                </a:lnTo>
                <a:lnTo>
                  <a:pt x="1650" y="24"/>
                </a:lnTo>
                <a:lnTo>
                  <a:pt x="1717" y="81"/>
                </a:lnTo>
                <a:lnTo>
                  <a:pt x="1774" y="129"/>
                </a:lnTo>
                <a:lnTo>
                  <a:pt x="1830" y="203"/>
                </a:lnTo>
                <a:lnTo>
                  <a:pt x="1875" y="276"/>
                </a:lnTo>
                <a:lnTo>
                  <a:pt x="1930" y="358"/>
                </a:lnTo>
                <a:lnTo>
                  <a:pt x="1976" y="414"/>
                </a:lnTo>
                <a:lnTo>
                  <a:pt x="1987" y="447"/>
                </a:lnTo>
                <a:lnTo>
                  <a:pt x="2020" y="487"/>
                </a:lnTo>
                <a:lnTo>
                  <a:pt x="2054" y="561"/>
                </a:lnTo>
                <a:lnTo>
                  <a:pt x="2111" y="643"/>
                </a:lnTo>
                <a:lnTo>
                  <a:pt x="2144" y="707"/>
                </a:lnTo>
                <a:lnTo>
                  <a:pt x="2200" y="789"/>
                </a:lnTo>
                <a:lnTo>
                  <a:pt x="2267" y="894"/>
                </a:lnTo>
                <a:lnTo>
                  <a:pt x="2312" y="944"/>
                </a:lnTo>
                <a:lnTo>
                  <a:pt x="2369" y="1001"/>
                </a:lnTo>
                <a:lnTo>
                  <a:pt x="2425" y="1074"/>
                </a:lnTo>
                <a:lnTo>
                  <a:pt x="2458" y="1106"/>
                </a:lnTo>
                <a:lnTo>
                  <a:pt x="2503" y="1147"/>
                </a:lnTo>
                <a:lnTo>
                  <a:pt x="2548" y="1220"/>
                </a:lnTo>
                <a:lnTo>
                  <a:pt x="2626" y="1302"/>
                </a:lnTo>
                <a:lnTo>
                  <a:pt x="2694" y="1391"/>
                </a:lnTo>
                <a:lnTo>
                  <a:pt x="2784" y="1488"/>
                </a:lnTo>
                <a:lnTo>
                  <a:pt x="2851" y="1553"/>
                </a:lnTo>
                <a:lnTo>
                  <a:pt x="2885" y="1586"/>
                </a:lnTo>
                <a:lnTo>
                  <a:pt x="2930" y="1626"/>
                </a:lnTo>
                <a:lnTo>
                  <a:pt x="3009" y="1692"/>
                </a:lnTo>
                <a:lnTo>
                  <a:pt x="3098" y="1773"/>
                </a:lnTo>
                <a:lnTo>
                  <a:pt x="3178" y="1846"/>
                </a:lnTo>
                <a:lnTo>
                  <a:pt x="3222" y="1887"/>
                </a:lnTo>
                <a:lnTo>
                  <a:pt x="3278" y="1944"/>
                </a:lnTo>
                <a:lnTo>
                  <a:pt x="3323" y="2009"/>
                </a:lnTo>
                <a:lnTo>
                  <a:pt x="3356" y="2042"/>
                </a:lnTo>
                <a:lnTo>
                  <a:pt x="3391" y="2083"/>
                </a:lnTo>
                <a:lnTo>
                  <a:pt x="3424" y="2140"/>
                </a:lnTo>
                <a:lnTo>
                  <a:pt x="3469" y="2213"/>
                </a:lnTo>
                <a:lnTo>
                  <a:pt x="3514" y="2261"/>
                </a:lnTo>
                <a:lnTo>
                  <a:pt x="3537" y="2294"/>
                </a:lnTo>
                <a:lnTo>
                  <a:pt x="3560" y="2334"/>
                </a:lnTo>
                <a:lnTo>
                  <a:pt x="3537" y="2408"/>
                </a:lnTo>
                <a:lnTo>
                  <a:pt x="3469" y="2465"/>
                </a:lnTo>
                <a:lnTo>
                  <a:pt x="3379" y="2489"/>
                </a:lnTo>
                <a:lnTo>
                  <a:pt x="3290" y="2489"/>
                </a:lnTo>
                <a:lnTo>
                  <a:pt x="3200" y="2489"/>
                </a:lnTo>
                <a:lnTo>
                  <a:pt x="3120" y="2489"/>
                </a:lnTo>
                <a:lnTo>
                  <a:pt x="3065" y="2489"/>
                </a:lnTo>
                <a:lnTo>
                  <a:pt x="3020" y="2481"/>
                </a:lnTo>
                <a:lnTo>
                  <a:pt x="2942" y="2489"/>
                </a:lnTo>
                <a:lnTo>
                  <a:pt x="2796" y="2498"/>
                </a:lnTo>
                <a:lnTo>
                  <a:pt x="2672" y="2522"/>
                </a:lnTo>
                <a:lnTo>
                  <a:pt x="2548" y="2530"/>
                </a:lnTo>
                <a:lnTo>
                  <a:pt x="2436" y="2538"/>
                </a:lnTo>
                <a:lnTo>
                  <a:pt x="2312" y="2538"/>
                </a:lnTo>
                <a:lnTo>
                  <a:pt x="2200" y="2546"/>
                </a:lnTo>
                <a:lnTo>
                  <a:pt x="2088" y="2546"/>
                </a:lnTo>
                <a:lnTo>
                  <a:pt x="1987" y="2546"/>
                </a:lnTo>
                <a:lnTo>
                  <a:pt x="1852" y="2546"/>
                </a:lnTo>
                <a:lnTo>
                  <a:pt x="1740" y="2546"/>
                </a:lnTo>
                <a:lnTo>
                  <a:pt x="1683" y="2546"/>
                </a:lnTo>
                <a:lnTo>
                  <a:pt x="1639" y="2546"/>
                </a:lnTo>
                <a:lnTo>
                  <a:pt x="1559" y="2546"/>
                </a:lnTo>
                <a:lnTo>
                  <a:pt x="1504" y="2546"/>
                </a:lnTo>
                <a:lnTo>
                  <a:pt x="1459" y="2538"/>
                </a:lnTo>
                <a:lnTo>
                  <a:pt x="1369" y="2546"/>
                </a:lnTo>
                <a:lnTo>
                  <a:pt x="1313" y="2546"/>
                </a:lnTo>
                <a:lnTo>
                  <a:pt x="1268" y="2546"/>
                </a:lnTo>
                <a:lnTo>
                  <a:pt x="1179" y="2546"/>
                </a:lnTo>
                <a:lnTo>
                  <a:pt x="1122" y="2546"/>
                </a:lnTo>
                <a:lnTo>
                  <a:pt x="1077" y="2546"/>
                </a:lnTo>
                <a:lnTo>
                  <a:pt x="987" y="2554"/>
                </a:lnTo>
                <a:lnTo>
                  <a:pt x="932" y="2554"/>
                </a:lnTo>
                <a:lnTo>
                  <a:pt x="886" y="2546"/>
                </a:lnTo>
                <a:lnTo>
                  <a:pt x="797" y="2554"/>
                </a:lnTo>
                <a:lnTo>
                  <a:pt x="684" y="2554"/>
                </a:lnTo>
                <a:lnTo>
                  <a:pt x="584" y="2562"/>
                </a:lnTo>
                <a:lnTo>
                  <a:pt x="526" y="2562"/>
                </a:lnTo>
                <a:lnTo>
                  <a:pt x="481" y="2562"/>
                </a:lnTo>
                <a:lnTo>
                  <a:pt x="392" y="2562"/>
                </a:lnTo>
                <a:lnTo>
                  <a:pt x="336" y="2554"/>
                </a:lnTo>
                <a:lnTo>
                  <a:pt x="291" y="2554"/>
                </a:lnTo>
                <a:lnTo>
                  <a:pt x="213" y="2554"/>
                </a:lnTo>
                <a:lnTo>
                  <a:pt x="100" y="2554"/>
                </a:lnTo>
                <a:lnTo>
                  <a:pt x="44" y="2554"/>
                </a:lnTo>
                <a:lnTo>
                  <a:pt x="21" y="2538"/>
                </a:lnTo>
                <a:lnTo>
                  <a:pt x="0" y="2506"/>
                </a:lnTo>
                <a:lnTo>
                  <a:pt x="9" y="2473"/>
                </a:lnTo>
                <a:lnTo>
                  <a:pt x="55" y="2425"/>
                </a:lnTo>
                <a:lnTo>
                  <a:pt x="89" y="2359"/>
                </a:lnTo>
                <a:lnTo>
                  <a:pt x="145" y="2302"/>
                </a:lnTo>
                <a:lnTo>
                  <a:pt x="156" y="2261"/>
                </a:lnTo>
                <a:lnTo>
                  <a:pt x="167" y="2229"/>
                </a:lnTo>
                <a:lnTo>
                  <a:pt x="213" y="2172"/>
                </a:lnTo>
                <a:lnTo>
                  <a:pt x="245" y="2107"/>
                </a:lnTo>
                <a:lnTo>
                  <a:pt x="302" y="2050"/>
                </a:lnTo>
                <a:lnTo>
                  <a:pt x="280" y="2075"/>
                </a:lnTo>
              </a:path>
            </a:pathLst>
          </a:custGeom>
          <a:solidFill>
            <a:srgbClr val="FFFFFF"/>
          </a:solidFill>
          <a:ln w="12700" cap="rnd" cmpd="sng">
            <a:solidFill>
              <a:srgbClr val="000000"/>
            </a:solidFill>
            <a:prstDash val="solid"/>
            <a:round/>
            <a:headEnd type="none" w="sm" len="sm"/>
            <a:tailEnd type="none" w="sm" len="sm"/>
          </a:ln>
          <a:effectLst/>
        </p:spPr>
        <p:txBody>
          <a:bodyPr lIns="91427" tIns="45713" rIns="91427" bIns="45713"/>
          <a:lstStyle/>
          <a:p>
            <a:endParaRPr lang="en-US"/>
          </a:p>
        </p:txBody>
      </p:sp>
      <p:sp>
        <p:nvSpPr>
          <p:cNvPr id="129029" name="Line 5"/>
          <p:cNvSpPr>
            <a:spLocks noChangeShapeType="1"/>
          </p:cNvSpPr>
          <p:nvPr/>
        </p:nvSpPr>
        <p:spPr bwMode="auto">
          <a:xfrm>
            <a:off x="4167189" y="3392488"/>
            <a:ext cx="2230437" cy="0"/>
          </a:xfrm>
          <a:prstGeom prst="line">
            <a:avLst/>
          </a:prstGeom>
          <a:noFill/>
          <a:ln w="12700">
            <a:solidFill>
              <a:schemeClr val="tx1"/>
            </a:solidFill>
            <a:prstDash val="lgDash"/>
            <a:round/>
            <a:headEnd type="none" w="sm" len="sm"/>
            <a:tailEnd type="none" w="sm" len="sm"/>
          </a:ln>
          <a:effectLst/>
        </p:spPr>
        <p:txBody>
          <a:bodyPr wrap="none" lIns="91427" tIns="45713" rIns="91427" bIns="45713" anchor="ctr"/>
          <a:lstStyle/>
          <a:p>
            <a:endParaRPr lang="en-US"/>
          </a:p>
        </p:txBody>
      </p:sp>
      <p:sp>
        <p:nvSpPr>
          <p:cNvPr id="129030" name="Rectangle 6"/>
          <p:cNvSpPr>
            <a:spLocks noChangeArrowheads="1"/>
          </p:cNvSpPr>
          <p:nvPr/>
        </p:nvSpPr>
        <p:spPr bwMode="auto">
          <a:xfrm>
            <a:off x="3779839" y="2220914"/>
            <a:ext cx="3049587" cy="3686254"/>
          </a:xfrm>
          <a:prstGeom prst="rect">
            <a:avLst/>
          </a:prstGeom>
          <a:noFill/>
          <a:ln w="9525">
            <a:noFill/>
            <a:miter lim="800000"/>
            <a:headEnd/>
            <a:tailEnd/>
          </a:ln>
          <a:effectLst/>
        </p:spPr>
        <p:txBody>
          <a:bodyPr lIns="92062" tIns="46032" rIns="92062" bIns="46032">
            <a:spAutoFit/>
          </a:bodyPr>
          <a:lstStyle/>
          <a:p>
            <a:pPr algn="ctr" eaLnBrk="0" hangingPunct="0">
              <a:spcAft>
                <a:spcPct val="30000"/>
              </a:spcAft>
            </a:pPr>
            <a:r>
              <a:rPr lang="en-US" sz="2800" b="1" dirty="0"/>
              <a:t>$$</a:t>
            </a:r>
            <a:endParaRPr lang="en-US" sz="2000" b="1" dirty="0">
              <a:solidFill>
                <a:srgbClr val="009999"/>
              </a:solidFill>
            </a:endParaRPr>
          </a:p>
          <a:p>
            <a:pPr algn="ctr" eaLnBrk="0" hangingPunct="0">
              <a:lnSpc>
                <a:spcPct val="80000"/>
              </a:lnSpc>
              <a:spcAft>
                <a:spcPct val="70000"/>
              </a:spcAft>
            </a:pPr>
            <a:r>
              <a:rPr lang="en-US" sz="1400" b="1" dirty="0">
                <a:solidFill>
                  <a:srgbClr val="800000"/>
                </a:solidFill>
              </a:rPr>
              <a:t>Purchase</a:t>
            </a:r>
            <a:br>
              <a:rPr lang="en-US" sz="1400" b="1" dirty="0">
                <a:solidFill>
                  <a:srgbClr val="800000"/>
                </a:solidFill>
              </a:rPr>
            </a:br>
            <a:r>
              <a:rPr lang="en-US" sz="1400" b="1" dirty="0">
                <a:solidFill>
                  <a:srgbClr val="800000"/>
                </a:solidFill>
              </a:rPr>
              <a:t>Price</a:t>
            </a:r>
            <a:br>
              <a:rPr lang="en-US" sz="1400" b="1" dirty="0">
                <a:solidFill>
                  <a:srgbClr val="800000"/>
                </a:solidFill>
              </a:rPr>
            </a:br>
            <a:endParaRPr lang="en-US" b="1" dirty="0">
              <a:solidFill>
                <a:srgbClr val="800000"/>
              </a:solidFill>
            </a:endParaRPr>
          </a:p>
          <a:p>
            <a:pPr algn="ctr" eaLnBrk="0" hangingPunct="0">
              <a:lnSpc>
                <a:spcPct val="85000"/>
              </a:lnSpc>
              <a:spcBef>
                <a:spcPct val="50000"/>
              </a:spcBef>
            </a:pPr>
            <a:r>
              <a:rPr lang="en-US" sz="1400" b="1" dirty="0">
                <a:solidFill>
                  <a:srgbClr val="003366"/>
                </a:solidFill>
              </a:rPr>
              <a:t>Procurement Practices </a:t>
            </a:r>
          </a:p>
          <a:p>
            <a:pPr algn="ctr" eaLnBrk="0" hangingPunct="0">
              <a:lnSpc>
                <a:spcPct val="85000"/>
              </a:lnSpc>
              <a:spcBef>
                <a:spcPct val="30000"/>
              </a:spcBef>
            </a:pPr>
            <a:r>
              <a:rPr lang="en-US" sz="1400" b="1" dirty="0">
                <a:solidFill>
                  <a:srgbClr val="003366"/>
                </a:solidFill>
              </a:rPr>
              <a:t>  Supplier Best Practices</a:t>
            </a:r>
          </a:p>
          <a:p>
            <a:pPr algn="ctr" eaLnBrk="0" hangingPunct="0">
              <a:lnSpc>
                <a:spcPct val="85000"/>
              </a:lnSpc>
              <a:spcBef>
                <a:spcPct val="30000"/>
              </a:spcBef>
            </a:pPr>
            <a:r>
              <a:rPr lang="en-US" sz="1400" b="1" dirty="0">
                <a:solidFill>
                  <a:srgbClr val="003366"/>
                </a:solidFill>
              </a:rPr>
              <a:t>Leverage</a:t>
            </a:r>
          </a:p>
          <a:p>
            <a:pPr algn="ctr" eaLnBrk="0" hangingPunct="0">
              <a:lnSpc>
                <a:spcPct val="85000"/>
              </a:lnSpc>
              <a:spcBef>
                <a:spcPct val="30000"/>
              </a:spcBef>
            </a:pPr>
            <a:r>
              <a:rPr lang="en-US" sz="1400" b="1" dirty="0">
                <a:solidFill>
                  <a:srgbClr val="003366"/>
                </a:solidFill>
              </a:rPr>
              <a:t>Supplier R&amp;D Leverage </a:t>
            </a:r>
          </a:p>
          <a:p>
            <a:pPr algn="ctr" eaLnBrk="0" hangingPunct="0">
              <a:lnSpc>
                <a:spcPct val="85000"/>
              </a:lnSpc>
              <a:spcBef>
                <a:spcPct val="30000"/>
              </a:spcBef>
            </a:pPr>
            <a:r>
              <a:rPr lang="en-US" sz="1400" b="1" dirty="0">
                <a:solidFill>
                  <a:srgbClr val="003366"/>
                </a:solidFill>
              </a:rPr>
              <a:t>Specifications</a:t>
            </a:r>
          </a:p>
          <a:p>
            <a:pPr algn="ctr" eaLnBrk="0" hangingPunct="0">
              <a:lnSpc>
                <a:spcPct val="85000"/>
              </a:lnSpc>
              <a:spcBef>
                <a:spcPct val="30000"/>
              </a:spcBef>
            </a:pPr>
            <a:r>
              <a:rPr lang="en-US" sz="1400" b="1" dirty="0">
                <a:solidFill>
                  <a:srgbClr val="003366"/>
                </a:solidFill>
              </a:rPr>
              <a:t>Inventory Practices</a:t>
            </a:r>
          </a:p>
          <a:p>
            <a:pPr algn="ctr" eaLnBrk="0" hangingPunct="0">
              <a:lnSpc>
                <a:spcPct val="85000"/>
              </a:lnSpc>
              <a:spcBef>
                <a:spcPct val="30000"/>
              </a:spcBef>
            </a:pPr>
            <a:r>
              <a:rPr lang="en-US" sz="1400" b="1" dirty="0">
                <a:solidFill>
                  <a:srgbClr val="003366"/>
                </a:solidFill>
              </a:rPr>
              <a:t>Service Measures tracking</a:t>
            </a:r>
          </a:p>
          <a:p>
            <a:pPr algn="ctr" eaLnBrk="0" hangingPunct="0">
              <a:lnSpc>
                <a:spcPct val="85000"/>
              </a:lnSpc>
              <a:spcBef>
                <a:spcPct val="30000"/>
              </a:spcBef>
            </a:pPr>
            <a:r>
              <a:rPr lang="en-US" sz="1400" b="1" dirty="0">
                <a:solidFill>
                  <a:srgbClr val="003366"/>
                </a:solidFill>
              </a:rPr>
              <a:t>Transactional Process</a:t>
            </a:r>
          </a:p>
          <a:p>
            <a:pPr algn="ctr" eaLnBrk="0" hangingPunct="0">
              <a:lnSpc>
                <a:spcPct val="85000"/>
              </a:lnSpc>
              <a:spcBef>
                <a:spcPct val="30000"/>
              </a:spcBef>
            </a:pPr>
            <a:r>
              <a:rPr lang="en-US" sz="1400" b="1" dirty="0">
                <a:solidFill>
                  <a:srgbClr val="003366"/>
                </a:solidFill>
              </a:rPr>
              <a:t>Remnant/Obsolete Practices</a:t>
            </a:r>
            <a:endParaRPr lang="en-US" b="1" dirty="0">
              <a:solidFill>
                <a:srgbClr val="003366"/>
              </a:solidFill>
            </a:endParaRPr>
          </a:p>
        </p:txBody>
      </p:sp>
      <p:sp>
        <p:nvSpPr>
          <p:cNvPr id="129031" name="Line 7"/>
          <p:cNvSpPr>
            <a:spLocks noChangeShapeType="1"/>
          </p:cNvSpPr>
          <p:nvPr/>
        </p:nvSpPr>
        <p:spPr bwMode="auto">
          <a:xfrm flipV="1">
            <a:off x="4162426" y="2035175"/>
            <a:ext cx="0" cy="1335088"/>
          </a:xfrm>
          <a:prstGeom prst="line">
            <a:avLst/>
          </a:prstGeom>
          <a:noFill/>
          <a:ln w="12700">
            <a:solidFill>
              <a:schemeClr val="tx1"/>
            </a:solidFill>
            <a:round/>
            <a:headEnd type="stealth" w="med" len="lg"/>
            <a:tailEnd type="stealth" w="med" len="lg"/>
          </a:ln>
          <a:effectLst/>
        </p:spPr>
        <p:txBody>
          <a:bodyPr wrap="none" lIns="91427" tIns="45713" rIns="91427" bIns="45713" anchor="ctr"/>
          <a:lstStyle/>
          <a:p>
            <a:endParaRPr lang="en-US"/>
          </a:p>
        </p:txBody>
      </p:sp>
      <p:sp>
        <p:nvSpPr>
          <p:cNvPr id="129032" name="Line 8"/>
          <p:cNvSpPr>
            <a:spLocks noChangeShapeType="1"/>
          </p:cNvSpPr>
          <p:nvPr/>
        </p:nvSpPr>
        <p:spPr bwMode="auto">
          <a:xfrm flipV="1">
            <a:off x="2543176" y="2035175"/>
            <a:ext cx="0" cy="3943350"/>
          </a:xfrm>
          <a:prstGeom prst="line">
            <a:avLst/>
          </a:prstGeom>
          <a:noFill/>
          <a:ln w="25400">
            <a:solidFill>
              <a:schemeClr val="tx1"/>
            </a:solidFill>
            <a:round/>
            <a:headEnd type="stealth" w="med" len="lg"/>
            <a:tailEnd type="stealth" w="med" len="lg"/>
          </a:ln>
          <a:effectLst/>
        </p:spPr>
        <p:txBody>
          <a:bodyPr wrap="none" lIns="91427" tIns="45713" rIns="91427" bIns="45713" anchor="ctr"/>
          <a:lstStyle/>
          <a:p>
            <a:endParaRPr lang="en-US"/>
          </a:p>
        </p:txBody>
      </p:sp>
      <p:sp>
        <p:nvSpPr>
          <p:cNvPr id="129033" name="Rectangle 9"/>
          <p:cNvSpPr>
            <a:spLocks noChangeArrowheads="1"/>
          </p:cNvSpPr>
          <p:nvPr/>
        </p:nvSpPr>
        <p:spPr bwMode="auto">
          <a:xfrm>
            <a:off x="2894733" y="2211388"/>
            <a:ext cx="1208639" cy="459217"/>
          </a:xfrm>
          <a:prstGeom prst="rect">
            <a:avLst/>
          </a:prstGeom>
          <a:noFill/>
          <a:ln w="9525">
            <a:noFill/>
            <a:miter lim="800000"/>
            <a:headEnd/>
            <a:tailEnd/>
          </a:ln>
          <a:effectLst/>
        </p:spPr>
        <p:txBody>
          <a:bodyPr wrap="none" lIns="92062" tIns="46032" rIns="92062" bIns="46032">
            <a:spAutoFit/>
          </a:bodyPr>
          <a:lstStyle/>
          <a:p>
            <a:pPr algn="ctr" eaLnBrk="0" hangingPunct="0">
              <a:lnSpc>
                <a:spcPct val="85000"/>
              </a:lnSpc>
            </a:pPr>
            <a:r>
              <a:rPr lang="en-US" sz="1400" b="1" dirty="0">
                <a:solidFill>
                  <a:srgbClr val="800000"/>
                </a:solidFill>
              </a:rPr>
              <a:t>Perceived</a:t>
            </a:r>
          </a:p>
          <a:p>
            <a:pPr algn="ctr" eaLnBrk="0" hangingPunct="0">
              <a:lnSpc>
                <a:spcPct val="85000"/>
              </a:lnSpc>
            </a:pPr>
            <a:r>
              <a:rPr lang="en-US" sz="1400" b="1" dirty="0">
                <a:solidFill>
                  <a:srgbClr val="800000"/>
                </a:solidFill>
              </a:rPr>
              <a:t>Opportunity</a:t>
            </a:r>
          </a:p>
        </p:txBody>
      </p:sp>
      <p:sp>
        <p:nvSpPr>
          <p:cNvPr id="129034" name="Rectangle 10"/>
          <p:cNvSpPr>
            <a:spLocks noChangeArrowheads="1"/>
          </p:cNvSpPr>
          <p:nvPr/>
        </p:nvSpPr>
        <p:spPr bwMode="auto">
          <a:xfrm>
            <a:off x="1316758" y="3444876"/>
            <a:ext cx="1208639" cy="459217"/>
          </a:xfrm>
          <a:prstGeom prst="rect">
            <a:avLst/>
          </a:prstGeom>
          <a:noFill/>
          <a:ln w="9525">
            <a:noFill/>
            <a:miter lim="800000"/>
            <a:headEnd/>
            <a:tailEnd/>
          </a:ln>
          <a:effectLst/>
        </p:spPr>
        <p:txBody>
          <a:bodyPr wrap="none" lIns="92062" tIns="46032" rIns="92062" bIns="46032">
            <a:spAutoFit/>
          </a:bodyPr>
          <a:lstStyle/>
          <a:p>
            <a:pPr algn="ctr" eaLnBrk="0" hangingPunct="0">
              <a:lnSpc>
                <a:spcPct val="85000"/>
              </a:lnSpc>
            </a:pPr>
            <a:r>
              <a:rPr lang="en-US" sz="1400" b="1" dirty="0"/>
              <a:t>Actual</a:t>
            </a:r>
          </a:p>
          <a:p>
            <a:pPr algn="ctr" eaLnBrk="0" hangingPunct="0">
              <a:lnSpc>
                <a:spcPct val="85000"/>
              </a:lnSpc>
            </a:pPr>
            <a:r>
              <a:rPr lang="en-US" sz="1400" b="1" dirty="0"/>
              <a:t>Opportunity</a:t>
            </a:r>
          </a:p>
        </p:txBody>
      </p:sp>
      <p:sp>
        <p:nvSpPr>
          <p:cNvPr id="129035" name="Rectangle 11"/>
          <p:cNvSpPr>
            <a:spLocks noChangeArrowheads="1"/>
          </p:cNvSpPr>
          <p:nvPr/>
        </p:nvSpPr>
        <p:spPr bwMode="auto">
          <a:xfrm>
            <a:off x="1136650" y="1676401"/>
            <a:ext cx="3845001" cy="400740"/>
          </a:xfrm>
          <a:prstGeom prst="rect">
            <a:avLst/>
          </a:prstGeom>
          <a:noFill/>
          <a:ln w="9525">
            <a:noFill/>
            <a:miter lim="800000"/>
            <a:headEnd/>
            <a:tailEnd/>
          </a:ln>
          <a:effectLst/>
        </p:spPr>
        <p:txBody>
          <a:bodyPr wrap="none" lIns="92062" tIns="46032" rIns="92062" bIns="46032">
            <a:spAutoFit/>
          </a:bodyPr>
          <a:lstStyle/>
          <a:p>
            <a:pPr eaLnBrk="0" hangingPunct="0"/>
            <a:r>
              <a:rPr lang="en-US" b="1" dirty="0"/>
              <a:t>Across a Company’s boundaries:</a:t>
            </a:r>
            <a:endParaRPr lang="en-US" sz="2000" dirty="0"/>
          </a:p>
        </p:txBody>
      </p:sp>
      <p:sp>
        <p:nvSpPr>
          <p:cNvPr id="129036" name="Rectangle 12"/>
          <p:cNvSpPr>
            <a:spLocks noGrp="1" noChangeArrowheads="1"/>
          </p:cNvSpPr>
          <p:nvPr>
            <p:ph type="title"/>
          </p:nvPr>
        </p:nvSpPr>
        <p:spPr>
          <a:xfrm>
            <a:off x="1439333" y="408215"/>
            <a:ext cx="7112000" cy="452438"/>
          </a:xfrm>
        </p:spPr>
        <p:txBody>
          <a:bodyPr>
            <a:noAutofit/>
          </a:bodyPr>
          <a:lstStyle/>
          <a:p>
            <a:r>
              <a:rPr lang="en-US" sz="3100" dirty="0"/>
              <a:t>Benefit: PURCHASING/PROCUREMENT</a:t>
            </a:r>
          </a:p>
        </p:txBody>
      </p:sp>
    </p:spTree>
    <p:extLst>
      <p:ext uri="{BB962C8B-B14F-4D97-AF65-F5344CB8AC3E}">
        <p14:creationId xmlns:p14="http://schemas.microsoft.com/office/powerpoint/2010/main" val="155858051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Fungsi HPS</a:t>
            </a:r>
            <a:endParaRPr lang="en-US"/>
          </a:p>
        </p:txBody>
      </p:sp>
      <p:sp>
        <p:nvSpPr>
          <p:cNvPr id="3" name="Content Placeholder 2"/>
          <p:cNvSpPr>
            <a:spLocks noGrp="1"/>
          </p:cNvSpPr>
          <p:nvPr>
            <p:ph idx="1"/>
          </p:nvPr>
        </p:nvSpPr>
        <p:spPr/>
        <p:txBody>
          <a:bodyPr/>
          <a:lstStyle/>
          <a:p>
            <a:pPr>
              <a:buNone/>
            </a:pPr>
            <a:r>
              <a:rPr lang="en-US" smtClean="0"/>
              <a:t>Khusus untuk jasa konsultansi, HPS digunakan sebagai : </a:t>
            </a:r>
          </a:p>
          <a:p>
            <a:pPr lvl="0"/>
            <a:r>
              <a:rPr lang="en-US" smtClean="0"/>
              <a:t>acuan/alat untuk menilai kewajaran penawaran termasuk rinciannya; </a:t>
            </a:r>
          </a:p>
          <a:p>
            <a:r>
              <a:rPr lang="en-US" smtClean="0"/>
              <a:t>dasar untuk negosiasi harga. HPS tidak dapat digunakan sebagai dasar adanya kerugian negara. </a:t>
            </a:r>
            <a:endParaRPr lang="en-US"/>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100</a:t>
            </a:fld>
            <a:endParaRPr lang="id-ID"/>
          </a:p>
        </p:txBody>
      </p:sp>
    </p:spTree>
    <p:extLst>
      <p:ext uri="{BB962C8B-B14F-4D97-AF65-F5344CB8AC3E}">
        <p14:creationId xmlns:p14="http://schemas.microsoft.com/office/powerpoint/2010/main" val="25344847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Sumber Data HPS</a:t>
            </a:r>
            <a:endParaRPr lang="en-US"/>
          </a:p>
        </p:txBody>
      </p:sp>
      <p:sp>
        <p:nvSpPr>
          <p:cNvPr id="3" name="Content Placeholder 2"/>
          <p:cNvSpPr>
            <a:spLocks noGrp="1"/>
          </p:cNvSpPr>
          <p:nvPr>
            <p:ph idx="1"/>
          </p:nvPr>
        </p:nvSpPr>
        <p:spPr/>
        <p:txBody>
          <a:bodyPr/>
          <a:lstStyle/>
          <a:p>
            <a:pPr lvl="0"/>
            <a:r>
              <a:rPr lang="en-US" sz="2400" smtClean="0"/>
              <a:t>informasi biaya satuan yang dipublikasikan secara resmi oleh Badan Pusat Statistik (BPS); </a:t>
            </a:r>
          </a:p>
          <a:p>
            <a:pPr lvl="0"/>
            <a:r>
              <a:rPr lang="en-US" sz="2400" smtClean="0"/>
              <a:t>informasi biaya satuan yang dipublikasikan secara resmi oleh asosiasi terkait dan sumber data lain yang dapat dipertanggungjawabkan; </a:t>
            </a:r>
          </a:p>
          <a:p>
            <a:pPr lvl="0"/>
            <a:r>
              <a:rPr lang="en-US" sz="2400" smtClean="0"/>
              <a:t>biaya kontrak sebelumnya atau yang sedang berjalan dengan mempertimbangkan faktor perubahan biaya; </a:t>
            </a:r>
          </a:p>
          <a:p>
            <a:pPr lvl="0"/>
            <a:r>
              <a:rPr lang="en-US" sz="2400" smtClean="0"/>
              <a:t>inflasi tahun sebelumnya, suku bunga berjalan dan/atau kurs tengah Bank Indonesia; </a:t>
            </a:r>
          </a:p>
          <a:p>
            <a:pPr lvl="0"/>
            <a:r>
              <a:rPr lang="en-US" sz="2400" smtClean="0"/>
              <a:t>hasil perbandingan dengan kontrak sejenis, baik yang dilakukan dengan instansi lain maupun pihak lain; </a:t>
            </a:r>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101</a:t>
            </a:fld>
            <a:endParaRPr lang="id-ID"/>
          </a:p>
        </p:txBody>
      </p:sp>
    </p:spTree>
    <p:extLst>
      <p:ext uri="{BB962C8B-B14F-4D97-AF65-F5344CB8AC3E}">
        <p14:creationId xmlns:p14="http://schemas.microsoft.com/office/powerpoint/2010/main" val="5225449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Sumber Data HPS</a:t>
            </a:r>
            <a:endParaRPr lang="en-US"/>
          </a:p>
        </p:txBody>
      </p:sp>
      <p:sp>
        <p:nvSpPr>
          <p:cNvPr id="3" name="Content Placeholder 2"/>
          <p:cNvSpPr>
            <a:spLocks noGrp="1"/>
          </p:cNvSpPr>
          <p:nvPr>
            <p:ph idx="1"/>
          </p:nvPr>
        </p:nvSpPr>
        <p:spPr/>
        <p:txBody>
          <a:bodyPr/>
          <a:lstStyle/>
          <a:p>
            <a:pPr lvl="0"/>
            <a:r>
              <a:rPr lang="en-US" sz="2400" smtClean="0"/>
              <a:t>perkiraan perhitungan biaya yang dilakukan oleh konsultan perencana (engineer’s estimate); </a:t>
            </a:r>
          </a:p>
          <a:p>
            <a:pPr lvl="0"/>
            <a:r>
              <a:rPr lang="en-US" sz="2400" smtClean="0"/>
              <a:t>norma indeks; </a:t>
            </a:r>
          </a:p>
          <a:p>
            <a:r>
              <a:rPr lang="en-US" sz="2400" smtClean="0"/>
              <a:t>Norma indeks merupakan rentang nilai harga terendah dan harga tertinggi dari suatu Barang/Jasa yang diterbitkan oleh instansi teknis terkait atau Pemerintah Daerah setempat </a:t>
            </a:r>
          </a:p>
          <a:p>
            <a:r>
              <a:rPr lang="en-US" sz="2400" smtClean="0"/>
              <a:t>informasi lain yang dapat dipertanggungjawabkan.</a:t>
            </a:r>
            <a:endParaRPr lang="en-US" sz="240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102</a:t>
            </a:fld>
            <a:endParaRPr lang="id-ID"/>
          </a:p>
        </p:txBody>
      </p:sp>
    </p:spTree>
    <p:extLst>
      <p:ext uri="{BB962C8B-B14F-4D97-AF65-F5344CB8AC3E}">
        <p14:creationId xmlns:p14="http://schemas.microsoft.com/office/powerpoint/2010/main" val="26674240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7688" y="116632"/>
            <a:ext cx="8686800" cy="1143000"/>
          </a:xfrm>
        </p:spPr>
        <p:txBody>
          <a:bodyPr/>
          <a:lstStyle/>
          <a:p>
            <a:r>
              <a:rPr lang="id-ID" sz="3600" b="1" smtClean="0"/>
              <a:t>MATERI </a:t>
            </a:r>
            <a:r>
              <a:rPr lang="en-US" sz="3600" b="1" smtClean="0"/>
              <a:t>Extra</a:t>
            </a:r>
            <a:r>
              <a:rPr lang="id-ID" sz="3600" b="1" smtClean="0"/>
              <a:t>: </a:t>
            </a:r>
            <a:r>
              <a:rPr lang="id-ID" sz="3600" b="1" i="1" dirty="0" smtClean="0"/>
              <a:t>OE sebagai indikator kinerja</a:t>
            </a:r>
            <a:endParaRPr lang="en-US" sz="3600" dirty="0"/>
          </a:p>
        </p:txBody>
      </p:sp>
      <p:sp>
        <p:nvSpPr>
          <p:cNvPr id="3" name="Content Placeholder 2"/>
          <p:cNvSpPr>
            <a:spLocks noGrp="1"/>
          </p:cNvSpPr>
          <p:nvPr>
            <p:ph idx="1"/>
          </p:nvPr>
        </p:nvSpPr>
        <p:spPr/>
        <p:txBody>
          <a:bodyPr/>
          <a:lstStyle/>
          <a:p>
            <a:pPr>
              <a:buNone/>
            </a:pPr>
            <a:r>
              <a:rPr lang="en-US" dirty="0" smtClean="0"/>
              <a:t>	</a:t>
            </a:r>
            <a:r>
              <a:rPr lang="en-US" dirty="0" err="1" smtClean="0"/>
              <a:t>Setelah</a:t>
            </a:r>
            <a:r>
              <a:rPr lang="en-US" dirty="0" smtClean="0"/>
              <a:t> </a:t>
            </a:r>
            <a:r>
              <a:rPr lang="en-US" dirty="0" err="1" smtClean="0"/>
              <a:t>meyelesaikan</a:t>
            </a:r>
            <a:r>
              <a:rPr lang="en-US" dirty="0" smtClean="0"/>
              <a:t> </a:t>
            </a:r>
            <a:r>
              <a:rPr lang="en-US" dirty="0" err="1" smtClean="0"/>
              <a:t>sesi</a:t>
            </a:r>
            <a:r>
              <a:rPr lang="en-US" dirty="0" smtClean="0"/>
              <a:t> </a:t>
            </a:r>
            <a:r>
              <a:rPr lang="en-US" dirty="0" err="1" smtClean="0"/>
              <a:t>ini</a:t>
            </a:r>
            <a:r>
              <a:rPr lang="en-US" dirty="0" smtClean="0"/>
              <a:t> </a:t>
            </a:r>
            <a:r>
              <a:rPr lang="en-US" dirty="0" err="1" smtClean="0"/>
              <a:t>Anda</a:t>
            </a:r>
            <a:r>
              <a:rPr lang="en-US" dirty="0" smtClean="0"/>
              <a:t> </a:t>
            </a:r>
            <a:r>
              <a:rPr lang="en-US" dirty="0" err="1" smtClean="0"/>
              <a:t>akan</a:t>
            </a:r>
            <a:r>
              <a:rPr lang="en-US" dirty="0" smtClean="0"/>
              <a:t> </a:t>
            </a:r>
            <a:r>
              <a:rPr lang="en-US" dirty="0" err="1" smtClean="0"/>
              <a:t>memahami</a:t>
            </a:r>
            <a:r>
              <a:rPr lang="en-US" dirty="0" smtClean="0"/>
              <a:t>:</a:t>
            </a:r>
          </a:p>
          <a:p>
            <a:pPr lvl="2"/>
            <a:r>
              <a:rPr lang="en-US" sz="3200" dirty="0" smtClean="0"/>
              <a:t>Total cost of ownership</a:t>
            </a:r>
          </a:p>
          <a:p>
            <a:pPr lvl="2"/>
            <a:r>
              <a:rPr lang="en-US" sz="3200" dirty="0" smtClean="0"/>
              <a:t>Time Value of Money</a:t>
            </a:r>
          </a:p>
          <a:p>
            <a:pPr lvl="2"/>
            <a:r>
              <a:rPr lang="en-US" sz="3200" dirty="0" err="1"/>
              <a:t>Konsep</a:t>
            </a:r>
            <a:r>
              <a:rPr lang="en-US" sz="3200" dirty="0"/>
              <a:t> </a:t>
            </a:r>
            <a:r>
              <a:rPr lang="id-ID" sz="3200" dirty="0"/>
              <a:t>perbaikan berkesinambungan melalui proses pengadaan/penentuan OE</a:t>
            </a:r>
            <a:endParaRPr lang="en-US" sz="3200" dirty="0"/>
          </a:p>
          <a:p>
            <a:pPr lvl="2"/>
            <a:endParaRPr lang="en-US" sz="3200" dirty="0" smtClean="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103</a:t>
            </a:fld>
            <a:endParaRPr lang="id-ID"/>
          </a:p>
        </p:txBody>
      </p:sp>
    </p:spTree>
    <p:extLst>
      <p:ext uri="{BB962C8B-B14F-4D97-AF65-F5344CB8AC3E}">
        <p14:creationId xmlns:p14="http://schemas.microsoft.com/office/powerpoint/2010/main" val="5014587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smtClean="0"/>
              <a:t>Total </a:t>
            </a:r>
            <a:r>
              <a:rPr lang="en-US" b="1" i="1" dirty="0" smtClean="0"/>
              <a:t>Cost of Ownership</a:t>
            </a:r>
            <a:endParaRPr lang="en-US" dirty="0"/>
          </a:p>
        </p:txBody>
      </p:sp>
      <p:sp>
        <p:nvSpPr>
          <p:cNvPr id="3" name="Content Placeholder 2"/>
          <p:cNvSpPr>
            <a:spLocks noGrp="1"/>
          </p:cNvSpPr>
          <p:nvPr>
            <p:ph idx="1"/>
          </p:nvPr>
        </p:nvSpPr>
        <p:spPr/>
        <p:txBody>
          <a:bodyPr/>
          <a:lstStyle/>
          <a:p>
            <a:pPr>
              <a:buNone/>
            </a:pPr>
            <a:r>
              <a:rPr lang="en-US" smtClean="0"/>
              <a:t>	Setelah meyelesaikan sesi ini Anda akan memahami:</a:t>
            </a:r>
          </a:p>
          <a:p>
            <a:pPr lvl="2"/>
            <a:r>
              <a:rPr lang="en-US" sz="3200" smtClean="0"/>
              <a:t>Konsep Total Cost of Ownership(TCO)</a:t>
            </a:r>
          </a:p>
          <a:p>
            <a:pPr lvl="2"/>
            <a:r>
              <a:rPr lang="en-US" sz="3200" smtClean="0"/>
              <a:t>Teknik-teknik menentukan nilai dalam konsep TCO</a:t>
            </a:r>
          </a:p>
          <a:p>
            <a:pPr lvl="2"/>
            <a:r>
              <a:rPr lang="en-US" sz="3200" smtClean="0"/>
              <a:t>Keterkaitan TCO dan penentuan OE dalam proses pengadaan</a:t>
            </a:r>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104</a:t>
            </a:fld>
            <a:endParaRPr lang="id-ID"/>
          </a:p>
        </p:txBody>
      </p:sp>
    </p:spTree>
    <p:extLst>
      <p:ext uri="{BB962C8B-B14F-4D97-AF65-F5344CB8AC3E}">
        <p14:creationId xmlns:p14="http://schemas.microsoft.com/office/powerpoint/2010/main" val="30643680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TCO</a:t>
            </a:r>
            <a:endParaRPr lang="en-US"/>
          </a:p>
        </p:txBody>
      </p:sp>
      <p:sp>
        <p:nvSpPr>
          <p:cNvPr id="3" name="Content Placeholder 2"/>
          <p:cNvSpPr>
            <a:spLocks noGrp="1"/>
          </p:cNvSpPr>
          <p:nvPr>
            <p:ph idx="1"/>
          </p:nvPr>
        </p:nvSpPr>
        <p:spPr/>
        <p:txBody>
          <a:bodyPr/>
          <a:lstStyle/>
          <a:p>
            <a:r>
              <a:rPr lang="en-US" smtClean="0"/>
              <a:t>Konsep yang mendasarkan perhitungan biaya pada keseluruhan biaya yang harus dikeluarkan sejak masa instalasi, set up, pembelajaran, operasi, sampai pada pembuangan suatu obyek/ penutupan pabrik</a:t>
            </a:r>
          </a:p>
          <a:p>
            <a:endParaRPr lang="en-US" smtClean="0"/>
          </a:p>
          <a:p>
            <a:r>
              <a:rPr lang="en-US" smtClean="0"/>
              <a:t>Biaya yang dipertimbangkan bukan hanya biaya pembelian/pembangunan</a:t>
            </a:r>
            <a:endParaRPr lang="en-US"/>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105</a:t>
            </a:fld>
            <a:endParaRPr lang="id-ID"/>
          </a:p>
        </p:txBody>
      </p:sp>
    </p:spTree>
    <p:extLst>
      <p:ext uri="{BB962C8B-B14F-4D97-AF65-F5344CB8AC3E}">
        <p14:creationId xmlns:p14="http://schemas.microsoft.com/office/powerpoint/2010/main" val="32893170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6208C701-0CA8-4B4A-9667-5372B5D4932B}" type="slidenum">
              <a:rPr lang="en-US" smtClean="0"/>
              <a:pPr/>
              <a:t>106</a:t>
            </a:fld>
            <a:endParaRPr lang="en-US" smtClean="0"/>
          </a:p>
        </p:txBody>
      </p:sp>
      <p:sp>
        <p:nvSpPr>
          <p:cNvPr id="19459" name="Text Box 2"/>
          <p:cNvSpPr txBox="1">
            <a:spLocks noChangeArrowheads="1"/>
          </p:cNvSpPr>
          <p:nvPr/>
        </p:nvSpPr>
        <p:spPr bwMode="auto">
          <a:xfrm>
            <a:off x="2163764" y="2128839"/>
            <a:ext cx="4260850" cy="3170084"/>
          </a:xfrm>
          <a:prstGeom prst="rect">
            <a:avLst/>
          </a:prstGeom>
          <a:noFill/>
          <a:ln w="9525">
            <a:noFill/>
            <a:miter lim="800000"/>
            <a:headEnd/>
            <a:tailEnd/>
          </a:ln>
        </p:spPr>
        <p:txBody>
          <a:bodyPr lIns="91427" tIns="45713" rIns="91427" bIns="45713">
            <a:spAutoFit/>
          </a:bodyPr>
          <a:lstStyle/>
          <a:p>
            <a:pPr>
              <a:spcBef>
                <a:spcPct val="50000"/>
              </a:spcBef>
            </a:pPr>
            <a:r>
              <a:rPr lang="en-US" sz="2000" b="1" dirty="0"/>
              <a:t>A = Acquisition Cost   (25-40%)</a:t>
            </a:r>
          </a:p>
          <a:p>
            <a:pPr>
              <a:spcBef>
                <a:spcPct val="50000"/>
              </a:spcBef>
            </a:pPr>
            <a:r>
              <a:rPr lang="en-US" sz="2000" b="1" dirty="0"/>
              <a:t>O = Operating Costs</a:t>
            </a:r>
          </a:p>
          <a:p>
            <a:pPr>
              <a:spcBef>
                <a:spcPct val="50000"/>
              </a:spcBef>
            </a:pPr>
            <a:r>
              <a:rPr lang="en-US" sz="2000" b="1" dirty="0"/>
              <a:t>T = Training Costs</a:t>
            </a:r>
          </a:p>
          <a:p>
            <a:pPr>
              <a:spcBef>
                <a:spcPct val="50000"/>
              </a:spcBef>
            </a:pPr>
            <a:r>
              <a:rPr lang="en-US" sz="2000" b="1" dirty="0"/>
              <a:t>M = Maintenance Costs</a:t>
            </a:r>
          </a:p>
          <a:p>
            <a:pPr>
              <a:spcBef>
                <a:spcPct val="50000"/>
              </a:spcBef>
            </a:pPr>
            <a:r>
              <a:rPr lang="en-US" sz="2000" b="1" dirty="0"/>
              <a:t>W = Warehousing Costs</a:t>
            </a:r>
          </a:p>
          <a:p>
            <a:pPr>
              <a:spcBef>
                <a:spcPct val="50000"/>
              </a:spcBef>
            </a:pPr>
            <a:r>
              <a:rPr lang="en-US" sz="2000" b="1" dirty="0"/>
              <a:t>E = Environmental Costs</a:t>
            </a:r>
          </a:p>
          <a:p>
            <a:pPr>
              <a:spcBef>
                <a:spcPct val="50000"/>
              </a:spcBef>
            </a:pPr>
            <a:r>
              <a:rPr lang="en-US" sz="2000" b="1" dirty="0"/>
              <a:t>S = Salvage Value</a:t>
            </a:r>
          </a:p>
        </p:txBody>
      </p:sp>
      <p:sp>
        <p:nvSpPr>
          <p:cNvPr id="19460" name="AutoShape 3"/>
          <p:cNvSpPr>
            <a:spLocks/>
          </p:cNvSpPr>
          <p:nvPr/>
        </p:nvSpPr>
        <p:spPr bwMode="auto">
          <a:xfrm>
            <a:off x="5734050" y="2698750"/>
            <a:ext cx="266700" cy="2458441"/>
          </a:xfrm>
          <a:prstGeom prst="rightBrace">
            <a:avLst>
              <a:gd name="adj1" fmla="val 68849"/>
              <a:gd name="adj2" fmla="val 50000"/>
            </a:avLst>
          </a:prstGeom>
          <a:noFill/>
          <a:ln w="28575">
            <a:solidFill>
              <a:schemeClr val="tx1"/>
            </a:solidFill>
            <a:miter lim="800000"/>
            <a:headEnd/>
            <a:tailEnd/>
          </a:ln>
        </p:spPr>
        <p:txBody>
          <a:bodyPr wrap="none" lIns="91427" tIns="45713" rIns="91427" bIns="45713" anchor="ctr"/>
          <a:lstStyle/>
          <a:p>
            <a:endParaRPr lang="en-US"/>
          </a:p>
        </p:txBody>
      </p:sp>
      <p:sp>
        <p:nvSpPr>
          <p:cNvPr id="19461" name="Text Box 4"/>
          <p:cNvSpPr txBox="1">
            <a:spLocks noChangeArrowheads="1"/>
          </p:cNvSpPr>
          <p:nvPr/>
        </p:nvSpPr>
        <p:spPr bwMode="auto">
          <a:xfrm>
            <a:off x="6380164" y="3679825"/>
            <a:ext cx="954081" cy="369318"/>
          </a:xfrm>
          <a:prstGeom prst="rect">
            <a:avLst/>
          </a:prstGeom>
          <a:noFill/>
          <a:ln w="9525">
            <a:noFill/>
            <a:miter lim="800000"/>
            <a:headEnd/>
            <a:tailEnd/>
          </a:ln>
        </p:spPr>
        <p:txBody>
          <a:bodyPr wrap="none" lIns="91427" tIns="45713" rIns="91427" bIns="45713">
            <a:spAutoFit/>
          </a:bodyPr>
          <a:lstStyle/>
          <a:p>
            <a:r>
              <a:rPr lang="en-US" b="1">
                <a:latin typeface="Times New Roman" pitchFamily="18" charset="0"/>
              </a:rPr>
              <a:t>60-75%</a:t>
            </a:r>
          </a:p>
        </p:txBody>
      </p:sp>
      <p:sp>
        <p:nvSpPr>
          <p:cNvPr id="19462" name="Text Box 5"/>
          <p:cNvSpPr txBox="1">
            <a:spLocks noChangeArrowheads="1"/>
          </p:cNvSpPr>
          <p:nvPr/>
        </p:nvSpPr>
        <p:spPr bwMode="auto">
          <a:xfrm>
            <a:off x="288926" y="1471613"/>
            <a:ext cx="5446658" cy="369318"/>
          </a:xfrm>
          <a:prstGeom prst="rect">
            <a:avLst/>
          </a:prstGeom>
          <a:noFill/>
          <a:ln w="9525">
            <a:noFill/>
            <a:miter lim="800000"/>
            <a:headEnd/>
            <a:tailEnd/>
          </a:ln>
        </p:spPr>
        <p:txBody>
          <a:bodyPr wrap="none" lIns="91427" tIns="45713" rIns="91427" bIns="45713">
            <a:spAutoFit/>
          </a:bodyPr>
          <a:lstStyle/>
          <a:p>
            <a:r>
              <a:rPr lang="en-US" b="1" dirty="0">
                <a:solidFill>
                  <a:srgbClr val="FF0000"/>
                </a:solidFill>
              </a:rPr>
              <a:t>Total Cost of Ownership = A + (O+T+M+W+E) </a:t>
            </a:r>
            <a:r>
              <a:rPr lang="id-ID" b="1" dirty="0">
                <a:solidFill>
                  <a:srgbClr val="FF0000"/>
                </a:solidFill>
              </a:rPr>
              <a:t>-</a:t>
            </a:r>
            <a:r>
              <a:rPr lang="en-US" b="1" dirty="0" smtClean="0">
                <a:solidFill>
                  <a:srgbClr val="FF0000"/>
                </a:solidFill>
              </a:rPr>
              <a:t> </a:t>
            </a:r>
            <a:r>
              <a:rPr lang="en-US" b="1" dirty="0">
                <a:solidFill>
                  <a:srgbClr val="FF0000"/>
                </a:solidFill>
              </a:rPr>
              <a:t>S</a:t>
            </a:r>
          </a:p>
        </p:txBody>
      </p:sp>
      <p:sp>
        <p:nvSpPr>
          <p:cNvPr id="19463" name="Text Box 6"/>
          <p:cNvSpPr txBox="1">
            <a:spLocks noChangeArrowheads="1"/>
          </p:cNvSpPr>
          <p:nvPr/>
        </p:nvSpPr>
        <p:spPr bwMode="auto">
          <a:xfrm>
            <a:off x="3092450" y="6107114"/>
            <a:ext cx="5727632" cy="276985"/>
          </a:xfrm>
          <a:prstGeom prst="rect">
            <a:avLst/>
          </a:prstGeom>
          <a:noFill/>
          <a:ln w="9525">
            <a:noFill/>
            <a:miter lim="800000"/>
            <a:headEnd/>
            <a:tailEnd/>
          </a:ln>
        </p:spPr>
        <p:txBody>
          <a:bodyPr wrap="none" lIns="91427" tIns="45713" rIns="91427" bIns="45713">
            <a:spAutoFit/>
          </a:bodyPr>
          <a:lstStyle/>
          <a:p>
            <a:r>
              <a:rPr lang="en-US" sz="1200" i="1" dirty="0">
                <a:latin typeface="Times New Roman" pitchFamily="18" charset="0"/>
              </a:rPr>
              <a:t>Source: </a:t>
            </a:r>
            <a:r>
              <a:rPr lang="en-US" sz="1200" i="1" u="sng" dirty="0">
                <a:latin typeface="Times New Roman" pitchFamily="18" charset="0"/>
              </a:rPr>
              <a:t>The Executive Guide to Supply Chain Management</a:t>
            </a:r>
            <a:r>
              <a:rPr lang="en-US" sz="1200" i="1" dirty="0">
                <a:latin typeface="Times New Roman" pitchFamily="18" charset="0"/>
              </a:rPr>
              <a:t>, David Riggs/Sharon Robbins</a:t>
            </a:r>
          </a:p>
        </p:txBody>
      </p:sp>
    </p:spTree>
    <p:extLst>
      <p:ext uri="{BB962C8B-B14F-4D97-AF65-F5344CB8AC3E}">
        <p14:creationId xmlns:p14="http://schemas.microsoft.com/office/powerpoint/2010/main" val="1066948856"/>
      </p:ext>
    </p:extLst>
  </p:cSld>
  <p:clrMapOvr>
    <a:masterClrMapping/>
  </p:clrMapOvr>
  <p:transition>
    <p:strips/>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3" name="Rectangle 18"/>
          <p:cNvSpPr>
            <a:spLocks noGrp="1" noChangeArrowheads="1"/>
          </p:cNvSpPr>
          <p:nvPr>
            <p:ph type="title"/>
          </p:nvPr>
        </p:nvSpPr>
        <p:spPr>
          <a:xfrm>
            <a:off x="782639" y="850901"/>
            <a:ext cx="3932237" cy="317500"/>
          </a:xfrm>
          <a:noFill/>
        </p:spPr>
        <p:txBody>
          <a:bodyPr>
            <a:normAutofit fontScale="90000"/>
          </a:bodyPr>
          <a:lstStyle/>
          <a:p>
            <a:pPr eaLnBrk="1" hangingPunct="1"/>
            <a:r>
              <a:rPr lang="en-US" sz="2500" smtClean="0">
                <a:latin typeface="Arial" charset="0"/>
              </a:rPr>
              <a:t>Pendekatan Total Cost</a:t>
            </a:r>
            <a:endParaRPr lang="en-US" sz="2500" dirty="0" smtClean="0">
              <a:latin typeface="Arial" charset="0"/>
            </a:endParaRPr>
          </a:p>
        </p:txBody>
      </p:sp>
      <p:sp>
        <p:nvSpPr>
          <p:cNvPr id="1027" name="Slide Number Placeholder 3"/>
          <p:cNvSpPr>
            <a:spLocks noGrp="1"/>
          </p:cNvSpPr>
          <p:nvPr>
            <p:ph type="sldNum" sz="quarter" idx="12"/>
          </p:nvPr>
        </p:nvSpPr>
        <p:spPr>
          <a:noFill/>
        </p:spPr>
        <p:txBody>
          <a:bodyPr/>
          <a:lstStyle/>
          <a:p>
            <a:fld id="{5D818F55-FFB3-41CB-9A0F-5651B7CC697B}" type="slidenum">
              <a:rPr lang="en-US" smtClean="0"/>
              <a:pPr/>
              <a:t>107</a:t>
            </a:fld>
            <a:endParaRPr lang="en-US" smtClean="0"/>
          </a:p>
        </p:txBody>
      </p:sp>
      <p:sp>
        <p:nvSpPr>
          <p:cNvPr id="1028" name="Rectangle 2"/>
          <p:cNvSpPr>
            <a:spLocks noChangeArrowheads="1"/>
          </p:cNvSpPr>
          <p:nvPr/>
        </p:nvSpPr>
        <p:spPr bwMode="auto">
          <a:xfrm>
            <a:off x="381000" y="3416301"/>
            <a:ext cx="8458200" cy="3060700"/>
          </a:xfrm>
          <a:prstGeom prst="rect">
            <a:avLst/>
          </a:prstGeom>
          <a:gradFill rotWithShape="0">
            <a:gsLst>
              <a:gs pos="0">
                <a:srgbClr val="FFFFFF"/>
              </a:gs>
              <a:gs pos="100000">
                <a:srgbClr val="0066CC"/>
              </a:gs>
            </a:gsLst>
            <a:lin ang="5400000" scaled="1"/>
          </a:gradFill>
          <a:ln w="9525">
            <a:noFill/>
            <a:miter lim="800000"/>
            <a:headEnd/>
            <a:tailEnd/>
          </a:ln>
        </p:spPr>
        <p:txBody>
          <a:bodyPr wrap="none" lIns="91427" tIns="45713" rIns="91427" bIns="45713" anchor="ctr"/>
          <a:lstStyle/>
          <a:p>
            <a:endParaRPr lang="en-US"/>
          </a:p>
        </p:txBody>
      </p:sp>
      <p:sp>
        <p:nvSpPr>
          <p:cNvPr id="1029" name="Line 3"/>
          <p:cNvSpPr>
            <a:spLocks noChangeShapeType="1"/>
          </p:cNvSpPr>
          <p:nvPr/>
        </p:nvSpPr>
        <p:spPr bwMode="auto">
          <a:xfrm>
            <a:off x="381000" y="3416300"/>
            <a:ext cx="8458200" cy="0"/>
          </a:xfrm>
          <a:prstGeom prst="line">
            <a:avLst/>
          </a:prstGeom>
          <a:noFill/>
          <a:ln w="12700">
            <a:solidFill>
              <a:schemeClr val="tx1"/>
            </a:solidFill>
            <a:round/>
            <a:headEnd type="none" w="sm" len="sm"/>
            <a:tailEnd type="none" w="sm" len="sm"/>
          </a:ln>
        </p:spPr>
        <p:txBody>
          <a:bodyPr wrap="none" lIns="91427" tIns="45713" rIns="91427" bIns="45713" anchor="ctr"/>
          <a:lstStyle/>
          <a:p>
            <a:endParaRPr lang="en-US"/>
          </a:p>
        </p:txBody>
      </p:sp>
      <p:sp>
        <p:nvSpPr>
          <p:cNvPr id="1030" name="Freeform 4"/>
          <p:cNvSpPr>
            <a:spLocks/>
          </p:cNvSpPr>
          <p:nvPr/>
        </p:nvSpPr>
        <p:spPr bwMode="auto">
          <a:xfrm>
            <a:off x="939800" y="2451101"/>
            <a:ext cx="6465888" cy="3748088"/>
          </a:xfrm>
          <a:custGeom>
            <a:avLst/>
            <a:gdLst>
              <a:gd name="T0" fmla="*/ 2147483647 w 4073"/>
              <a:gd name="T1" fmla="*/ 2147483647 h 2361"/>
              <a:gd name="T2" fmla="*/ 2147483647 w 4073"/>
              <a:gd name="T3" fmla="*/ 2147483647 h 2361"/>
              <a:gd name="T4" fmla="*/ 2147483647 w 4073"/>
              <a:gd name="T5" fmla="*/ 2147483647 h 2361"/>
              <a:gd name="T6" fmla="*/ 2147483647 w 4073"/>
              <a:gd name="T7" fmla="*/ 2147483647 h 2361"/>
              <a:gd name="T8" fmla="*/ 2147483647 w 4073"/>
              <a:gd name="T9" fmla="*/ 2147483647 h 2361"/>
              <a:gd name="T10" fmla="*/ 2147483647 w 4073"/>
              <a:gd name="T11" fmla="*/ 2147483647 h 2361"/>
              <a:gd name="T12" fmla="*/ 2147483647 w 4073"/>
              <a:gd name="T13" fmla="*/ 0 h 2361"/>
              <a:gd name="T14" fmla="*/ 2147483647 w 4073"/>
              <a:gd name="T15" fmla="*/ 2147483647 h 2361"/>
              <a:gd name="T16" fmla="*/ 2147483647 w 4073"/>
              <a:gd name="T17" fmla="*/ 2147483647 h 2361"/>
              <a:gd name="T18" fmla="*/ 2147483647 w 4073"/>
              <a:gd name="T19" fmla="*/ 2147483647 h 2361"/>
              <a:gd name="T20" fmla="*/ 2147483647 w 4073"/>
              <a:gd name="T21" fmla="*/ 2147483647 h 2361"/>
              <a:gd name="T22" fmla="*/ 2147483647 w 4073"/>
              <a:gd name="T23" fmla="*/ 2147483647 h 2361"/>
              <a:gd name="T24" fmla="*/ 2147483647 w 4073"/>
              <a:gd name="T25" fmla="*/ 2147483647 h 2361"/>
              <a:gd name="T26" fmla="*/ 2147483647 w 4073"/>
              <a:gd name="T27" fmla="*/ 2147483647 h 2361"/>
              <a:gd name="T28" fmla="*/ 2147483647 w 4073"/>
              <a:gd name="T29" fmla="*/ 2147483647 h 2361"/>
              <a:gd name="T30" fmla="*/ 2147483647 w 4073"/>
              <a:gd name="T31" fmla="*/ 2147483647 h 2361"/>
              <a:gd name="T32" fmla="*/ 2147483647 w 4073"/>
              <a:gd name="T33" fmla="*/ 2147483647 h 2361"/>
              <a:gd name="T34" fmla="*/ 2147483647 w 4073"/>
              <a:gd name="T35" fmla="*/ 2147483647 h 2361"/>
              <a:gd name="T36" fmla="*/ 2147483647 w 4073"/>
              <a:gd name="T37" fmla="*/ 2147483647 h 2361"/>
              <a:gd name="T38" fmla="*/ 2147483647 w 4073"/>
              <a:gd name="T39" fmla="*/ 2147483647 h 2361"/>
              <a:gd name="T40" fmla="*/ 2147483647 w 4073"/>
              <a:gd name="T41" fmla="*/ 2147483647 h 2361"/>
              <a:gd name="T42" fmla="*/ 2147483647 w 4073"/>
              <a:gd name="T43" fmla="*/ 2147483647 h 2361"/>
              <a:gd name="T44" fmla="*/ 2147483647 w 4073"/>
              <a:gd name="T45" fmla="*/ 2147483647 h 2361"/>
              <a:gd name="T46" fmla="*/ 2147483647 w 4073"/>
              <a:gd name="T47" fmla="*/ 2147483647 h 2361"/>
              <a:gd name="T48" fmla="*/ 2147483647 w 4073"/>
              <a:gd name="T49" fmla="*/ 2147483647 h 2361"/>
              <a:gd name="T50" fmla="*/ 2147483647 w 4073"/>
              <a:gd name="T51" fmla="*/ 2147483647 h 2361"/>
              <a:gd name="T52" fmla="*/ 0 w 4073"/>
              <a:gd name="T53" fmla="*/ 2147483647 h 2361"/>
              <a:gd name="T54" fmla="*/ 2147483647 w 4073"/>
              <a:gd name="T55" fmla="*/ 2147483647 h 2361"/>
              <a:gd name="T56" fmla="*/ 2147483647 w 4073"/>
              <a:gd name="T57" fmla="*/ 2147483647 h 2361"/>
              <a:gd name="T58" fmla="*/ 2147483647 w 4073"/>
              <a:gd name="T59" fmla="*/ 2147483647 h 2361"/>
              <a:gd name="T60" fmla="*/ 2147483647 w 4073"/>
              <a:gd name="T61" fmla="*/ 2147483647 h 2361"/>
              <a:gd name="T62" fmla="*/ 2147483647 w 4073"/>
              <a:gd name="T63" fmla="*/ 2147483647 h 2361"/>
              <a:gd name="T64" fmla="*/ 2147483647 w 4073"/>
              <a:gd name="T65" fmla="*/ 2147483647 h 2361"/>
              <a:gd name="T66" fmla="*/ 2147483647 w 4073"/>
              <a:gd name="T67" fmla="*/ 2147483647 h 2361"/>
              <a:gd name="T68" fmla="*/ 2147483647 w 4073"/>
              <a:gd name="T69" fmla="*/ 2147483647 h 2361"/>
              <a:gd name="T70" fmla="*/ 2147483647 w 4073"/>
              <a:gd name="T71" fmla="*/ 2147483647 h 2361"/>
              <a:gd name="T72" fmla="*/ 2147483647 w 4073"/>
              <a:gd name="T73" fmla="*/ 2147483647 h 2361"/>
              <a:gd name="T74" fmla="*/ 2147483647 w 4073"/>
              <a:gd name="T75" fmla="*/ 2147483647 h 2361"/>
              <a:gd name="T76" fmla="*/ 2147483647 w 4073"/>
              <a:gd name="T77" fmla="*/ 2147483647 h 2361"/>
              <a:gd name="T78" fmla="*/ 2147483647 w 4073"/>
              <a:gd name="T79" fmla="*/ 2147483647 h 2361"/>
              <a:gd name="T80" fmla="*/ 2147483647 w 4073"/>
              <a:gd name="T81" fmla="*/ 2147483647 h 2361"/>
              <a:gd name="T82" fmla="*/ 2147483647 w 4073"/>
              <a:gd name="T83" fmla="*/ 2147483647 h 2361"/>
              <a:gd name="T84" fmla="*/ 2147483647 w 4073"/>
              <a:gd name="T85" fmla="*/ 2147483647 h 2361"/>
              <a:gd name="T86" fmla="*/ 2147483647 w 4073"/>
              <a:gd name="T87" fmla="*/ 2147483647 h 2361"/>
              <a:gd name="T88" fmla="*/ 2147483647 w 4073"/>
              <a:gd name="T89" fmla="*/ 2147483647 h 2361"/>
              <a:gd name="T90" fmla="*/ 2147483647 w 4073"/>
              <a:gd name="T91" fmla="*/ 2147483647 h 2361"/>
              <a:gd name="T92" fmla="*/ 2147483647 w 4073"/>
              <a:gd name="T93" fmla="*/ 2147483647 h 2361"/>
              <a:gd name="T94" fmla="*/ 2147483647 w 4073"/>
              <a:gd name="T95" fmla="*/ 2147483647 h 2361"/>
              <a:gd name="T96" fmla="*/ 2147483647 w 4073"/>
              <a:gd name="T97" fmla="*/ 2147483647 h 2361"/>
              <a:gd name="T98" fmla="*/ 2147483647 w 4073"/>
              <a:gd name="T99" fmla="*/ 2147483647 h 2361"/>
              <a:gd name="T100" fmla="*/ 2147483647 w 4073"/>
              <a:gd name="T101" fmla="*/ 2147483647 h 2361"/>
              <a:gd name="T102" fmla="*/ 2147483647 w 4073"/>
              <a:gd name="T103" fmla="*/ 2147483647 h 2361"/>
              <a:gd name="T104" fmla="*/ 2147483647 w 4073"/>
              <a:gd name="T105" fmla="*/ 2147483647 h 2361"/>
              <a:gd name="T106" fmla="*/ 2147483647 w 4073"/>
              <a:gd name="T107" fmla="*/ 2147483647 h 23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73"/>
              <a:gd name="T163" fmla="*/ 0 h 2361"/>
              <a:gd name="T164" fmla="*/ 4073 w 4073"/>
              <a:gd name="T165" fmla="*/ 2361 h 23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73" h="2361">
                <a:moveTo>
                  <a:pt x="2672" y="608"/>
                </a:moveTo>
                <a:lnTo>
                  <a:pt x="2664" y="560"/>
                </a:lnTo>
                <a:lnTo>
                  <a:pt x="2648" y="536"/>
                </a:lnTo>
                <a:lnTo>
                  <a:pt x="2640" y="504"/>
                </a:lnTo>
                <a:lnTo>
                  <a:pt x="2624" y="472"/>
                </a:lnTo>
                <a:lnTo>
                  <a:pt x="2600" y="448"/>
                </a:lnTo>
                <a:lnTo>
                  <a:pt x="2576" y="440"/>
                </a:lnTo>
                <a:lnTo>
                  <a:pt x="2576" y="408"/>
                </a:lnTo>
                <a:lnTo>
                  <a:pt x="2528" y="368"/>
                </a:lnTo>
                <a:lnTo>
                  <a:pt x="2528" y="336"/>
                </a:lnTo>
                <a:lnTo>
                  <a:pt x="2528" y="312"/>
                </a:lnTo>
                <a:lnTo>
                  <a:pt x="2536" y="272"/>
                </a:lnTo>
                <a:lnTo>
                  <a:pt x="2536" y="248"/>
                </a:lnTo>
                <a:lnTo>
                  <a:pt x="2536" y="224"/>
                </a:lnTo>
                <a:lnTo>
                  <a:pt x="2536" y="192"/>
                </a:lnTo>
                <a:lnTo>
                  <a:pt x="2552" y="168"/>
                </a:lnTo>
                <a:lnTo>
                  <a:pt x="2568" y="136"/>
                </a:lnTo>
                <a:lnTo>
                  <a:pt x="2560" y="88"/>
                </a:lnTo>
                <a:lnTo>
                  <a:pt x="2424" y="56"/>
                </a:lnTo>
                <a:lnTo>
                  <a:pt x="2392" y="32"/>
                </a:lnTo>
                <a:lnTo>
                  <a:pt x="2368" y="32"/>
                </a:lnTo>
                <a:lnTo>
                  <a:pt x="2336" y="24"/>
                </a:lnTo>
                <a:lnTo>
                  <a:pt x="2296" y="40"/>
                </a:lnTo>
                <a:lnTo>
                  <a:pt x="2272" y="56"/>
                </a:lnTo>
                <a:lnTo>
                  <a:pt x="2248" y="64"/>
                </a:lnTo>
                <a:lnTo>
                  <a:pt x="2224" y="32"/>
                </a:lnTo>
                <a:lnTo>
                  <a:pt x="2192" y="0"/>
                </a:lnTo>
                <a:lnTo>
                  <a:pt x="2168" y="0"/>
                </a:lnTo>
                <a:lnTo>
                  <a:pt x="2144" y="8"/>
                </a:lnTo>
                <a:lnTo>
                  <a:pt x="2120" y="8"/>
                </a:lnTo>
                <a:lnTo>
                  <a:pt x="2096" y="16"/>
                </a:lnTo>
                <a:lnTo>
                  <a:pt x="2064" y="16"/>
                </a:lnTo>
                <a:lnTo>
                  <a:pt x="2032" y="32"/>
                </a:lnTo>
                <a:lnTo>
                  <a:pt x="2008" y="64"/>
                </a:lnTo>
                <a:lnTo>
                  <a:pt x="2008" y="88"/>
                </a:lnTo>
                <a:lnTo>
                  <a:pt x="1992" y="120"/>
                </a:lnTo>
                <a:lnTo>
                  <a:pt x="1936" y="152"/>
                </a:lnTo>
                <a:lnTo>
                  <a:pt x="1912" y="160"/>
                </a:lnTo>
                <a:lnTo>
                  <a:pt x="1896" y="184"/>
                </a:lnTo>
                <a:lnTo>
                  <a:pt x="1864" y="200"/>
                </a:lnTo>
                <a:lnTo>
                  <a:pt x="1840" y="200"/>
                </a:lnTo>
                <a:lnTo>
                  <a:pt x="1800" y="208"/>
                </a:lnTo>
                <a:lnTo>
                  <a:pt x="1768" y="216"/>
                </a:lnTo>
                <a:lnTo>
                  <a:pt x="1760" y="256"/>
                </a:lnTo>
                <a:lnTo>
                  <a:pt x="1776" y="280"/>
                </a:lnTo>
                <a:lnTo>
                  <a:pt x="1784" y="304"/>
                </a:lnTo>
                <a:lnTo>
                  <a:pt x="1784" y="328"/>
                </a:lnTo>
                <a:lnTo>
                  <a:pt x="1768" y="360"/>
                </a:lnTo>
                <a:lnTo>
                  <a:pt x="1760" y="384"/>
                </a:lnTo>
                <a:lnTo>
                  <a:pt x="1744" y="416"/>
                </a:lnTo>
                <a:lnTo>
                  <a:pt x="1752" y="440"/>
                </a:lnTo>
                <a:lnTo>
                  <a:pt x="1760" y="464"/>
                </a:lnTo>
                <a:lnTo>
                  <a:pt x="1744" y="488"/>
                </a:lnTo>
                <a:lnTo>
                  <a:pt x="1704" y="520"/>
                </a:lnTo>
                <a:lnTo>
                  <a:pt x="1696" y="544"/>
                </a:lnTo>
                <a:lnTo>
                  <a:pt x="1680" y="568"/>
                </a:lnTo>
                <a:lnTo>
                  <a:pt x="1672" y="592"/>
                </a:lnTo>
                <a:lnTo>
                  <a:pt x="1664" y="616"/>
                </a:lnTo>
                <a:lnTo>
                  <a:pt x="1536" y="632"/>
                </a:lnTo>
                <a:lnTo>
                  <a:pt x="1496" y="640"/>
                </a:lnTo>
                <a:lnTo>
                  <a:pt x="1472" y="648"/>
                </a:lnTo>
                <a:lnTo>
                  <a:pt x="1448" y="664"/>
                </a:lnTo>
                <a:lnTo>
                  <a:pt x="1440" y="696"/>
                </a:lnTo>
                <a:lnTo>
                  <a:pt x="1384" y="720"/>
                </a:lnTo>
                <a:lnTo>
                  <a:pt x="1328" y="736"/>
                </a:lnTo>
                <a:lnTo>
                  <a:pt x="1248" y="776"/>
                </a:lnTo>
                <a:lnTo>
                  <a:pt x="1208" y="824"/>
                </a:lnTo>
                <a:lnTo>
                  <a:pt x="1200" y="848"/>
                </a:lnTo>
                <a:lnTo>
                  <a:pt x="1160" y="856"/>
                </a:lnTo>
                <a:lnTo>
                  <a:pt x="1080" y="896"/>
                </a:lnTo>
                <a:lnTo>
                  <a:pt x="1072" y="928"/>
                </a:lnTo>
                <a:lnTo>
                  <a:pt x="1024" y="960"/>
                </a:lnTo>
                <a:lnTo>
                  <a:pt x="992" y="1000"/>
                </a:lnTo>
                <a:lnTo>
                  <a:pt x="960" y="1072"/>
                </a:lnTo>
                <a:lnTo>
                  <a:pt x="952" y="1112"/>
                </a:lnTo>
                <a:lnTo>
                  <a:pt x="952" y="1144"/>
                </a:lnTo>
                <a:lnTo>
                  <a:pt x="912" y="1184"/>
                </a:lnTo>
                <a:lnTo>
                  <a:pt x="896" y="1208"/>
                </a:lnTo>
                <a:lnTo>
                  <a:pt x="888" y="1232"/>
                </a:lnTo>
                <a:lnTo>
                  <a:pt x="864" y="1264"/>
                </a:lnTo>
                <a:lnTo>
                  <a:pt x="720" y="1336"/>
                </a:lnTo>
                <a:lnTo>
                  <a:pt x="648" y="1424"/>
                </a:lnTo>
                <a:lnTo>
                  <a:pt x="624" y="1432"/>
                </a:lnTo>
                <a:lnTo>
                  <a:pt x="584" y="1440"/>
                </a:lnTo>
                <a:lnTo>
                  <a:pt x="512" y="1448"/>
                </a:lnTo>
                <a:lnTo>
                  <a:pt x="448" y="1456"/>
                </a:lnTo>
                <a:lnTo>
                  <a:pt x="408" y="1472"/>
                </a:lnTo>
                <a:lnTo>
                  <a:pt x="392" y="1504"/>
                </a:lnTo>
                <a:lnTo>
                  <a:pt x="368" y="1512"/>
                </a:lnTo>
                <a:lnTo>
                  <a:pt x="328" y="1520"/>
                </a:lnTo>
                <a:lnTo>
                  <a:pt x="256" y="1536"/>
                </a:lnTo>
                <a:lnTo>
                  <a:pt x="208" y="1552"/>
                </a:lnTo>
                <a:lnTo>
                  <a:pt x="152" y="1592"/>
                </a:lnTo>
                <a:lnTo>
                  <a:pt x="120" y="1640"/>
                </a:lnTo>
                <a:lnTo>
                  <a:pt x="112" y="1696"/>
                </a:lnTo>
                <a:lnTo>
                  <a:pt x="112" y="1736"/>
                </a:lnTo>
                <a:lnTo>
                  <a:pt x="112" y="1760"/>
                </a:lnTo>
                <a:lnTo>
                  <a:pt x="112" y="1848"/>
                </a:lnTo>
                <a:lnTo>
                  <a:pt x="112" y="1880"/>
                </a:lnTo>
                <a:lnTo>
                  <a:pt x="80" y="1912"/>
                </a:lnTo>
                <a:lnTo>
                  <a:pt x="64" y="1944"/>
                </a:lnTo>
                <a:lnTo>
                  <a:pt x="48" y="1968"/>
                </a:lnTo>
                <a:lnTo>
                  <a:pt x="32" y="2008"/>
                </a:lnTo>
                <a:lnTo>
                  <a:pt x="32" y="2032"/>
                </a:lnTo>
                <a:lnTo>
                  <a:pt x="32" y="2056"/>
                </a:lnTo>
                <a:lnTo>
                  <a:pt x="32" y="2080"/>
                </a:lnTo>
                <a:lnTo>
                  <a:pt x="16" y="2136"/>
                </a:lnTo>
                <a:lnTo>
                  <a:pt x="0" y="2176"/>
                </a:lnTo>
                <a:lnTo>
                  <a:pt x="0" y="2200"/>
                </a:lnTo>
                <a:lnTo>
                  <a:pt x="0" y="2224"/>
                </a:lnTo>
                <a:lnTo>
                  <a:pt x="24" y="2240"/>
                </a:lnTo>
                <a:lnTo>
                  <a:pt x="224" y="2280"/>
                </a:lnTo>
                <a:lnTo>
                  <a:pt x="392" y="2288"/>
                </a:lnTo>
                <a:lnTo>
                  <a:pt x="448" y="2288"/>
                </a:lnTo>
                <a:lnTo>
                  <a:pt x="480" y="2288"/>
                </a:lnTo>
                <a:lnTo>
                  <a:pt x="504" y="2288"/>
                </a:lnTo>
                <a:lnTo>
                  <a:pt x="544" y="2288"/>
                </a:lnTo>
                <a:lnTo>
                  <a:pt x="600" y="2288"/>
                </a:lnTo>
                <a:lnTo>
                  <a:pt x="624" y="2280"/>
                </a:lnTo>
                <a:lnTo>
                  <a:pt x="664" y="2280"/>
                </a:lnTo>
                <a:lnTo>
                  <a:pt x="744" y="2272"/>
                </a:lnTo>
                <a:lnTo>
                  <a:pt x="800" y="2272"/>
                </a:lnTo>
                <a:lnTo>
                  <a:pt x="840" y="2296"/>
                </a:lnTo>
                <a:lnTo>
                  <a:pt x="880" y="2312"/>
                </a:lnTo>
                <a:lnTo>
                  <a:pt x="936" y="2312"/>
                </a:lnTo>
                <a:lnTo>
                  <a:pt x="976" y="2320"/>
                </a:lnTo>
                <a:lnTo>
                  <a:pt x="1016" y="2320"/>
                </a:lnTo>
                <a:lnTo>
                  <a:pt x="1040" y="2320"/>
                </a:lnTo>
                <a:lnTo>
                  <a:pt x="1112" y="2328"/>
                </a:lnTo>
                <a:lnTo>
                  <a:pt x="1160" y="2344"/>
                </a:lnTo>
                <a:lnTo>
                  <a:pt x="1456" y="2360"/>
                </a:lnTo>
                <a:lnTo>
                  <a:pt x="1552" y="2360"/>
                </a:lnTo>
                <a:lnTo>
                  <a:pt x="1640" y="2360"/>
                </a:lnTo>
                <a:lnTo>
                  <a:pt x="1680" y="2360"/>
                </a:lnTo>
                <a:lnTo>
                  <a:pt x="1720" y="2360"/>
                </a:lnTo>
                <a:lnTo>
                  <a:pt x="1760" y="2360"/>
                </a:lnTo>
                <a:lnTo>
                  <a:pt x="1840" y="2360"/>
                </a:lnTo>
                <a:lnTo>
                  <a:pt x="1920" y="2360"/>
                </a:lnTo>
                <a:lnTo>
                  <a:pt x="2008" y="2360"/>
                </a:lnTo>
                <a:lnTo>
                  <a:pt x="2104" y="2360"/>
                </a:lnTo>
                <a:lnTo>
                  <a:pt x="2224" y="2360"/>
                </a:lnTo>
                <a:lnTo>
                  <a:pt x="2328" y="2360"/>
                </a:lnTo>
                <a:lnTo>
                  <a:pt x="2432" y="2352"/>
                </a:lnTo>
                <a:lnTo>
                  <a:pt x="2512" y="2352"/>
                </a:lnTo>
                <a:lnTo>
                  <a:pt x="2552" y="2344"/>
                </a:lnTo>
                <a:lnTo>
                  <a:pt x="2608" y="2344"/>
                </a:lnTo>
                <a:lnTo>
                  <a:pt x="2688" y="2344"/>
                </a:lnTo>
                <a:lnTo>
                  <a:pt x="2728" y="2344"/>
                </a:lnTo>
                <a:lnTo>
                  <a:pt x="2824" y="2272"/>
                </a:lnTo>
                <a:lnTo>
                  <a:pt x="2856" y="2256"/>
                </a:lnTo>
                <a:lnTo>
                  <a:pt x="2888" y="2248"/>
                </a:lnTo>
                <a:lnTo>
                  <a:pt x="2928" y="2248"/>
                </a:lnTo>
                <a:lnTo>
                  <a:pt x="2976" y="2264"/>
                </a:lnTo>
                <a:lnTo>
                  <a:pt x="3032" y="2288"/>
                </a:lnTo>
                <a:lnTo>
                  <a:pt x="3072" y="2312"/>
                </a:lnTo>
                <a:lnTo>
                  <a:pt x="3096" y="2312"/>
                </a:lnTo>
                <a:lnTo>
                  <a:pt x="3128" y="2312"/>
                </a:lnTo>
                <a:lnTo>
                  <a:pt x="3152" y="2312"/>
                </a:lnTo>
                <a:lnTo>
                  <a:pt x="3224" y="2320"/>
                </a:lnTo>
                <a:lnTo>
                  <a:pt x="3304" y="2336"/>
                </a:lnTo>
                <a:lnTo>
                  <a:pt x="3360" y="2336"/>
                </a:lnTo>
                <a:lnTo>
                  <a:pt x="3408" y="2336"/>
                </a:lnTo>
                <a:lnTo>
                  <a:pt x="3464" y="2336"/>
                </a:lnTo>
                <a:lnTo>
                  <a:pt x="3504" y="2328"/>
                </a:lnTo>
                <a:lnTo>
                  <a:pt x="3560" y="2320"/>
                </a:lnTo>
                <a:lnTo>
                  <a:pt x="3760" y="2304"/>
                </a:lnTo>
                <a:lnTo>
                  <a:pt x="3808" y="2296"/>
                </a:lnTo>
                <a:lnTo>
                  <a:pt x="3832" y="2280"/>
                </a:lnTo>
                <a:lnTo>
                  <a:pt x="3936" y="2272"/>
                </a:lnTo>
                <a:lnTo>
                  <a:pt x="4016" y="2248"/>
                </a:lnTo>
                <a:lnTo>
                  <a:pt x="4072" y="2216"/>
                </a:lnTo>
                <a:lnTo>
                  <a:pt x="4072" y="2176"/>
                </a:lnTo>
                <a:lnTo>
                  <a:pt x="4024" y="2136"/>
                </a:lnTo>
                <a:lnTo>
                  <a:pt x="3944" y="2104"/>
                </a:lnTo>
                <a:lnTo>
                  <a:pt x="3912" y="2104"/>
                </a:lnTo>
                <a:lnTo>
                  <a:pt x="3880" y="2072"/>
                </a:lnTo>
                <a:lnTo>
                  <a:pt x="3840" y="2032"/>
                </a:lnTo>
                <a:lnTo>
                  <a:pt x="3800" y="1992"/>
                </a:lnTo>
                <a:lnTo>
                  <a:pt x="3768" y="1976"/>
                </a:lnTo>
                <a:lnTo>
                  <a:pt x="3768" y="1944"/>
                </a:lnTo>
                <a:lnTo>
                  <a:pt x="3760" y="1912"/>
                </a:lnTo>
                <a:lnTo>
                  <a:pt x="3760" y="1880"/>
                </a:lnTo>
                <a:lnTo>
                  <a:pt x="3744" y="1776"/>
                </a:lnTo>
                <a:lnTo>
                  <a:pt x="3528" y="1664"/>
                </a:lnTo>
                <a:lnTo>
                  <a:pt x="3520" y="1616"/>
                </a:lnTo>
                <a:lnTo>
                  <a:pt x="3512" y="1576"/>
                </a:lnTo>
                <a:lnTo>
                  <a:pt x="3504" y="1544"/>
                </a:lnTo>
                <a:lnTo>
                  <a:pt x="3504" y="1504"/>
                </a:lnTo>
                <a:lnTo>
                  <a:pt x="3512" y="1472"/>
                </a:lnTo>
                <a:lnTo>
                  <a:pt x="3536" y="1440"/>
                </a:lnTo>
                <a:lnTo>
                  <a:pt x="3568" y="1424"/>
                </a:lnTo>
                <a:lnTo>
                  <a:pt x="3576" y="1384"/>
                </a:lnTo>
                <a:lnTo>
                  <a:pt x="3576" y="1344"/>
                </a:lnTo>
                <a:lnTo>
                  <a:pt x="3552" y="1288"/>
                </a:lnTo>
                <a:lnTo>
                  <a:pt x="3512" y="1232"/>
                </a:lnTo>
                <a:lnTo>
                  <a:pt x="3480" y="1192"/>
                </a:lnTo>
                <a:lnTo>
                  <a:pt x="3440" y="1136"/>
                </a:lnTo>
                <a:lnTo>
                  <a:pt x="3384" y="1008"/>
                </a:lnTo>
                <a:lnTo>
                  <a:pt x="3384" y="944"/>
                </a:lnTo>
                <a:lnTo>
                  <a:pt x="3384" y="912"/>
                </a:lnTo>
                <a:lnTo>
                  <a:pt x="3352" y="872"/>
                </a:lnTo>
                <a:lnTo>
                  <a:pt x="3288" y="848"/>
                </a:lnTo>
                <a:lnTo>
                  <a:pt x="3208" y="832"/>
                </a:lnTo>
                <a:lnTo>
                  <a:pt x="3152" y="824"/>
                </a:lnTo>
                <a:lnTo>
                  <a:pt x="3120" y="824"/>
                </a:lnTo>
                <a:lnTo>
                  <a:pt x="3088" y="824"/>
                </a:lnTo>
                <a:lnTo>
                  <a:pt x="3056" y="824"/>
                </a:lnTo>
                <a:lnTo>
                  <a:pt x="3032" y="824"/>
                </a:lnTo>
                <a:lnTo>
                  <a:pt x="3008" y="784"/>
                </a:lnTo>
                <a:lnTo>
                  <a:pt x="2984" y="760"/>
                </a:lnTo>
                <a:lnTo>
                  <a:pt x="2952" y="728"/>
                </a:lnTo>
                <a:lnTo>
                  <a:pt x="2856" y="696"/>
                </a:lnTo>
                <a:lnTo>
                  <a:pt x="2832" y="696"/>
                </a:lnTo>
                <a:lnTo>
                  <a:pt x="2792" y="680"/>
                </a:lnTo>
                <a:lnTo>
                  <a:pt x="2768" y="672"/>
                </a:lnTo>
                <a:lnTo>
                  <a:pt x="2728" y="648"/>
                </a:lnTo>
                <a:lnTo>
                  <a:pt x="2704" y="648"/>
                </a:lnTo>
                <a:lnTo>
                  <a:pt x="2672" y="608"/>
                </a:lnTo>
              </a:path>
            </a:pathLst>
          </a:custGeom>
          <a:solidFill>
            <a:schemeClr val="bg1"/>
          </a:solidFill>
          <a:ln w="12700" cap="rnd">
            <a:solidFill>
              <a:schemeClr val="tx1"/>
            </a:solidFill>
            <a:round/>
            <a:headEnd/>
            <a:tailEnd/>
          </a:ln>
        </p:spPr>
        <p:txBody>
          <a:bodyPr lIns="91427" tIns="45713" rIns="91427" bIns="45713"/>
          <a:lstStyle/>
          <a:p>
            <a:endParaRPr lang="en-US"/>
          </a:p>
        </p:txBody>
      </p:sp>
      <p:sp>
        <p:nvSpPr>
          <p:cNvPr id="1031" name="Rectangle 5"/>
          <p:cNvSpPr>
            <a:spLocks noChangeArrowheads="1"/>
          </p:cNvSpPr>
          <p:nvPr/>
        </p:nvSpPr>
        <p:spPr bwMode="auto">
          <a:xfrm>
            <a:off x="3854451" y="2752726"/>
            <a:ext cx="992188" cy="523830"/>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Purchase</a:t>
            </a:r>
          </a:p>
          <a:p>
            <a:pPr algn="ctr" eaLnBrk="0" hangingPunct="0"/>
            <a:r>
              <a:rPr lang="en-US" sz="1400" b="1" dirty="0">
                <a:solidFill>
                  <a:srgbClr val="000066"/>
                </a:solidFill>
              </a:rPr>
              <a:t>Cost</a:t>
            </a:r>
          </a:p>
        </p:txBody>
      </p:sp>
      <p:sp>
        <p:nvSpPr>
          <p:cNvPr id="1032" name="Rectangle 6"/>
          <p:cNvSpPr>
            <a:spLocks noChangeArrowheads="1"/>
          </p:cNvSpPr>
          <p:nvPr/>
        </p:nvSpPr>
        <p:spPr bwMode="auto">
          <a:xfrm>
            <a:off x="3590926" y="3514725"/>
            <a:ext cx="1561254"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Demand Drivers</a:t>
            </a:r>
          </a:p>
          <a:p>
            <a:pPr algn="ctr" eaLnBrk="0" hangingPunct="0"/>
            <a:endParaRPr lang="en-US" sz="1000" dirty="0">
              <a:solidFill>
                <a:srgbClr val="000066"/>
              </a:solidFill>
            </a:endParaRPr>
          </a:p>
        </p:txBody>
      </p:sp>
      <p:sp>
        <p:nvSpPr>
          <p:cNvPr id="1033" name="Rectangle 7"/>
          <p:cNvSpPr>
            <a:spLocks noChangeArrowheads="1"/>
          </p:cNvSpPr>
          <p:nvPr/>
        </p:nvSpPr>
        <p:spPr bwMode="auto">
          <a:xfrm>
            <a:off x="2219326" y="4583113"/>
            <a:ext cx="1397748"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Specifications</a:t>
            </a:r>
          </a:p>
          <a:p>
            <a:pPr algn="ctr" eaLnBrk="0" hangingPunct="0"/>
            <a:endParaRPr lang="en-US" sz="1000" dirty="0">
              <a:solidFill>
                <a:srgbClr val="000066"/>
              </a:solidFill>
            </a:endParaRPr>
          </a:p>
        </p:txBody>
      </p:sp>
      <p:sp>
        <p:nvSpPr>
          <p:cNvPr id="1034" name="Rectangle 8"/>
          <p:cNvSpPr>
            <a:spLocks noChangeArrowheads="1"/>
          </p:cNvSpPr>
          <p:nvPr/>
        </p:nvSpPr>
        <p:spPr bwMode="auto">
          <a:xfrm>
            <a:off x="4600576" y="4505325"/>
            <a:ext cx="1527592"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Standardization</a:t>
            </a:r>
          </a:p>
          <a:p>
            <a:pPr algn="ctr" eaLnBrk="0" hangingPunct="0"/>
            <a:endParaRPr lang="en-US" sz="1000" dirty="0">
              <a:solidFill>
                <a:srgbClr val="000066"/>
              </a:solidFill>
            </a:endParaRPr>
          </a:p>
        </p:txBody>
      </p:sp>
      <p:sp>
        <p:nvSpPr>
          <p:cNvPr id="1035" name="Rectangle 9"/>
          <p:cNvSpPr>
            <a:spLocks noChangeArrowheads="1"/>
          </p:cNvSpPr>
          <p:nvPr/>
        </p:nvSpPr>
        <p:spPr bwMode="auto">
          <a:xfrm>
            <a:off x="1762126" y="4976813"/>
            <a:ext cx="1836971"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Inventory Practices</a:t>
            </a:r>
          </a:p>
          <a:p>
            <a:pPr algn="ctr" eaLnBrk="0" hangingPunct="0"/>
            <a:endParaRPr lang="en-US" sz="1000" dirty="0">
              <a:solidFill>
                <a:srgbClr val="000066"/>
              </a:solidFill>
            </a:endParaRPr>
          </a:p>
        </p:txBody>
      </p:sp>
      <p:sp>
        <p:nvSpPr>
          <p:cNvPr id="1036" name="Rectangle 10"/>
          <p:cNvSpPr>
            <a:spLocks noChangeArrowheads="1"/>
          </p:cNvSpPr>
          <p:nvPr/>
        </p:nvSpPr>
        <p:spPr bwMode="auto">
          <a:xfrm>
            <a:off x="4287838" y="5513389"/>
            <a:ext cx="2006600" cy="462275"/>
          </a:xfrm>
          <a:prstGeom prst="rect">
            <a:avLst/>
          </a:prstGeom>
          <a:noFill/>
          <a:ln w="9525">
            <a:noFill/>
            <a:miter lim="800000"/>
            <a:headEnd/>
            <a:tailEnd/>
          </a:ln>
        </p:spPr>
        <p:txBody>
          <a:bodyPr lIns="92040" tIns="46022" rIns="92040" bIns="46022">
            <a:spAutoFit/>
          </a:bodyPr>
          <a:lstStyle/>
          <a:p>
            <a:pPr algn="ctr" eaLnBrk="0" hangingPunct="0"/>
            <a:r>
              <a:rPr lang="en-US" sz="1400" b="1" dirty="0">
                <a:solidFill>
                  <a:srgbClr val="000066"/>
                </a:solidFill>
              </a:rPr>
              <a:t>Operational Practices</a:t>
            </a:r>
          </a:p>
          <a:p>
            <a:pPr algn="ctr" eaLnBrk="0" hangingPunct="0"/>
            <a:endParaRPr lang="en-US" sz="1000" dirty="0">
              <a:solidFill>
                <a:srgbClr val="000066"/>
              </a:solidFill>
            </a:endParaRPr>
          </a:p>
        </p:txBody>
      </p:sp>
      <p:sp>
        <p:nvSpPr>
          <p:cNvPr id="1037" name="Rectangle 11"/>
          <p:cNvSpPr>
            <a:spLocks noChangeArrowheads="1"/>
          </p:cNvSpPr>
          <p:nvPr/>
        </p:nvSpPr>
        <p:spPr bwMode="auto">
          <a:xfrm>
            <a:off x="1654176" y="5662613"/>
            <a:ext cx="2503820" cy="308386"/>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Disposal/Salvage Practices</a:t>
            </a:r>
          </a:p>
        </p:txBody>
      </p:sp>
      <p:sp>
        <p:nvSpPr>
          <p:cNvPr id="1038" name="Line 12"/>
          <p:cNvSpPr>
            <a:spLocks noChangeShapeType="1"/>
          </p:cNvSpPr>
          <p:nvPr/>
        </p:nvSpPr>
        <p:spPr bwMode="auto">
          <a:xfrm flipV="1">
            <a:off x="5580112" y="2349500"/>
            <a:ext cx="0" cy="1066800"/>
          </a:xfrm>
          <a:prstGeom prst="line">
            <a:avLst/>
          </a:prstGeom>
          <a:noFill/>
          <a:ln w="25400">
            <a:solidFill>
              <a:srgbClr val="FF0000"/>
            </a:solidFill>
            <a:round/>
            <a:headEnd type="stealth" w="med" len="lg"/>
            <a:tailEnd type="stealth" w="med" len="lg"/>
          </a:ln>
        </p:spPr>
        <p:txBody>
          <a:bodyPr wrap="none" lIns="91427" tIns="45713" rIns="91427" bIns="45713" anchor="ctr"/>
          <a:lstStyle/>
          <a:p>
            <a:endParaRPr lang="en-US"/>
          </a:p>
        </p:txBody>
      </p:sp>
      <p:sp>
        <p:nvSpPr>
          <p:cNvPr id="341005" name="Line 13"/>
          <p:cNvSpPr>
            <a:spLocks noChangeShapeType="1"/>
          </p:cNvSpPr>
          <p:nvPr/>
        </p:nvSpPr>
        <p:spPr bwMode="auto">
          <a:xfrm>
            <a:off x="7164288" y="2314575"/>
            <a:ext cx="0" cy="3733800"/>
          </a:xfrm>
          <a:prstGeom prst="line">
            <a:avLst/>
          </a:prstGeom>
          <a:noFill/>
          <a:ln w="38100">
            <a:solidFill>
              <a:srgbClr val="FF0000"/>
            </a:solidFill>
            <a:round/>
            <a:headEnd type="stealth" w="med" len="lg"/>
            <a:tailEnd type="stealth" w="med" len="lg"/>
          </a:ln>
          <a:effectLst>
            <a:outerShdw dist="17961" dir="2700000" algn="ctr" rotWithShape="0">
              <a:schemeClr val="bg1"/>
            </a:outerShdw>
          </a:effectLst>
        </p:spPr>
        <p:txBody>
          <a:bodyPr wrap="none" lIns="91427" tIns="45713" rIns="91427" bIns="45713" anchor="ctr"/>
          <a:lstStyle/>
          <a:p>
            <a:pPr>
              <a:defRPr/>
            </a:pPr>
            <a:endParaRPr lang="en-US"/>
          </a:p>
        </p:txBody>
      </p:sp>
      <p:sp>
        <p:nvSpPr>
          <p:cNvPr id="1040" name="Rectangle 14"/>
          <p:cNvSpPr>
            <a:spLocks noChangeArrowheads="1"/>
          </p:cNvSpPr>
          <p:nvPr/>
        </p:nvSpPr>
        <p:spPr bwMode="auto">
          <a:xfrm>
            <a:off x="5692847" y="2605156"/>
            <a:ext cx="1690688" cy="523830"/>
          </a:xfrm>
          <a:prstGeom prst="rect">
            <a:avLst/>
          </a:prstGeom>
          <a:noFill/>
          <a:ln w="9525">
            <a:noFill/>
            <a:miter lim="800000"/>
            <a:headEnd/>
            <a:tailEnd/>
          </a:ln>
        </p:spPr>
        <p:txBody>
          <a:bodyPr wrap="square" lIns="92040" tIns="46022" rIns="92040" bIns="46022">
            <a:spAutoFit/>
          </a:bodyPr>
          <a:lstStyle/>
          <a:p>
            <a:pPr eaLnBrk="0" hangingPunct="0"/>
            <a:r>
              <a:rPr lang="en-US" sz="1400" b="1" i="1" smtClean="0">
                <a:solidFill>
                  <a:srgbClr val="FF0000"/>
                </a:solidFill>
              </a:rPr>
              <a:t>BIAYA/Peluang terlihat</a:t>
            </a:r>
            <a:endParaRPr lang="en-US" sz="1400" b="1" i="1" dirty="0">
              <a:solidFill>
                <a:srgbClr val="FF0000"/>
              </a:solidFill>
            </a:endParaRPr>
          </a:p>
        </p:txBody>
      </p:sp>
      <p:sp>
        <p:nvSpPr>
          <p:cNvPr id="341007" name="Rectangle 15"/>
          <p:cNvSpPr>
            <a:spLocks noChangeArrowheads="1"/>
          </p:cNvSpPr>
          <p:nvPr/>
        </p:nvSpPr>
        <p:spPr bwMode="auto">
          <a:xfrm>
            <a:off x="7215008" y="3516313"/>
            <a:ext cx="1755215" cy="585385"/>
          </a:xfrm>
          <a:prstGeom prst="rect">
            <a:avLst/>
          </a:prstGeom>
          <a:noFill/>
          <a:ln w="9525">
            <a:noFill/>
            <a:miter lim="800000"/>
            <a:headEnd/>
            <a:tailEnd/>
          </a:ln>
          <a:effectLst>
            <a:outerShdw dist="17961" dir="2700000" algn="ctr" rotWithShape="0">
              <a:schemeClr val="bg1"/>
            </a:outerShdw>
          </a:effectLst>
        </p:spPr>
        <p:txBody>
          <a:bodyPr wrap="square" lIns="92040" tIns="46022" rIns="92040" bIns="46022">
            <a:spAutoFit/>
          </a:bodyPr>
          <a:lstStyle/>
          <a:p>
            <a:pPr eaLnBrk="0" hangingPunct="0">
              <a:defRPr/>
            </a:pPr>
            <a:r>
              <a:rPr lang="en-US" sz="1600" b="1" i="1" smtClean="0">
                <a:solidFill>
                  <a:srgbClr val="FF0000"/>
                </a:solidFill>
              </a:rPr>
              <a:t>BIAYA/Peluang sesungguhnya</a:t>
            </a:r>
            <a:endParaRPr lang="en-US" sz="1400" b="1" i="1" dirty="0">
              <a:solidFill>
                <a:srgbClr val="FF0000"/>
              </a:solidFill>
            </a:endParaRPr>
          </a:p>
        </p:txBody>
      </p:sp>
      <p:graphicFrame>
        <p:nvGraphicFramePr>
          <p:cNvPr id="1026" name="Object 16"/>
          <p:cNvGraphicFramePr>
            <a:graphicFrameLocks/>
          </p:cNvGraphicFramePr>
          <p:nvPr/>
        </p:nvGraphicFramePr>
        <p:xfrm>
          <a:off x="635000" y="2733676"/>
          <a:ext cx="1879600" cy="758825"/>
        </p:xfrm>
        <a:graphic>
          <a:graphicData uri="http://schemas.openxmlformats.org/presentationml/2006/ole">
            <mc:AlternateContent xmlns:mc="http://schemas.openxmlformats.org/markup-compatibility/2006">
              <mc:Choice xmlns:v="urn:schemas-microsoft-com:vml" Requires="v">
                <p:oleObj spid="_x0000_s327708" name="Clip" r:id="rId4" imgW="5067000" imgH="2109600" progId="">
                  <p:embed/>
                </p:oleObj>
              </mc:Choice>
              <mc:Fallback>
                <p:oleObj name="Clip" r:id="rId4" imgW="5067000" imgH="2109600" progId="">
                  <p:embed/>
                  <p:pic>
                    <p:nvPicPr>
                      <p:cNvPr id="1026" name="Object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0" y="2733676"/>
                        <a:ext cx="1879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2" name="Line 17"/>
          <p:cNvSpPr>
            <a:spLocks noChangeShapeType="1"/>
          </p:cNvSpPr>
          <p:nvPr/>
        </p:nvSpPr>
        <p:spPr bwMode="auto">
          <a:xfrm flipH="1">
            <a:off x="2895600" y="3416300"/>
            <a:ext cx="2971800" cy="0"/>
          </a:xfrm>
          <a:prstGeom prst="line">
            <a:avLst/>
          </a:prstGeom>
          <a:noFill/>
          <a:ln w="12700">
            <a:solidFill>
              <a:schemeClr val="tx1"/>
            </a:solidFill>
            <a:prstDash val="sysDot"/>
            <a:round/>
            <a:headEnd type="none" w="sm" len="sm"/>
            <a:tailEnd type="none" w="sm" len="sm"/>
          </a:ln>
        </p:spPr>
        <p:txBody>
          <a:bodyPr wrap="none" lIns="91427" tIns="45713" rIns="91427" bIns="45713" anchor="ctr"/>
          <a:lstStyle/>
          <a:p>
            <a:endParaRPr lang="en-US"/>
          </a:p>
        </p:txBody>
      </p:sp>
      <p:sp>
        <p:nvSpPr>
          <p:cNvPr id="1044" name="Rectangle 19"/>
          <p:cNvSpPr>
            <a:spLocks noChangeArrowheads="1"/>
          </p:cNvSpPr>
          <p:nvPr/>
        </p:nvSpPr>
        <p:spPr bwMode="auto">
          <a:xfrm>
            <a:off x="4195763" y="3927475"/>
            <a:ext cx="2035743" cy="308386"/>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Environmental Issues</a:t>
            </a:r>
          </a:p>
        </p:txBody>
      </p:sp>
      <p:sp>
        <p:nvSpPr>
          <p:cNvPr id="1045" name="Rectangle 20"/>
          <p:cNvSpPr>
            <a:spLocks noChangeArrowheads="1"/>
          </p:cNvSpPr>
          <p:nvPr/>
        </p:nvSpPr>
        <p:spPr bwMode="auto">
          <a:xfrm>
            <a:off x="4564064" y="5237164"/>
            <a:ext cx="1859156"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Warehousing Costs</a:t>
            </a:r>
          </a:p>
          <a:p>
            <a:pPr algn="ctr" eaLnBrk="0" hangingPunct="0"/>
            <a:endParaRPr lang="en-US" sz="1000" dirty="0">
              <a:solidFill>
                <a:srgbClr val="000066"/>
              </a:solidFill>
            </a:endParaRPr>
          </a:p>
        </p:txBody>
      </p:sp>
      <p:sp>
        <p:nvSpPr>
          <p:cNvPr id="1046" name="Rectangle 21"/>
          <p:cNvSpPr>
            <a:spLocks noChangeArrowheads="1"/>
          </p:cNvSpPr>
          <p:nvPr/>
        </p:nvSpPr>
        <p:spPr bwMode="auto">
          <a:xfrm>
            <a:off x="2416176" y="4227514"/>
            <a:ext cx="2053377"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Maintenance Expense</a:t>
            </a:r>
          </a:p>
          <a:p>
            <a:pPr algn="ctr" eaLnBrk="0" hangingPunct="0"/>
            <a:endParaRPr lang="en-US" sz="1000" dirty="0">
              <a:solidFill>
                <a:srgbClr val="000066"/>
              </a:solidFill>
            </a:endParaRPr>
          </a:p>
        </p:txBody>
      </p:sp>
      <p:sp>
        <p:nvSpPr>
          <p:cNvPr id="1047" name="Rectangle 22"/>
          <p:cNvSpPr>
            <a:spLocks noChangeArrowheads="1"/>
          </p:cNvSpPr>
          <p:nvPr/>
        </p:nvSpPr>
        <p:spPr bwMode="auto">
          <a:xfrm>
            <a:off x="2833688" y="3881438"/>
            <a:ext cx="1338437"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Quality Costs</a:t>
            </a:r>
          </a:p>
          <a:p>
            <a:pPr algn="ctr" eaLnBrk="0" hangingPunct="0"/>
            <a:endParaRPr lang="en-US" sz="1000" dirty="0">
              <a:solidFill>
                <a:srgbClr val="000066"/>
              </a:solidFill>
            </a:endParaRPr>
          </a:p>
        </p:txBody>
      </p:sp>
      <p:sp>
        <p:nvSpPr>
          <p:cNvPr id="1048" name="Rectangle 23"/>
          <p:cNvSpPr>
            <a:spLocks noChangeArrowheads="1"/>
          </p:cNvSpPr>
          <p:nvPr/>
        </p:nvSpPr>
        <p:spPr bwMode="auto">
          <a:xfrm>
            <a:off x="4116388" y="4860925"/>
            <a:ext cx="2138335"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Procurement Practices</a:t>
            </a:r>
          </a:p>
          <a:p>
            <a:pPr algn="ctr" eaLnBrk="0" hangingPunct="0"/>
            <a:endParaRPr lang="en-US" sz="1000" dirty="0">
              <a:solidFill>
                <a:srgbClr val="000066"/>
              </a:solidFill>
            </a:endParaRPr>
          </a:p>
        </p:txBody>
      </p:sp>
      <p:sp>
        <p:nvSpPr>
          <p:cNvPr id="1049" name="Rectangle 24"/>
          <p:cNvSpPr>
            <a:spLocks noChangeArrowheads="1"/>
          </p:cNvSpPr>
          <p:nvPr/>
        </p:nvSpPr>
        <p:spPr bwMode="auto">
          <a:xfrm>
            <a:off x="2008188" y="5340351"/>
            <a:ext cx="1531632" cy="308386"/>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Warranty Terms</a:t>
            </a:r>
          </a:p>
        </p:txBody>
      </p:sp>
      <p:sp>
        <p:nvSpPr>
          <p:cNvPr id="1050" name="Rectangle 25"/>
          <p:cNvSpPr>
            <a:spLocks noChangeArrowheads="1"/>
          </p:cNvSpPr>
          <p:nvPr/>
        </p:nvSpPr>
        <p:spPr bwMode="auto">
          <a:xfrm>
            <a:off x="5008563" y="4181475"/>
            <a:ext cx="791813" cy="462275"/>
          </a:xfrm>
          <a:prstGeom prst="rect">
            <a:avLst/>
          </a:prstGeom>
          <a:noFill/>
          <a:ln w="9525">
            <a:noFill/>
            <a:miter lim="800000"/>
            <a:headEnd/>
            <a:tailEnd/>
          </a:ln>
        </p:spPr>
        <p:txBody>
          <a:bodyPr wrap="none" lIns="92040" tIns="46022" rIns="92040" bIns="46022">
            <a:spAutoFit/>
          </a:bodyPr>
          <a:lstStyle/>
          <a:p>
            <a:pPr algn="ctr" eaLnBrk="0" hangingPunct="0"/>
            <a:r>
              <a:rPr lang="en-US" sz="1400" b="1" dirty="0">
                <a:solidFill>
                  <a:srgbClr val="000066"/>
                </a:solidFill>
              </a:rPr>
              <a:t>Freight</a:t>
            </a:r>
          </a:p>
          <a:p>
            <a:pPr algn="ctr" eaLnBrk="0" hangingPunct="0"/>
            <a:endParaRPr lang="en-US" sz="1000" dirty="0">
              <a:solidFill>
                <a:srgbClr val="000066"/>
              </a:solidFill>
            </a:endParaRPr>
          </a:p>
        </p:txBody>
      </p:sp>
    </p:spTree>
    <p:extLst>
      <p:ext uri="{BB962C8B-B14F-4D97-AF65-F5344CB8AC3E}">
        <p14:creationId xmlns:p14="http://schemas.microsoft.com/office/powerpoint/2010/main" val="151573942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 Value of Money</a:t>
            </a:r>
            <a:endParaRPr lang="en-US"/>
          </a:p>
        </p:txBody>
      </p:sp>
      <p:sp>
        <p:nvSpPr>
          <p:cNvPr id="3" name="Content Placeholder 2"/>
          <p:cNvSpPr>
            <a:spLocks noGrp="1"/>
          </p:cNvSpPr>
          <p:nvPr>
            <p:ph idx="1"/>
          </p:nvPr>
        </p:nvSpPr>
        <p:spPr/>
        <p:txBody>
          <a:bodyPr/>
          <a:lstStyle/>
          <a:p>
            <a:r>
              <a:rPr lang="en-US" smtClean="0"/>
              <a:t>Biaya dalam konsep TCO tidak hanya dikeluarkan pada suatu saat</a:t>
            </a:r>
          </a:p>
          <a:p>
            <a:r>
              <a:rPr lang="en-US" smtClean="0"/>
              <a:t>Biaya juga dikeluarkan dalam saat-saat tertentu di masa yang akan datang</a:t>
            </a:r>
          </a:p>
          <a:p>
            <a:r>
              <a:rPr lang="en-US" smtClean="0"/>
              <a:t>Pengeluaran biaya akan berhenti setelah barang ‘dibuang’, jasa dihentikan, atau operasi ditutup</a:t>
            </a:r>
            <a:endParaRPr lang="en-US"/>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108</a:t>
            </a:fld>
            <a:endParaRPr lang="id-ID"/>
          </a:p>
        </p:txBody>
      </p:sp>
    </p:spTree>
    <p:extLst>
      <p:ext uri="{BB962C8B-B14F-4D97-AF65-F5344CB8AC3E}">
        <p14:creationId xmlns:p14="http://schemas.microsoft.com/office/powerpoint/2010/main" val="260019924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defRPr/>
            </a:pPr>
            <a:r>
              <a:rPr lang="en-US" sz="4000" dirty="0" smtClean="0"/>
              <a:t>Total Cost of Ownership for Equipment</a:t>
            </a:r>
          </a:p>
        </p:txBody>
      </p:sp>
      <p:sp>
        <p:nvSpPr>
          <p:cNvPr id="24579" name="Rectangle 3"/>
          <p:cNvSpPr>
            <a:spLocks noChangeArrowheads="1"/>
          </p:cNvSpPr>
          <p:nvPr/>
        </p:nvSpPr>
        <p:spPr bwMode="auto">
          <a:xfrm>
            <a:off x="685800" y="1447800"/>
            <a:ext cx="8062663" cy="1816100"/>
          </a:xfrm>
          <a:prstGeom prst="rect">
            <a:avLst/>
          </a:prstGeom>
          <a:noFill/>
          <a:ln w="12700">
            <a:noFill/>
            <a:miter lim="800000"/>
            <a:headEnd type="none" w="sm" len="sm"/>
            <a:tailEnd type="none" w="sm" len="sm"/>
          </a:ln>
        </p:spPr>
        <p:txBody>
          <a:bodyPr wrap="square">
            <a:spAutoFit/>
          </a:bodyPr>
          <a:lstStyle/>
          <a:p>
            <a:pPr algn="l"/>
            <a:r>
              <a:rPr lang="en-US" sz="3600" b="0" dirty="0">
                <a:latin typeface="Melior LT" pitchFamily="2" charset="0"/>
              </a:rPr>
              <a:t>		</a:t>
            </a:r>
            <a:r>
              <a:rPr lang="en-US" sz="3600" b="0">
                <a:latin typeface="Melior LT" pitchFamily="2" charset="0"/>
              </a:rPr>
              <a:t>          </a:t>
            </a:r>
            <a:r>
              <a:rPr lang="en-US" sz="3600" b="0" smtClean="0">
                <a:latin typeface="Melior LT" pitchFamily="2" charset="0"/>
              </a:rPr>
              <a:t>         </a:t>
            </a:r>
            <a:r>
              <a:rPr lang="en-US" sz="2400" b="0" i="1" dirty="0" smtClean="0">
                <a:latin typeface="Melior LT" pitchFamily="2" charset="0"/>
              </a:rPr>
              <a:t>n</a:t>
            </a:r>
            <a:endParaRPr lang="en-US" sz="2400" b="0" dirty="0">
              <a:latin typeface="Melior LT" pitchFamily="2" charset="0"/>
            </a:endParaRPr>
          </a:p>
          <a:p>
            <a:pPr algn="l"/>
            <a:r>
              <a:rPr lang="en-US" sz="4000" b="0" dirty="0">
                <a:latin typeface="Melior LT" pitchFamily="2" charset="0"/>
              </a:rPr>
              <a:t>TCO = (A) + (NPV </a:t>
            </a:r>
            <a:r>
              <a:rPr lang="en-US" sz="4000" b="0" dirty="0">
                <a:latin typeface="Melior LT" pitchFamily="2" charset="0"/>
                <a:sym typeface="Symbol" pitchFamily="18" charset="2"/>
              </a:rPr>
              <a:t> </a:t>
            </a:r>
            <a:r>
              <a:rPr lang="en-US" sz="4000" b="0" dirty="0" err="1">
                <a:latin typeface="Melior LT" pitchFamily="2" charset="0"/>
                <a:sym typeface="Symbol" pitchFamily="18" charset="2"/>
              </a:rPr>
              <a:t>C</a:t>
            </a:r>
            <a:r>
              <a:rPr lang="en-US" sz="4000" b="0" i="1" baseline="-25000" dirty="0" err="1">
                <a:latin typeface="Melior LT" pitchFamily="2" charset="0"/>
                <a:sym typeface="Symbol" pitchFamily="18" charset="2"/>
              </a:rPr>
              <a:t>i</a:t>
            </a:r>
            <a:r>
              <a:rPr lang="en-US" sz="4000" b="0" dirty="0">
                <a:latin typeface="Melior LT" pitchFamily="2" charset="0"/>
                <a:sym typeface="Symbol" pitchFamily="18" charset="2"/>
              </a:rPr>
              <a:t>) - NPV </a:t>
            </a:r>
            <a:r>
              <a:rPr lang="en-US" sz="4000" b="0" i="1" dirty="0" err="1">
                <a:latin typeface="Melior LT" pitchFamily="2" charset="0"/>
                <a:sym typeface="Symbol" pitchFamily="18" charset="2"/>
              </a:rPr>
              <a:t>S</a:t>
            </a:r>
            <a:r>
              <a:rPr lang="en-US" sz="4000" b="0" i="1" baseline="-25000" dirty="0" err="1">
                <a:latin typeface="Melior LT" pitchFamily="2" charset="0"/>
                <a:sym typeface="Symbol" pitchFamily="18" charset="2"/>
              </a:rPr>
              <a:t>n</a:t>
            </a:r>
            <a:endParaRPr lang="en-US" sz="4000" b="0" i="1" baseline="-25000" dirty="0">
              <a:latin typeface="Melior LT" pitchFamily="2" charset="0"/>
              <a:sym typeface="Symbol" pitchFamily="18" charset="2"/>
            </a:endParaRPr>
          </a:p>
          <a:p>
            <a:pPr algn="l"/>
            <a:r>
              <a:rPr lang="en-US" sz="3600" b="0" dirty="0">
                <a:latin typeface="Melior LT" pitchFamily="2" charset="0"/>
              </a:rPr>
              <a:t>		</a:t>
            </a:r>
            <a:r>
              <a:rPr lang="en-US" sz="3600" b="0">
                <a:latin typeface="Melior LT" pitchFamily="2" charset="0"/>
              </a:rPr>
              <a:t>           </a:t>
            </a:r>
            <a:r>
              <a:rPr lang="en-US" sz="3600" b="0" smtClean="0">
                <a:latin typeface="Melior LT" pitchFamily="2" charset="0"/>
              </a:rPr>
              <a:t>       </a:t>
            </a:r>
            <a:r>
              <a:rPr lang="en-US" sz="2400" b="0" i="1" dirty="0" smtClean="0">
                <a:latin typeface="Melior LT" pitchFamily="2" charset="0"/>
              </a:rPr>
              <a:t>i </a:t>
            </a:r>
            <a:r>
              <a:rPr lang="en-US" sz="2400" b="0" dirty="0">
                <a:latin typeface="Melior LT" pitchFamily="2" charset="0"/>
              </a:rPr>
              <a:t>= 1</a:t>
            </a:r>
            <a:endParaRPr lang="en-US" sz="3600" b="0" dirty="0">
              <a:latin typeface="Melior LT" pitchFamily="2" charset="0"/>
            </a:endParaRPr>
          </a:p>
        </p:txBody>
      </p:sp>
      <p:sp>
        <p:nvSpPr>
          <p:cNvPr id="1802244" name="Text Box 4"/>
          <p:cNvSpPr txBox="1">
            <a:spLocks noChangeArrowheads="1"/>
          </p:cNvSpPr>
          <p:nvPr/>
        </p:nvSpPr>
        <p:spPr bwMode="auto">
          <a:xfrm>
            <a:off x="609600" y="3505200"/>
            <a:ext cx="7607300" cy="1816100"/>
          </a:xfrm>
          <a:prstGeom prst="rect">
            <a:avLst/>
          </a:prstGeom>
          <a:noFill/>
          <a:ln w="12700">
            <a:noFill/>
            <a:miter lim="800000"/>
            <a:headEnd type="none" w="sm" len="sm"/>
            <a:tailEnd type="none" w="sm" len="sm"/>
          </a:ln>
        </p:spPr>
        <p:txBody>
          <a:bodyPr wrap="none">
            <a:spAutoFit/>
          </a:bodyPr>
          <a:lstStyle/>
          <a:p>
            <a:pPr algn="l"/>
            <a:r>
              <a:rPr lang="en-US" sz="2800" b="0">
                <a:latin typeface="Melior LT" pitchFamily="2" charset="0"/>
              </a:rPr>
              <a:t>     A = delivered acquisition cost</a:t>
            </a:r>
          </a:p>
          <a:p>
            <a:pPr algn="l"/>
            <a:r>
              <a:rPr lang="en-US" sz="2800" b="0">
                <a:latin typeface="Melior LT" pitchFamily="2" charset="0"/>
              </a:rPr>
              <a:t>NPV = net present value</a:t>
            </a:r>
          </a:p>
          <a:p>
            <a:pPr algn="l"/>
            <a:r>
              <a:rPr lang="en-US" sz="2800" b="0">
                <a:latin typeface="Melior LT" pitchFamily="2" charset="0"/>
              </a:rPr>
              <a:t>    C</a:t>
            </a:r>
            <a:r>
              <a:rPr lang="en-US" sz="2800" b="0" baseline="-25000">
                <a:latin typeface="Melior LT" pitchFamily="2" charset="0"/>
              </a:rPr>
              <a:t>i</a:t>
            </a:r>
            <a:r>
              <a:rPr lang="en-US" sz="2800" b="0">
                <a:latin typeface="Melior LT" pitchFamily="2" charset="0"/>
              </a:rPr>
              <a:t> = total operating costs incurred in year i</a:t>
            </a:r>
          </a:p>
          <a:p>
            <a:pPr algn="l"/>
            <a:r>
              <a:rPr lang="en-US" sz="2800" b="0">
                <a:latin typeface="Melior LT" pitchFamily="2" charset="0"/>
              </a:rPr>
              <a:t>   S</a:t>
            </a:r>
            <a:r>
              <a:rPr lang="en-US" sz="2800" b="0" baseline="-25000">
                <a:latin typeface="Melior LT" pitchFamily="2" charset="0"/>
              </a:rPr>
              <a:t>n</a:t>
            </a:r>
            <a:r>
              <a:rPr lang="en-US" sz="2800" b="0">
                <a:latin typeface="Melior LT" pitchFamily="2" charset="0"/>
              </a:rPr>
              <a:t> = salvage value in year n</a:t>
            </a:r>
          </a:p>
        </p:txBody>
      </p:sp>
    </p:spTree>
    <p:extLst>
      <p:ext uri="{BB962C8B-B14F-4D97-AF65-F5344CB8AC3E}">
        <p14:creationId xmlns:p14="http://schemas.microsoft.com/office/powerpoint/2010/main" val="10408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244">
                                            <p:txEl>
                                              <p:pRg st="0" end="0"/>
                                            </p:txEl>
                                          </p:spTgt>
                                        </p:tgtEl>
                                        <p:attrNameLst>
                                          <p:attrName>style.visibility</p:attrName>
                                        </p:attrNameLst>
                                      </p:cBhvr>
                                      <p:to>
                                        <p:strVal val="visible"/>
                                      </p:to>
                                    </p:set>
                                    <p:anim calcmode="lin" valueType="num">
                                      <p:cBhvr additive="base">
                                        <p:cTn id="7" dur="500" fill="hold"/>
                                        <p:tgtEl>
                                          <p:spTgt spid="1802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02244">
                                            <p:txEl>
                                              <p:pRg st="1" end="1"/>
                                            </p:txEl>
                                          </p:spTgt>
                                        </p:tgtEl>
                                        <p:attrNameLst>
                                          <p:attrName>style.visibility</p:attrName>
                                        </p:attrNameLst>
                                      </p:cBhvr>
                                      <p:to>
                                        <p:strVal val="visible"/>
                                      </p:to>
                                    </p:set>
                                    <p:anim calcmode="lin" valueType="num">
                                      <p:cBhvr additive="base">
                                        <p:cTn id="13" dur="500" fill="hold"/>
                                        <p:tgtEl>
                                          <p:spTgt spid="18022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02244">
                                            <p:txEl>
                                              <p:pRg st="2" end="2"/>
                                            </p:txEl>
                                          </p:spTgt>
                                        </p:tgtEl>
                                        <p:attrNameLst>
                                          <p:attrName>style.visibility</p:attrName>
                                        </p:attrNameLst>
                                      </p:cBhvr>
                                      <p:to>
                                        <p:strVal val="visible"/>
                                      </p:to>
                                    </p:set>
                                    <p:anim calcmode="lin" valueType="num">
                                      <p:cBhvr additive="base">
                                        <p:cTn id="19" dur="500" fill="hold"/>
                                        <p:tgtEl>
                                          <p:spTgt spid="18022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022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02244">
                                            <p:txEl>
                                              <p:pRg st="3" end="3"/>
                                            </p:txEl>
                                          </p:spTgt>
                                        </p:tgtEl>
                                        <p:attrNameLst>
                                          <p:attrName>style.visibility</p:attrName>
                                        </p:attrNameLst>
                                      </p:cBhvr>
                                      <p:to>
                                        <p:strVal val="visible"/>
                                      </p:to>
                                    </p:set>
                                    <p:anim calcmode="lin" valueType="num">
                                      <p:cBhvr additive="base">
                                        <p:cTn id="25" dur="500" fill="hold"/>
                                        <p:tgtEl>
                                          <p:spTgt spid="18022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022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4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Keywords</a:t>
            </a:r>
            <a:endParaRPr lang="en-US" dirty="0"/>
          </a:p>
        </p:txBody>
      </p:sp>
      <p:sp>
        <p:nvSpPr>
          <p:cNvPr id="3" name="Content Placeholder 2"/>
          <p:cNvSpPr>
            <a:spLocks noGrp="1"/>
          </p:cNvSpPr>
          <p:nvPr>
            <p:ph idx="1"/>
          </p:nvPr>
        </p:nvSpPr>
        <p:spPr/>
        <p:txBody>
          <a:bodyPr/>
          <a:lstStyle/>
          <a:p>
            <a:pPr lvl="0"/>
            <a:r>
              <a:rPr lang="en-US" sz="2400" dirty="0" err="1" smtClean="0">
                <a:solidFill>
                  <a:srgbClr val="003366"/>
                </a:solidFill>
              </a:rPr>
              <a:t>Pengadaaan</a:t>
            </a:r>
            <a:endParaRPr lang="en-US" sz="2400" dirty="0" smtClean="0">
              <a:solidFill>
                <a:srgbClr val="003366"/>
              </a:solidFill>
            </a:endParaRPr>
          </a:p>
          <a:p>
            <a:pPr lvl="0"/>
            <a:r>
              <a:rPr lang="en-US" sz="2400" dirty="0" smtClean="0">
                <a:solidFill>
                  <a:srgbClr val="003366"/>
                </a:solidFill>
              </a:rPr>
              <a:t>Proses</a:t>
            </a:r>
          </a:p>
          <a:p>
            <a:pPr lvl="0"/>
            <a:r>
              <a:rPr lang="en-US" sz="2400" dirty="0" smtClean="0">
                <a:solidFill>
                  <a:srgbClr val="003366"/>
                </a:solidFill>
              </a:rPr>
              <a:t>OE</a:t>
            </a:r>
          </a:p>
          <a:p>
            <a:pPr lvl="0"/>
            <a:r>
              <a:rPr lang="en-US" sz="2400" dirty="0" err="1" smtClean="0">
                <a:solidFill>
                  <a:srgbClr val="003366"/>
                </a:solidFill>
              </a:rPr>
              <a:t>Teknik</a:t>
            </a:r>
            <a:endParaRPr lang="en-US" sz="2400" dirty="0" smtClean="0">
              <a:solidFill>
                <a:srgbClr val="003366"/>
              </a:solidFill>
            </a:endParaRPr>
          </a:p>
          <a:p>
            <a:pPr lvl="0"/>
            <a:r>
              <a:rPr lang="en-US" sz="2400" dirty="0" err="1" smtClean="0">
                <a:solidFill>
                  <a:srgbClr val="003366"/>
                </a:solidFill>
              </a:rPr>
              <a:t>Ap</a:t>
            </a:r>
            <a:r>
              <a:rPr lang="id-ID" sz="2400" dirty="0" smtClean="0">
                <a:solidFill>
                  <a:srgbClr val="003366"/>
                </a:solidFill>
              </a:rPr>
              <a:t>l</a:t>
            </a:r>
            <a:r>
              <a:rPr lang="en-US" sz="2400" dirty="0" err="1" smtClean="0">
                <a:solidFill>
                  <a:srgbClr val="003366"/>
                </a:solidFill>
              </a:rPr>
              <a:t>ikasi</a:t>
            </a:r>
            <a:endParaRPr lang="en-US" sz="2400" dirty="0" smtClean="0"/>
          </a:p>
          <a:p>
            <a:r>
              <a:rPr lang="en-GB" sz="2400" dirty="0" err="1" smtClean="0">
                <a:solidFill>
                  <a:srgbClr val="003366"/>
                </a:solidFill>
              </a:rPr>
              <a:t>Rekomendasi</a:t>
            </a:r>
            <a:endParaRPr lang="en-US" sz="2400" dirty="0">
              <a:solidFill>
                <a:srgbClr val="003366"/>
              </a:solidFill>
            </a:endParaRPr>
          </a:p>
        </p:txBody>
      </p:sp>
      <p:sp>
        <p:nvSpPr>
          <p:cNvPr id="5" name="Slide Number Placeholder 4"/>
          <p:cNvSpPr>
            <a:spLocks noGrp="1"/>
          </p:cNvSpPr>
          <p:nvPr>
            <p:ph type="sldNum" sz="quarter" idx="11"/>
          </p:nvPr>
        </p:nvSpPr>
        <p:spPr/>
        <p:txBody>
          <a:bodyPr/>
          <a:lstStyle/>
          <a:p>
            <a:fld id="{820DB769-A796-46A3-BB39-CCC86EE44300}" type="slidenum">
              <a:rPr lang="en-US" smtClean="0"/>
              <a:pPr/>
              <a:t>11</a:t>
            </a:fld>
            <a:endParaRPr lang="en-US" dirty="0"/>
          </a:p>
        </p:txBody>
      </p:sp>
      <p:sp>
        <p:nvSpPr>
          <p:cNvPr id="6" name="TextBox 5"/>
          <p:cNvSpPr txBox="1"/>
          <p:nvPr/>
        </p:nvSpPr>
        <p:spPr>
          <a:xfrm>
            <a:off x="1165225" y="5454650"/>
            <a:ext cx="3498850" cy="523220"/>
          </a:xfrm>
          <a:prstGeom prst="rect">
            <a:avLst/>
          </a:prstGeom>
          <a:noFill/>
        </p:spPr>
        <p:txBody>
          <a:bodyPr wrap="square" rtlCol="0">
            <a:spAutoFit/>
          </a:bodyPr>
          <a:lstStyle/>
          <a:p>
            <a:r>
              <a:rPr lang="en-US" sz="2800" b="1" dirty="0" smtClean="0"/>
              <a:t>MAGIC FORMULA</a:t>
            </a:r>
            <a:endParaRPr lang="en-US" sz="2800" b="1" dirty="0"/>
          </a:p>
        </p:txBody>
      </p:sp>
      <p:sp>
        <p:nvSpPr>
          <p:cNvPr id="7" name="TextBox 6"/>
          <p:cNvSpPr txBox="1"/>
          <p:nvPr/>
        </p:nvSpPr>
        <p:spPr>
          <a:xfrm>
            <a:off x="4878840" y="5362575"/>
            <a:ext cx="2087110" cy="646331"/>
          </a:xfrm>
          <a:prstGeom prst="rect">
            <a:avLst/>
          </a:prstGeom>
          <a:noFill/>
        </p:spPr>
        <p:txBody>
          <a:bodyPr wrap="none" rtlCol="0">
            <a:spAutoFit/>
          </a:bodyPr>
          <a:lstStyle/>
          <a:p>
            <a:r>
              <a:rPr lang="en-US" sz="3600" b="1" dirty="0" smtClean="0">
                <a:solidFill>
                  <a:srgbClr val="C00000"/>
                </a:solidFill>
              </a:rPr>
              <a:t>P = R - C</a:t>
            </a:r>
            <a:endParaRPr lang="en-US" sz="36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6000"/>
                            </p:stCondLst>
                            <p:childTnLst>
                              <p:par>
                                <p:cTn id="10" presetID="2" presetClass="entr" presetSubtype="4"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ight Triangle 3"/>
          <p:cNvSpPr/>
          <p:nvPr/>
        </p:nvSpPr>
        <p:spPr bwMode="auto">
          <a:xfrm rot="16200000">
            <a:off x="3334978" y="776287"/>
            <a:ext cx="2762250" cy="5953125"/>
          </a:xfrm>
          <a:prstGeom prst="rtTriangle">
            <a:avLst/>
          </a:prstGeom>
          <a:gradFill flip="none" rotWithShape="1">
            <a:gsLst>
              <a:gs pos="0">
                <a:schemeClr val="bg1">
                  <a:lumMod val="40000"/>
                  <a:lumOff val="60000"/>
                  <a:shade val="30000"/>
                  <a:satMod val="115000"/>
                </a:schemeClr>
              </a:gs>
              <a:gs pos="50000">
                <a:schemeClr val="bg1">
                  <a:lumMod val="40000"/>
                  <a:lumOff val="60000"/>
                  <a:shade val="67500"/>
                  <a:satMod val="115000"/>
                </a:schemeClr>
              </a:gs>
              <a:gs pos="100000">
                <a:schemeClr val="bg1">
                  <a:lumMod val="40000"/>
                  <a:lumOff val="60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14339" name="Straight Connector 6"/>
          <p:cNvCxnSpPr>
            <a:cxnSpLocks noChangeShapeType="1"/>
          </p:cNvCxnSpPr>
          <p:nvPr/>
        </p:nvCxnSpPr>
        <p:spPr bwMode="auto">
          <a:xfrm rot="16200000" flipH="1">
            <a:off x="3515952" y="4595813"/>
            <a:ext cx="1095375" cy="0"/>
          </a:xfrm>
          <a:prstGeom prst="line">
            <a:avLst/>
          </a:prstGeom>
          <a:noFill/>
          <a:ln w="9525" algn="ctr">
            <a:solidFill>
              <a:schemeClr val="tx1"/>
            </a:solidFill>
            <a:round/>
            <a:headEnd/>
            <a:tailEnd/>
          </a:ln>
        </p:spPr>
      </p:cxnSp>
      <p:cxnSp>
        <p:nvCxnSpPr>
          <p:cNvPr id="14340" name="Straight Connector 8"/>
          <p:cNvCxnSpPr>
            <a:cxnSpLocks noChangeShapeType="1"/>
          </p:cNvCxnSpPr>
          <p:nvPr/>
        </p:nvCxnSpPr>
        <p:spPr bwMode="auto">
          <a:xfrm rot="5400000">
            <a:off x="5016140" y="4143375"/>
            <a:ext cx="1971675" cy="9525"/>
          </a:xfrm>
          <a:prstGeom prst="line">
            <a:avLst/>
          </a:prstGeom>
          <a:noFill/>
          <a:ln w="9525" algn="ctr">
            <a:solidFill>
              <a:schemeClr val="tx1"/>
            </a:solidFill>
            <a:round/>
            <a:headEnd/>
            <a:tailEnd/>
          </a:ln>
        </p:spPr>
      </p:cxnSp>
      <p:sp>
        <p:nvSpPr>
          <p:cNvPr id="11" name="TextBox 10"/>
          <p:cNvSpPr txBox="1"/>
          <p:nvPr/>
        </p:nvSpPr>
        <p:spPr>
          <a:xfrm>
            <a:off x="2501540" y="4752975"/>
            <a:ext cx="1514475" cy="369888"/>
          </a:xfrm>
          <a:prstGeom prst="rect">
            <a:avLst/>
          </a:prstGeom>
          <a:noFill/>
        </p:spPr>
        <p:txBody>
          <a:bodyPr>
            <a:spAutoFit/>
          </a:bodyPr>
          <a:lstStyle/>
          <a:p>
            <a:pPr>
              <a:defRPr/>
            </a:pPr>
            <a:r>
              <a:rPr lang="en-US" dirty="0">
                <a:latin typeface="+mn-lt"/>
              </a:rPr>
              <a:t>Procurement</a:t>
            </a:r>
          </a:p>
        </p:txBody>
      </p:sp>
      <p:sp>
        <p:nvSpPr>
          <p:cNvPr id="15" name="TextBox 14"/>
          <p:cNvSpPr txBox="1"/>
          <p:nvPr/>
        </p:nvSpPr>
        <p:spPr>
          <a:xfrm>
            <a:off x="4111265" y="4486275"/>
            <a:ext cx="1914525" cy="646113"/>
          </a:xfrm>
          <a:prstGeom prst="rect">
            <a:avLst/>
          </a:prstGeom>
          <a:noFill/>
        </p:spPr>
        <p:txBody>
          <a:bodyPr>
            <a:spAutoFit/>
          </a:bodyPr>
          <a:lstStyle/>
          <a:p>
            <a:pPr algn="ctr">
              <a:defRPr/>
            </a:pPr>
            <a:r>
              <a:rPr lang="en-US" dirty="0">
                <a:latin typeface="+mn-lt"/>
              </a:rPr>
              <a:t>Operations and Maintenance</a:t>
            </a:r>
          </a:p>
        </p:txBody>
      </p:sp>
      <p:sp>
        <p:nvSpPr>
          <p:cNvPr id="16" name="TextBox 15"/>
          <p:cNvSpPr txBox="1"/>
          <p:nvPr/>
        </p:nvSpPr>
        <p:spPr>
          <a:xfrm>
            <a:off x="6082940" y="4495800"/>
            <a:ext cx="2247900" cy="646113"/>
          </a:xfrm>
          <a:prstGeom prst="rect">
            <a:avLst/>
          </a:prstGeom>
          <a:noFill/>
        </p:spPr>
        <p:txBody>
          <a:bodyPr>
            <a:spAutoFit/>
          </a:bodyPr>
          <a:lstStyle/>
          <a:p>
            <a:pPr>
              <a:defRPr/>
            </a:pPr>
            <a:r>
              <a:rPr lang="en-US" dirty="0">
                <a:latin typeface="+mn-lt"/>
              </a:rPr>
              <a:t>End-of-Life Management</a:t>
            </a:r>
          </a:p>
        </p:txBody>
      </p:sp>
      <p:sp>
        <p:nvSpPr>
          <p:cNvPr id="14344" name="Right Brace 16"/>
          <p:cNvSpPr>
            <a:spLocks/>
          </p:cNvSpPr>
          <p:nvPr/>
        </p:nvSpPr>
        <p:spPr bwMode="auto">
          <a:xfrm rot="5400000">
            <a:off x="4492265" y="2867025"/>
            <a:ext cx="619125" cy="5438775"/>
          </a:xfrm>
          <a:prstGeom prst="rightBrace">
            <a:avLst>
              <a:gd name="adj1" fmla="val 8337"/>
              <a:gd name="adj2" fmla="val 50000"/>
            </a:avLst>
          </a:prstGeom>
          <a:solidFill>
            <a:schemeClr val="accent1"/>
          </a:solidFill>
          <a:ln w="9525" algn="ctr">
            <a:solidFill>
              <a:schemeClr val="tx1"/>
            </a:solidFill>
            <a:round/>
            <a:headEnd/>
            <a:tailEnd/>
          </a:ln>
        </p:spPr>
        <p:txBody>
          <a:bodyPr/>
          <a:lstStyle/>
          <a:p>
            <a:endParaRPr lang="en-US"/>
          </a:p>
        </p:txBody>
      </p:sp>
      <p:sp>
        <p:nvSpPr>
          <p:cNvPr id="18" name="TextBox 17"/>
          <p:cNvSpPr txBox="1"/>
          <p:nvPr/>
        </p:nvSpPr>
        <p:spPr>
          <a:xfrm>
            <a:off x="3492140" y="5895975"/>
            <a:ext cx="3895725" cy="369888"/>
          </a:xfrm>
          <a:prstGeom prst="rect">
            <a:avLst/>
          </a:prstGeom>
          <a:noFill/>
        </p:spPr>
        <p:txBody>
          <a:bodyPr>
            <a:spAutoFit/>
          </a:bodyPr>
          <a:lstStyle/>
          <a:p>
            <a:pPr>
              <a:defRPr/>
            </a:pPr>
            <a:r>
              <a:rPr lang="en-US" b="1" dirty="0">
                <a:latin typeface="+mn-lt"/>
              </a:rPr>
              <a:t>Total Cost of Ownership</a:t>
            </a:r>
          </a:p>
        </p:txBody>
      </p:sp>
      <p:sp>
        <p:nvSpPr>
          <p:cNvPr id="14346" name="TextBox 18"/>
          <p:cNvSpPr txBox="1">
            <a:spLocks noChangeArrowheads="1"/>
          </p:cNvSpPr>
          <p:nvPr/>
        </p:nvSpPr>
        <p:spPr bwMode="auto">
          <a:xfrm>
            <a:off x="7787915" y="2886075"/>
            <a:ext cx="495300" cy="1108075"/>
          </a:xfrm>
          <a:prstGeom prst="rect">
            <a:avLst/>
          </a:prstGeom>
          <a:noFill/>
          <a:ln w="9525">
            <a:noFill/>
            <a:miter lim="800000"/>
            <a:headEnd/>
            <a:tailEnd/>
          </a:ln>
        </p:spPr>
        <p:txBody>
          <a:bodyPr>
            <a:spAutoFit/>
          </a:bodyPr>
          <a:lstStyle/>
          <a:p>
            <a:r>
              <a:rPr lang="en-US" sz="6600" b="1"/>
              <a:t>$</a:t>
            </a:r>
          </a:p>
        </p:txBody>
      </p:sp>
      <p:pic>
        <p:nvPicPr>
          <p:cNvPr id="14347" name="Picture 5" descr="mdop"/>
          <p:cNvPicPr>
            <a:picLocks noChangeAspect="1" noChangeArrowheads="1"/>
          </p:cNvPicPr>
          <p:nvPr/>
        </p:nvPicPr>
        <p:blipFill>
          <a:blip r:embed="rId2"/>
          <a:srcRect/>
          <a:stretch>
            <a:fillRect/>
          </a:stretch>
        </p:blipFill>
        <p:spPr bwMode="auto">
          <a:xfrm>
            <a:off x="1758590" y="1657350"/>
            <a:ext cx="2514600" cy="2038350"/>
          </a:xfrm>
          <a:prstGeom prst="rect">
            <a:avLst/>
          </a:prstGeom>
          <a:noFill/>
          <a:ln w="19050">
            <a:solidFill>
              <a:srgbClr val="4442B3"/>
            </a:solidFill>
            <a:miter lim="800000"/>
            <a:headEnd/>
            <a:tailEnd/>
          </a:ln>
        </p:spPr>
      </p:pic>
      <p:sp>
        <p:nvSpPr>
          <p:cNvPr id="12" name="Title 3"/>
          <p:cNvSpPr txBox="1">
            <a:spLocks/>
          </p:cNvSpPr>
          <p:nvPr/>
        </p:nvSpPr>
        <p:spPr bwMode="auto">
          <a:xfrm>
            <a:off x="1381017" y="124507"/>
            <a:ext cx="7498080" cy="1827117"/>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MURAH</a:t>
            </a:r>
            <a:r>
              <a:rPr kumimoji="0" lang="en-US" sz="43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atau </a:t>
            </a:r>
            <a:r>
              <a:rPr kumimoji="0" lang="en-US" sz="8800" b="1" i="0" u="none" strike="noStrike" kern="1200" cap="none" spc="0" normalizeH="0" baseline="0" noProof="0" smtClean="0">
                <a:ln>
                  <a:noFill/>
                </a:ln>
                <a:solidFill>
                  <a:srgbClr val="FFFFCC"/>
                </a:solidFill>
                <a:effectLst>
                  <a:outerShdw blurRad="50000" dist="30000" dir="5400000" algn="tl" rotWithShape="0">
                    <a:srgbClr val="000000">
                      <a:alpha val="30000"/>
                    </a:srgbClr>
                  </a:outerShdw>
                </a:effectLst>
                <a:uLnTx/>
                <a:uFillTx/>
                <a:latin typeface="+mj-lt"/>
                <a:ea typeface="+mj-ea"/>
                <a:cs typeface="+mj-cs"/>
              </a:rPr>
              <a:t>MAHAL</a:t>
            </a:r>
            <a:endParaRPr kumimoji="0" lang="en-US" sz="8800" b="0" i="0" u="none" strike="noStrike" kern="1200" cap="none" spc="0" normalizeH="0" baseline="0" noProof="0" smtClean="0">
              <a:ln>
                <a:noFill/>
              </a:ln>
              <a:solidFill>
                <a:srgbClr val="FFFFCC"/>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807690112"/>
      </p:ext>
    </p:extLst>
  </p:cSld>
  <p:clrMapOvr>
    <a:masterClrMapping/>
  </p:clrMapOvr>
  <p:transition advClick="0" advTm="500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0488" tIns="44450" rIns="90488" bIns="44450"/>
          <a:lstStyle/>
          <a:p>
            <a:pPr eaLnBrk="1" hangingPunct="1"/>
            <a:r>
              <a:rPr lang="en-US" sz="3600" smtClean="0"/>
              <a:t>Net Present Value (NPV)</a:t>
            </a:r>
          </a:p>
        </p:txBody>
      </p:sp>
      <p:graphicFrame>
        <p:nvGraphicFramePr>
          <p:cNvPr id="1026" name="Object 3">
            <a:hlinkClick r:id="" action="ppaction://ole?verb=0"/>
          </p:cNvPr>
          <p:cNvGraphicFramePr>
            <a:graphicFrameLocks noGrp="1"/>
          </p:cNvGraphicFramePr>
          <p:nvPr>
            <p:ph idx="1"/>
          </p:nvPr>
        </p:nvGraphicFramePr>
        <p:xfrm>
          <a:off x="685800" y="1981200"/>
          <a:ext cx="7772400" cy="3976688"/>
        </p:xfrm>
        <a:graphic>
          <a:graphicData uri="http://schemas.openxmlformats.org/presentationml/2006/ole">
            <mc:AlternateContent xmlns:mc="http://schemas.openxmlformats.org/markup-compatibility/2006">
              <mc:Choice xmlns:v="urn:schemas-microsoft-com:vml" Requires="v">
                <p:oleObj spid="_x0000_s328732" name="Document" r:id="rId3" imgW="7772400" imgH="3973320" progId="Word.Document.8">
                  <p:embed/>
                </p:oleObj>
              </mc:Choice>
              <mc:Fallback>
                <p:oleObj name="Document" r:id="rId3" imgW="7772400" imgH="3973320" progId="Word.Document.8">
                  <p:embed/>
                  <p:pic>
                    <p:nvPicPr>
                      <p:cNvPr id="1026" name="Object 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777240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3230658"/>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7772400" cy="914400"/>
          </a:xfrm>
          <a:noFill/>
        </p:spPr>
        <p:txBody>
          <a:bodyPr lIns="90488" tIns="44450" rIns="90488" bIns="44450"/>
          <a:lstStyle/>
          <a:p>
            <a:pPr eaLnBrk="1" hangingPunct="1"/>
            <a:r>
              <a:rPr lang="en-US" sz="3600" smtClean="0"/>
              <a:t>NPV (01)</a:t>
            </a:r>
          </a:p>
        </p:txBody>
      </p:sp>
      <p:graphicFrame>
        <p:nvGraphicFramePr>
          <p:cNvPr id="4098" name="Object 3">
            <a:hlinkClick r:id="" action="ppaction://ole?verb=0"/>
          </p:cNvPr>
          <p:cNvGraphicFramePr>
            <a:graphicFrameLocks noGrp="1"/>
          </p:cNvGraphicFramePr>
          <p:nvPr>
            <p:ph idx="1"/>
            <p:extLst>
              <p:ext uri="{D42A27DB-BD31-4B8C-83A1-F6EECF244321}">
                <p14:modId xmlns:p14="http://schemas.microsoft.com/office/powerpoint/2010/main" val="3159980198"/>
              </p:ext>
            </p:extLst>
          </p:nvPr>
        </p:nvGraphicFramePr>
        <p:xfrm>
          <a:off x="611560" y="1484784"/>
          <a:ext cx="7772400" cy="5122863"/>
        </p:xfrm>
        <a:graphic>
          <a:graphicData uri="http://schemas.openxmlformats.org/presentationml/2006/ole">
            <mc:AlternateContent xmlns:mc="http://schemas.openxmlformats.org/markup-compatibility/2006">
              <mc:Choice xmlns:v="urn:schemas-microsoft-com:vml" Requires="v">
                <p:oleObj spid="_x0000_s330780" name="Document" r:id="rId3" imgW="7772400" imgH="4748040" progId="Word.Document.8">
                  <p:embed/>
                </p:oleObj>
              </mc:Choice>
              <mc:Fallback>
                <p:oleObj name="Document" r:id="rId3" imgW="7772400" imgH="4748040" progId="Word.Document.8">
                  <p:embed/>
                  <p:pic>
                    <p:nvPicPr>
                      <p:cNvPr id="4098" name="Object 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84784"/>
                        <a:ext cx="77724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301852"/>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09600" y="152400"/>
            <a:ext cx="7772400" cy="1143000"/>
          </a:xfrm>
          <a:noFill/>
        </p:spPr>
        <p:txBody>
          <a:bodyPr lIns="90488" tIns="44450" rIns="90488" bIns="44450"/>
          <a:lstStyle/>
          <a:p>
            <a:pPr eaLnBrk="1" hangingPunct="1"/>
            <a:r>
              <a:rPr lang="en-US" sz="3600" smtClean="0"/>
              <a:t>NPV (02)</a:t>
            </a:r>
          </a:p>
        </p:txBody>
      </p:sp>
      <p:graphicFrame>
        <p:nvGraphicFramePr>
          <p:cNvPr id="16386" name="Object 3">
            <a:hlinkClick r:id="" action="ppaction://ole?verb=0"/>
          </p:cNvPr>
          <p:cNvGraphicFramePr>
            <a:graphicFrameLocks noGrp="1"/>
          </p:cNvGraphicFramePr>
          <p:nvPr>
            <p:ph idx="1"/>
          </p:nvPr>
        </p:nvGraphicFramePr>
        <p:xfrm>
          <a:off x="533400" y="1524000"/>
          <a:ext cx="7772400" cy="4665663"/>
        </p:xfrm>
        <a:graphic>
          <a:graphicData uri="http://schemas.openxmlformats.org/presentationml/2006/ole">
            <mc:AlternateContent xmlns:mc="http://schemas.openxmlformats.org/markup-compatibility/2006">
              <mc:Choice xmlns:v="urn:schemas-microsoft-com:vml" Requires="v">
                <p:oleObj spid="_x0000_s332828" name="Document" r:id="rId3" imgW="7772400" imgH="4662360" progId="Word.Document.8">
                  <p:embed/>
                </p:oleObj>
              </mc:Choice>
              <mc:Fallback>
                <p:oleObj name="Document" r:id="rId3" imgW="7772400" imgH="4662360" progId="Word.Document.8">
                  <p:embed/>
                  <p:pic>
                    <p:nvPicPr>
                      <p:cNvPr id="16386" name="Object 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77724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556843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MENGAPA PERLU OE YANG BAIK?</a:t>
            </a:r>
            <a:endParaRPr lang="en-US" dirty="0"/>
          </a:p>
        </p:txBody>
      </p:sp>
      <p:sp>
        <p:nvSpPr>
          <p:cNvPr id="3" name="Content Placeholder 2"/>
          <p:cNvSpPr>
            <a:spLocks noGrp="1"/>
          </p:cNvSpPr>
          <p:nvPr>
            <p:ph idx="1"/>
          </p:nvPr>
        </p:nvSpPr>
        <p:spPr>
          <a:xfrm>
            <a:off x="457200" y="1814514"/>
            <a:ext cx="8229600" cy="3471874"/>
          </a:xfrm>
        </p:spPr>
        <p:txBody>
          <a:bodyPr/>
          <a:lstStyle/>
          <a:p>
            <a:pPr>
              <a:buBlip>
                <a:blip r:embed="rId2"/>
              </a:buBlip>
            </a:pPr>
            <a:r>
              <a:rPr lang="en-US" dirty="0" smtClean="0"/>
              <a:t>PERBAIKAN  PROSES PENGADAAN</a:t>
            </a:r>
          </a:p>
          <a:p>
            <a:pPr>
              <a:buBlip>
                <a:blip r:embed="rId2"/>
              </a:buBlip>
            </a:pPr>
            <a:r>
              <a:rPr lang="en-US" dirty="0" smtClean="0"/>
              <a:t>MINIMASI BIAYA</a:t>
            </a:r>
          </a:p>
          <a:p>
            <a:pPr>
              <a:buBlip>
                <a:blip r:embed="rId2"/>
              </a:buBlip>
            </a:pPr>
            <a:r>
              <a:rPr lang="en-US" dirty="0" smtClean="0"/>
              <a:t>PERBAIKAN KINERJA SISTEM</a:t>
            </a:r>
            <a:endParaRPr lang="en-US" dirty="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114</a:t>
            </a:fld>
            <a:endParaRPr lang="id-ID"/>
          </a:p>
        </p:txBody>
      </p:sp>
    </p:spTree>
    <p:extLst>
      <p:ext uri="{BB962C8B-B14F-4D97-AF65-F5344CB8AC3E}">
        <p14:creationId xmlns:p14="http://schemas.microsoft.com/office/powerpoint/2010/main" val="3527937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hangingPunct="1">
              <a:defRPr/>
            </a:pPr>
            <a:r>
              <a:rPr lang="en-GB" u="none" smtClean="0">
                <a:effectLst/>
                <a:cs typeface="+mj-cs"/>
              </a:rPr>
              <a:t>Ukuran Kinerja</a:t>
            </a:r>
            <a:endParaRPr lang="en-GB" u="none" dirty="0" smtClean="0">
              <a:effectLst/>
              <a:cs typeface="+mj-cs"/>
            </a:endParaRPr>
          </a:p>
        </p:txBody>
      </p:sp>
      <p:sp>
        <p:nvSpPr>
          <p:cNvPr id="88067" name="Rectangle 3"/>
          <p:cNvSpPr>
            <a:spLocks noGrp="1" noChangeArrowheads="1"/>
          </p:cNvSpPr>
          <p:nvPr>
            <p:ph idx="1"/>
          </p:nvPr>
        </p:nvSpPr>
        <p:spPr>
          <a:xfrm>
            <a:off x="457200" y="1600201"/>
            <a:ext cx="8517467" cy="4525963"/>
          </a:xfrm>
        </p:spPr>
        <p:txBody>
          <a:bodyPr>
            <a:normAutofit/>
          </a:bodyPr>
          <a:lstStyle/>
          <a:p>
            <a:pPr eaLnBrk="1" hangingPunct="1">
              <a:buFont typeface="Wingdings" charset="0"/>
              <a:buChar char="l"/>
              <a:defRPr/>
            </a:pPr>
            <a:r>
              <a:rPr lang="en-GB" sz="3100" smtClean="0"/>
              <a:t>Biaya dan nilai barang</a:t>
            </a:r>
            <a:endParaRPr lang="en-GB" sz="3100" dirty="0" smtClean="0"/>
          </a:p>
          <a:p>
            <a:pPr>
              <a:buFont typeface="Wingdings" charset="0"/>
              <a:buChar char="l"/>
              <a:defRPr/>
            </a:pPr>
            <a:r>
              <a:rPr lang="en-GB" sz="3100" smtClean="0"/>
              <a:t>Kemampuan penyediaan barang</a:t>
            </a:r>
          </a:p>
          <a:p>
            <a:pPr eaLnBrk="1" hangingPunct="1">
              <a:buFont typeface="Wingdings" charset="0"/>
              <a:buChar char="l"/>
              <a:defRPr/>
            </a:pPr>
            <a:r>
              <a:rPr lang="en-GB" sz="3100" smtClean="0"/>
              <a:t>Kepuasan pengguna</a:t>
            </a:r>
            <a:endParaRPr lang="en-GB" sz="3100" dirty="0" smtClean="0"/>
          </a:p>
          <a:p>
            <a:pPr>
              <a:buFont typeface="Wingdings" charset="0"/>
              <a:buChar char="l"/>
              <a:defRPr/>
            </a:pPr>
            <a:r>
              <a:rPr lang="en-GB" sz="3100" smtClean="0"/>
              <a:t>Cepat-tanggap</a:t>
            </a:r>
          </a:p>
          <a:p>
            <a:pPr>
              <a:buFont typeface="Wingdings" charset="0"/>
              <a:buChar char="l"/>
              <a:defRPr/>
            </a:pPr>
            <a:r>
              <a:rPr lang="en-GB" sz="3100" smtClean="0"/>
              <a:t>Keuntungan aktual yang diperoleh</a:t>
            </a:r>
          </a:p>
          <a:p>
            <a:pPr eaLnBrk="1" hangingPunct="1">
              <a:buFont typeface="Wingdings" charset="0"/>
              <a:buChar char="l"/>
              <a:defRPr/>
            </a:pPr>
            <a:r>
              <a:rPr lang="en-GB" sz="3100" smtClean="0"/>
              <a:t>Perbaikan penyediaan barang dan added </a:t>
            </a:r>
            <a:r>
              <a:rPr lang="en-GB" sz="3100" dirty="0" smtClean="0"/>
              <a:t>value</a:t>
            </a:r>
          </a:p>
          <a:p>
            <a:pPr eaLnBrk="1" hangingPunct="1">
              <a:buFont typeface="Wingdings" charset="0"/>
              <a:buChar char="l"/>
              <a:defRPr/>
            </a:pPr>
            <a:r>
              <a:rPr lang="en-GB" sz="3100" smtClean="0"/>
              <a:t>Kekuatan relasi dengan supplier/rekanan</a:t>
            </a:r>
          </a:p>
          <a:p>
            <a:pPr eaLnBrk="1" hangingPunct="1">
              <a:buFont typeface="Wingdings" charset="0"/>
              <a:buChar char="l"/>
              <a:defRPr/>
            </a:pPr>
            <a:endParaRPr lang="en-GB" sz="3100" dirty="0" smtClean="0"/>
          </a:p>
        </p:txBody>
      </p:sp>
      <p:sp>
        <p:nvSpPr>
          <p:cNvPr id="4"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96CE35A7-B8C8-430F-AF9F-4BB43749146F}" type="slidenum">
              <a:rPr lang="en-GB"/>
              <a:pPr/>
              <a:t>115</a:t>
            </a:fld>
            <a:endParaRPr lang="en-GB"/>
          </a:p>
        </p:txBody>
      </p:sp>
    </p:spTree>
    <p:extLst>
      <p:ext uri="{BB962C8B-B14F-4D97-AF65-F5344CB8AC3E}">
        <p14:creationId xmlns:p14="http://schemas.microsoft.com/office/powerpoint/2010/main" val="40029331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401314" y="1508715"/>
            <a:ext cx="8385528" cy="5277871"/>
            <a:chOff x="246" y="831"/>
            <a:chExt cx="5282" cy="3325"/>
          </a:xfrm>
          <a:solidFill>
            <a:schemeClr val="bg1">
              <a:lumMod val="85000"/>
            </a:schemeClr>
          </a:solidFill>
        </p:grpSpPr>
        <p:sp>
          <p:nvSpPr>
            <p:cNvPr id="165893" name="Rectangle 5"/>
            <p:cNvSpPr>
              <a:spLocks noChangeArrowheads="1"/>
            </p:cNvSpPr>
            <p:nvPr/>
          </p:nvSpPr>
          <p:spPr bwMode="auto">
            <a:xfrm>
              <a:off x="249" y="1070"/>
              <a:ext cx="5278" cy="3086"/>
            </a:xfrm>
            <a:prstGeom prst="rect">
              <a:avLst/>
            </a:prstGeom>
            <a:grpFill/>
            <a:ln w="28575">
              <a:solidFill>
                <a:srgbClr val="000000"/>
              </a:solidFill>
              <a:miter lim="800000"/>
              <a:headEnd/>
              <a:tailEnd/>
            </a:ln>
            <a:effectLst/>
          </p:spPr>
          <p:txBody>
            <a:bodyPr wrap="none" anchor="ctr"/>
            <a:lstStyle/>
            <a:p>
              <a:pPr eaLnBrk="0" hangingPunct="0">
                <a:defRPr/>
              </a:pPr>
              <a:endParaRPr lang="en-US" b="1">
                <a:effectLst/>
                <a:cs typeface="+mn-cs"/>
              </a:endParaRPr>
            </a:p>
          </p:txBody>
        </p:sp>
        <p:sp>
          <p:nvSpPr>
            <p:cNvPr id="5134" name="Text Box 31"/>
            <p:cNvSpPr txBox="1">
              <a:spLocks noChangeArrowheads="1"/>
            </p:cNvSpPr>
            <p:nvPr/>
          </p:nvSpPr>
          <p:spPr bwMode="auto">
            <a:xfrm>
              <a:off x="246" y="831"/>
              <a:ext cx="5276" cy="228"/>
            </a:xfrm>
            <a:prstGeom prst="rect">
              <a:avLst/>
            </a:prstGeom>
            <a:grpFill/>
            <a:ln w="12700">
              <a:noFill/>
              <a:miter lim="800000"/>
              <a:headEnd/>
              <a:tailEnd/>
            </a:ln>
          </p:spPr>
          <p:txBody>
            <a:bodyPr>
              <a:spAutoFit/>
            </a:bodyPr>
            <a:lstStyle/>
            <a:p>
              <a:pPr defTabSz="760477" eaLnBrk="0" hangingPunct="0"/>
              <a:r>
                <a:rPr lang="en-US" sz="1700" b="1" dirty="0">
                  <a:solidFill>
                    <a:srgbClr val="000000"/>
                  </a:solidFill>
                </a:rPr>
                <a:t>PROCESS MEASURES</a:t>
              </a:r>
              <a:endParaRPr lang="en-AU" sz="1700" b="1" dirty="0">
                <a:solidFill>
                  <a:srgbClr val="000000"/>
                </a:solidFill>
              </a:endParaRPr>
            </a:p>
          </p:txBody>
        </p:sp>
        <p:sp>
          <p:nvSpPr>
            <p:cNvPr id="165920" name="Line 32"/>
            <p:cNvSpPr>
              <a:spLocks noChangeShapeType="1"/>
            </p:cNvSpPr>
            <p:nvPr/>
          </p:nvSpPr>
          <p:spPr bwMode="auto">
            <a:xfrm>
              <a:off x="248" y="1552"/>
              <a:ext cx="5280" cy="0"/>
            </a:xfrm>
            <a:prstGeom prst="line">
              <a:avLst/>
            </a:prstGeom>
            <a:grpFill/>
            <a:ln w="28575">
              <a:solidFill>
                <a:srgbClr val="000000"/>
              </a:solidFill>
              <a:round/>
              <a:headEnd/>
              <a:tailEnd/>
            </a:ln>
            <a:effectLst/>
          </p:spPr>
          <p:txBody>
            <a:bodyPr/>
            <a:lstStyle/>
            <a:p>
              <a:pPr eaLnBrk="0" hangingPunct="0">
                <a:defRPr/>
              </a:pPr>
              <a:endParaRPr lang="en-US" b="1">
                <a:effectLst/>
                <a:cs typeface="+mn-cs"/>
              </a:endParaRPr>
            </a:p>
          </p:txBody>
        </p:sp>
      </p:grpSp>
      <p:sp>
        <p:nvSpPr>
          <p:cNvPr id="165890" name="Text Box 2"/>
          <p:cNvSpPr txBox="1">
            <a:spLocks noChangeArrowheads="1"/>
          </p:cNvSpPr>
          <p:nvPr/>
        </p:nvSpPr>
        <p:spPr bwMode="auto">
          <a:xfrm>
            <a:off x="469194" y="442232"/>
            <a:ext cx="8226778" cy="702469"/>
          </a:xfrm>
          <a:prstGeom prst="rect">
            <a:avLst/>
          </a:prstGeom>
          <a:noFill/>
          <a:ln w="12700">
            <a:noFill/>
            <a:miter lim="800000"/>
            <a:headEnd/>
            <a:tailEnd/>
          </a:ln>
          <a:effectLst/>
        </p:spPr>
        <p:txBody>
          <a:bodyPr lIns="91427" tIns="45713" rIns="91427" bIns="45713">
            <a:spAutoFit/>
          </a:bodyPr>
          <a:lstStyle/>
          <a:p>
            <a:pPr defTabSz="761893" eaLnBrk="0" hangingPunct="0">
              <a:defRPr/>
            </a:pPr>
            <a:r>
              <a:rPr lang="en-US" sz="4000" dirty="0">
                <a:solidFill>
                  <a:schemeClr val="tx2"/>
                </a:solidFill>
                <a:effectLst>
                  <a:outerShdw blurRad="38100" dist="38100" dir="2700000" algn="tl">
                    <a:srgbClr val="000000"/>
                  </a:outerShdw>
                </a:effectLst>
                <a:cs typeface="+mn-cs"/>
              </a:rPr>
              <a:t>PROC/PURC Process Measures</a:t>
            </a:r>
          </a:p>
        </p:txBody>
      </p:sp>
      <p:grpSp>
        <p:nvGrpSpPr>
          <p:cNvPr id="3" name="Group 22"/>
          <p:cNvGrpSpPr>
            <a:grpSpLocks/>
          </p:cNvGrpSpPr>
          <p:nvPr/>
        </p:nvGrpSpPr>
        <p:grpSpPr bwMode="auto">
          <a:xfrm>
            <a:off x="430389" y="1961655"/>
            <a:ext cx="2705806" cy="3681923"/>
            <a:chOff x="263" y="920"/>
            <a:chExt cx="1705" cy="2319"/>
          </a:xfrm>
        </p:grpSpPr>
        <p:sp>
          <p:nvSpPr>
            <p:cNvPr id="5131" name="Text Box 23"/>
            <p:cNvSpPr txBox="1">
              <a:spLocks noChangeArrowheads="1"/>
            </p:cNvSpPr>
            <p:nvPr/>
          </p:nvSpPr>
          <p:spPr bwMode="auto">
            <a:xfrm>
              <a:off x="263" y="1242"/>
              <a:ext cx="1705" cy="1997"/>
            </a:xfrm>
            <a:prstGeom prst="rect">
              <a:avLst/>
            </a:prstGeom>
            <a:noFill/>
            <a:ln w="12700">
              <a:noFill/>
              <a:miter lim="800000"/>
              <a:headEnd/>
              <a:tailEnd/>
            </a:ln>
          </p:spPr>
          <p:txBody>
            <a:bodyPr>
              <a:spAutoFit/>
            </a:bodyPr>
            <a:lstStyle/>
            <a:p>
              <a:pPr marL="340305" indent="-340305" algn="ctr" defTabSz="760477" eaLnBrk="0" hangingPunct="0">
                <a:buSzPct val="85000"/>
              </a:pPr>
              <a:endParaRPr lang="en-US" sz="2000" dirty="0">
                <a:solidFill>
                  <a:srgbClr val="000000"/>
                </a:solidFill>
              </a:endParaRPr>
            </a:p>
            <a:p>
              <a:pPr marL="340305" indent="-340305" defTabSz="760477" eaLnBrk="0" hangingPunct="0">
                <a:buSzPct val="85000"/>
                <a:buFont typeface="Wingdings" pitchFamily="-92" charset="2"/>
                <a:buChar char="q"/>
              </a:pPr>
              <a:r>
                <a:rPr lang="en-GB" sz="2000" dirty="0">
                  <a:solidFill>
                    <a:srgbClr val="000000"/>
                  </a:solidFill>
                </a:rPr>
                <a:t>% </a:t>
              </a:r>
              <a:r>
                <a:rPr lang="en-US" sz="2000" dirty="0">
                  <a:solidFill>
                    <a:srgbClr val="000000"/>
                  </a:solidFill>
                </a:rPr>
                <a:t>of orders taken accurately</a:t>
              </a:r>
            </a:p>
            <a:p>
              <a:pPr marL="340305" indent="-340305" defTabSz="760477" eaLnBrk="0" hangingPunct="0">
                <a:buSzPct val="85000"/>
                <a:buFont typeface="Wingdings" pitchFamily="-92" charset="2"/>
                <a:buChar char="q"/>
              </a:pPr>
              <a:r>
                <a:rPr lang="en-US" sz="2000" dirty="0">
                  <a:solidFill>
                    <a:srgbClr val="000000"/>
                  </a:solidFill>
                </a:rPr>
                <a:t>Time to complete order placement process</a:t>
              </a:r>
            </a:p>
            <a:p>
              <a:pPr marL="340305" indent="-340305" defTabSz="760477" eaLnBrk="0" hangingPunct="0">
                <a:buSzPct val="85000"/>
                <a:buFont typeface="Wingdings" pitchFamily="-92" charset="2"/>
                <a:buChar char="q"/>
              </a:pPr>
              <a:r>
                <a:rPr lang="en-US" sz="2000" dirty="0">
                  <a:solidFill>
                    <a:srgbClr val="000000"/>
                  </a:solidFill>
                </a:rPr>
                <a:t>Customer satisfaction with order placement process</a:t>
              </a:r>
            </a:p>
          </p:txBody>
        </p:sp>
        <p:sp>
          <p:nvSpPr>
            <p:cNvPr id="5132" name="Text Box 24"/>
            <p:cNvSpPr txBox="1">
              <a:spLocks noChangeArrowheads="1"/>
            </p:cNvSpPr>
            <p:nvPr/>
          </p:nvSpPr>
          <p:spPr bwMode="auto">
            <a:xfrm>
              <a:off x="518" y="920"/>
              <a:ext cx="916" cy="372"/>
            </a:xfrm>
            <a:prstGeom prst="rect">
              <a:avLst/>
            </a:prstGeom>
            <a:noFill/>
            <a:ln w="12700">
              <a:noFill/>
              <a:miter lim="800000"/>
              <a:headEnd/>
              <a:tailEnd/>
            </a:ln>
          </p:spPr>
          <p:txBody>
            <a:bodyPr wrap="none">
              <a:spAutoFit/>
            </a:bodyPr>
            <a:lstStyle/>
            <a:p>
              <a:pPr algn="ctr" defTabSz="760477" eaLnBrk="0" hangingPunct="0">
                <a:lnSpc>
                  <a:spcPct val="90000"/>
                </a:lnSpc>
              </a:pPr>
              <a:r>
                <a:rPr lang="en-US" dirty="0">
                  <a:solidFill>
                    <a:srgbClr val="000000"/>
                  </a:solidFill>
                  <a:effectLst/>
                </a:rPr>
                <a:t>Customer</a:t>
              </a:r>
            </a:p>
            <a:p>
              <a:pPr algn="ctr" defTabSz="760477" eaLnBrk="0" hangingPunct="0">
                <a:lnSpc>
                  <a:spcPct val="90000"/>
                </a:lnSpc>
              </a:pPr>
              <a:r>
                <a:rPr lang="en-US" dirty="0">
                  <a:solidFill>
                    <a:srgbClr val="000000"/>
                  </a:solidFill>
                  <a:effectLst/>
                </a:rPr>
                <a:t>Relationship</a:t>
              </a:r>
              <a:endParaRPr lang="en-AU" dirty="0">
                <a:solidFill>
                  <a:srgbClr val="000000"/>
                </a:solidFill>
                <a:effectLst/>
              </a:endParaRPr>
            </a:p>
          </p:txBody>
        </p:sp>
      </p:grpSp>
      <p:grpSp>
        <p:nvGrpSpPr>
          <p:cNvPr id="4" name="Group 25"/>
          <p:cNvGrpSpPr>
            <a:grpSpLocks/>
          </p:cNvGrpSpPr>
          <p:nvPr/>
        </p:nvGrpSpPr>
        <p:grpSpPr bwMode="auto">
          <a:xfrm>
            <a:off x="3134431" y="1967647"/>
            <a:ext cx="3104444" cy="4604625"/>
            <a:chOff x="1966" y="920"/>
            <a:chExt cx="1860" cy="2900"/>
          </a:xfrm>
        </p:grpSpPr>
        <p:sp>
          <p:nvSpPr>
            <p:cNvPr id="5129" name="Text Box 26"/>
            <p:cNvSpPr txBox="1">
              <a:spLocks noChangeArrowheads="1"/>
            </p:cNvSpPr>
            <p:nvPr/>
          </p:nvSpPr>
          <p:spPr bwMode="auto">
            <a:xfrm>
              <a:off x="1966" y="1242"/>
              <a:ext cx="1860" cy="2578"/>
            </a:xfrm>
            <a:prstGeom prst="rect">
              <a:avLst/>
            </a:prstGeom>
            <a:noFill/>
            <a:ln w="12700">
              <a:noFill/>
              <a:miter lim="800000"/>
              <a:headEnd/>
              <a:tailEnd/>
            </a:ln>
          </p:spPr>
          <p:txBody>
            <a:bodyPr>
              <a:spAutoFit/>
            </a:bodyPr>
            <a:lstStyle/>
            <a:p>
              <a:pPr marL="340305" indent="-340305" algn="ctr" defTabSz="760477" eaLnBrk="0" hangingPunct="0">
                <a:buSzPct val="85000"/>
              </a:pPr>
              <a:endParaRPr lang="en-US" sz="2000" dirty="0">
                <a:solidFill>
                  <a:srgbClr val="000000"/>
                </a:solidFill>
              </a:endParaRPr>
            </a:p>
            <a:p>
              <a:pPr marL="340305" indent="-340305" defTabSz="760477" eaLnBrk="0" hangingPunct="0">
                <a:buSzPct val="85000"/>
                <a:buFont typeface="Wingdings" pitchFamily="-92" charset="2"/>
                <a:buChar char="q"/>
              </a:pPr>
              <a:r>
                <a:rPr lang="en-GB" sz="2000" dirty="0">
                  <a:solidFill>
                    <a:srgbClr val="000000"/>
                  </a:solidFill>
                </a:rPr>
                <a:t>% </a:t>
              </a:r>
              <a:r>
                <a:rPr lang="en-US" sz="2000" dirty="0">
                  <a:solidFill>
                    <a:srgbClr val="000000"/>
                  </a:solidFill>
                </a:rPr>
                <a:t>of incomplete orders</a:t>
              </a:r>
            </a:p>
            <a:p>
              <a:pPr marL="340305" indent="-340305" defTabSz="760477" eaLnBrk="0" hangingPunct="0">
                <a:buSzPct val="85000"/>
                <a:buFont typeface="Wingdings" pitchFamily="-92" charset="2"/>
                <a:buChar char="q"/>
              </a:pPr>
              <a:r>
                <a:rPr lang="en-GB" sz="2000" dirty="0">
                  <a:solidFill>
                    <a:srgbClr val="000000"/>
                  </a:solidFill>
                </a:rPr>
                <a:t>% </a:t>
              </a:r>
              <a:r>
                <a:rPr lang="en-US" sz="2000" dirty="0">
                  <a:solidFill>
                    <a:srgbClr val="000000"/>
                  </a:solidFill>
                </a:rPr>
                <a:t>of orders fulfilled on time</a:t>
              </a:r>
            </a:p>
            <a:p>
              <a:pPr marL="340305" indent="-340305" defTabSz="760477" eaLnBrk="0" hangingPunct="0">
                <a:buSzPct val="85000"/>
                <a:buFont typeface="Wingdings" pitchFamily="-92" charset="2"/>
                <a:buChar char="q"/>
              </a:pPr>
              <a:r>
                <a:rPr lang="en-US" sz="2000" dirty="0">
                  <a:solidFill>
                    <a:srgbClr val="000000"/>
                  </a:solidFill>
                </a:rPr>
                <a:t>Time to fulfill order</a:t>
              </a:r>
            </a:p>
            <a:p>
              <a:pPr marL="340305" indent="-340305" defTabSz="760477" eaLnBrk="0" hangingPunct="0">
                <a:buSzPct val="85000"/>
                <a:buFont typeface="Wingdings" pitchFamily="-92" charset="2"/>
                <a:buChar char="q"/>
              </a:pPr>
              <a:r>
                <a:rPr lang="en-GB" sz="2000" dirty="0">
                  <a:solidFill>
                    <a:srgbClr val="000000"/>
                  </a:solidFill>
                </a:rPr>
                <a:t>% </a:t>
              </a:r>
              <a:r>
                <a:rPr lang="en-US" sz="2000" dirty="0">
                  <a:solidFill>
                    <a:srgbClr val="000000"/>
                  </a:solidFill>
                </a:rPr>
                <a:t>of botched services or returned items</a:t>
              </a:r>
            </a:p>
            <a:p>
              <a:pPr marL="340305" indent="-340305" defTabSz="760477" eaLnBrk="0" hangingPunct="0">
                <a:buSzPct val="85000"/>
                <a:buFont typeface="Wingdings" pitchFamily="-92" charset="2"/>
                <a:buChar char="q"/>
              </a:pPr>
              <a:r>
                <a:rPr lang="en-US" sz="2000" dirty="0">
                  <a:solidFill>
                    <a:srgbClr val="000000"/>
                  </a:solidFill>
                </a:rPr>
                <a:t>Cost to procure service or item </a:t>
              </a:r>
            </a:p>
            <a:p>
              <a:pPr marL="340305" indent="-340305" defTabSz="760477" eaLnBrk="0" hangingPunct="0">
                <a:buSzPct val="85000"/>
                <a:buFont typeface="Wingdings" pitchFamily="-92" charset="2"/>
                <a:buChar char="q"/>
              </a:pPr>
              <a:r>
                <a:rPr lang="en-US" sz="2000" dirty="0">
                  <a:solidFill>
                    <a:srgbClr val="000000"/>
                  </a:solidFill>
                </a:rPr>
                <a:t>Customer satisfaction with order fulfillment process</a:t>
              </a:r>
            </a:p>
          </p:txBody>
        </p:sp>
        <p:sp>
          <p:nvSpPr>
            <p:cNvPr id="5130" name="Text Box 27"/>
            <p:cNvSpPr txBox="1">
              <a:spLocks noChangeArrowheads="1"/>
            </p:cNvSpPr>
            <p:nvPr/>
          </p:nvSpPr>
          <p:spPr bwMode="auto">
            <a:xfrm>
              <a:off x="2434" y="920"/>
              <a:ext cx="741" cy="372"/>
            </a:xfrm>
            <a:prstGeom prst="rect">
              <a:avLst/>
            </a:prstGeom>
            <a:noFill/>
            <a:ln w="12700">
              <a:noFill/>
              <a:miter lim="800000"/>
              <a:headEnd/>
              <a:tailEnd/>
            </a:ln>
          </p:spPr>
          <p:txBody>
            <a:bodyPr wrap="none">
              <a:spAutoFit/>
            </a:bodyPr>
            <a:lstStyle/>
            <a:p>
              <a:pPr algn="ctr" defTabSz="760477" eaLnBrk="0" hangingPunct="0">
                <a:lnSpc>
                  <a:spcPct val="90000"/>
                </a:lnSpc>
                <a:tabLst>
                  <a:tab pos="3529794" algn="ctr"/>
                  <a:tab pos="6474472" algn="ctr"/>
                </a:tabLst>
              </a:pPr>
              <a:r>
                <a:rPr lang="en-US">
                  <a:solidFill>
                    <a:srgbClr val="000000"/>
                  </a:solidFill>
                  <a:effectLst/>
                </a:rPr>
                <a:t>Order</a:t>
              </a:r>
            </a:p>
            <a:p>
              <a:pPr algn="ctr" defTabSz="760477" eaLnBrk="0" hangingPunct="0">
                <a:lnSpc>
                  <a:spcPct val="90000"/>
                </a:lnSpc>
                <a:tabLst>
                  <a:tab pos="3529794" algn="ctr"/>
                  <a:tab pos="6474472" algn="ctr"/>
                </a:tabLst>
              </a:pPr>
              <a:r>
                <a:rPr lang="en-US">
                  <a:solidFill>
                    <a:srgbClr val="000000"/>
                  </a:solidFill>
                  <a:effectLst/>
                </a:rPr>
                <a:t>Fulfillment</a:t>
              </a:r>
              <a:endParaRPr lang="en-AU">
                <a:solidFill>
                  <a:srgbClr val="000000"/>
                </a:solidFill>
                <a:effectLst/>
              </a:endParaRPr>
            </a:p>
          </p:txBody>
        </p:sp>
      </p:grpSp>
      <p:grpSp>
        <p:nvGrpSpPr>
          <p:cNvPr id="5" name="Group 28"/>
          <p:cNvGrpSpPr>
            <a:grpSpLocks/>
          </p:cNvGrpSpPr>
          <p:nvPr/>
        </p:nvGrpSpPr>
        <p:grpSpPr bwMode="auto">
          <a:xfrm>
            <a:off x="6081889" y="1918590"/>
            <a:ext cx="2709333" cy="4296492"/>
            <a:chOff x="3823" y="920"/>
            <a:chExt cx="1707" cy="2706"/>
          </a:xfrm>
        </p:grpSpPr>
        <p:sp>
          <p:nvSpPr>
            <p:cNvPr id="5127" name="Text Box 29"/>
            <p:cNvSpPr txBox="1">
              <a:spLocks noChangeArrowheads="1"/>
            </p:cNvSpPr>
            <p:nvPr/>
          </p:nvSpPr>
          <p:spPr bwMode="auto">
            <a:xfrm>
              <a:off x="3823" y="1242"/>
              <a:ext cx="1707" cy="2384"/>
            </a:xfrm>
            <a:prstGeom prst="rect">
              <a:avLst/>
            </a:prstGeom>
            <a:noFill/>
            <a:ln w="12700">
              <a:noFill/>
              <a:miter lim="800000"/>
              <a:headEnd/>
              <a:tailEnd/>
            </a:ln>
          </p:spPr>
          <p:txBody>
            <a:bodyPr>
              <a:spAutoFit/>
            </a:bodyPr>
            <a:lstStyle/>
            <a:p>
              <a:pPr marL="340305" indent="-340305" algn="ctr" defTabSz="760477" eaLnBrk="0" hangingPunct="0">
                <a:buSzPct val="85000"/>
              </a:pPr>
              <a:endParaRPr lang="en-US" sz="2000" dirty="0">
                <a:solidFill>
                  <a:srgbClr val="000000"/>
                </a:solidFill>
              </a:endParaRPr>
            </a:p>
            <a:p>
              <a:pPr marL="340305" indent="-340305" defTabSz="760477" eaLnBrk="0" hangingPunct="0">
                <a:buSzPct val="85000"/>
                <a:buFont typeface="Wingdings" pitchFamily="-92" charset="2"/>
                <a:buChar char="q"/>
              </a:pPr>
              <a:r>
                <a:rPr lang="en-GB" sz="2000" dirty="0">
                  <a:solidFill>
                    <a:srgbClr val="000000"/>
                  </a:solidFill>
                </a:rPr>
                <a:t>% </a:t>
              </a:r>
              <a:r>
                <a:rPr lang="en-US" sz="2000" dirty="0">
                  <a:solidFill>
                    <a:srgbClr val="000000"/>
                  </a:solidFill>
                </a:rPr>
                <a:t>of suppliers’ deliveries on time</a:t>
              </a:r>
            </a:p>
            <a:p>
              <a:pPr marL="340305" indent="-340305" defTabSz="760477" eaLnBrk="0" hangingPunct="0">
                <a:buSzPct val="85000"/>
                <a:buFont typeface="Wingdings" pitchFamily="-92" charset="2"/>
                <a:buChar char="q"/>
              </a:pPr>
              <a:r>
                <a:rPr lang="en-US" sz="2000" dirty="0">
                  <a:solidFill>
                    <a:srgbClr val="000000"/>
                  </a:solidFill>
                </a:rPr>
                <a:t>Suppliers’ lead times</a:t>
              </a:r>
            </a:p>
            <a:p>
              <a:pPr marL="340305" indent="-340305" defTabSz="760477" eaLnBrk="0" hangingPunct="0">
                <a:buSzPct val="85000"/>
                <a:buFont typeface="Wingdings" pitchFamily="-92" charset="2"/>
                <a:buChar char="q"/>
              </a:pPr>
              <a:r>
                <a:rPr lang="en-GB" sz="2000" dirty="0">
                  <a:solidFill>
                    <a:srgbClr val="000000"/>
                  </a:solidFill>
                </a:rPr>
                <a:t>% </a:t>
              </a:r>
              <a:r>
                <a:rPr lang="en-US" sz="2000" dirty="0">
                  <a:solidFill>
                    <a:srgbClr val="000000"/>
                  </a:solidFill>
                </a:rPr>
                <a:t>defects in services &amp; purchased materials </a:t>
              </a:r>
            </a:p>
            <a:p>
              <a:pPr marL="340305" indent="-340305" defTabSz="760477" eaLnBrk="0" hangingPunct="0">
                <a:buSzPct val="85000"/>
                <a:buFont typeface="Wingdings" pitchFamily="-92" charset="2"/>
                <a:buChar char="q"/>
              </a:pPr>
              <a:r>
                <a:rPr lang="en-US" sz="2000" dirty="0">
                  <a:solidFill>
                    <a:srgbClr val="000000"/>
                  </a:solidFill>
                </a:rPr>
                <a:t>Cost of services &amp; purchased materials </a:t>
              </a:r>
            </a:p>
          </p:txBody>
        </p:sp>
        <p:sp>
          <p:nvSpPr>
            <p:cNvPr id="5128" name="Text Box 30"/>
            <p:cNvSpPr txBox="1">
              <a:spLocks noChangeArrowheads="1"/>
            </p:cNvSpPr>
            <p:nvPr/>
          </p:nvSpPr>
          <p:spPr bwMode="auto">
            <a:xfrm>
              <a:off x="4092" y="920"/>
              <a:ext cx="916" cy="372"/>
            </a:xfrm>
            <a:prstGeom prst="rect">
              <a:avLst/>
            </a:prstGeom>
            <a:noFill/>
            <a:ln w="12700">
              <a:noFill/>
              <a:miter lim="800000"/>
              <a:headEnd/>
              <a:tailEnd/>
            </a:ln>
          </p:spPr>
          <p:txBody>
            <a:bodyPr wrap="none">
              <a:spAutoFit/>
            </a:bodyPr>
            <a:lstStyle/>
            <a:p>
              <a:pPr algn="ctr" defTabSz="760477" eaLnBrk="0" hangingPunct="0">
                <a:lnSpc>
                  <a:spcPct val="90000"/>
                </a:lnSpc>
                <a:tabLst>
                  <a:tab pos="3529794" algn="ctr"/>
                  <a:tab pos="6474472" algn="ctr"/>
                </a:tabLst>
              </a:pPr>
              <a:r>
                <a:rPr lang="en-US" dirty="0">
                  <a:solidFill>
                    <a:srgbClr val="000000"/>
                  </a:solidFill>
                  <a:effectLst/>
                </a:rPr>
                <a:t>Supplier</a:t>
              </a:r>
            </a:p>
            <a:p>
              <a:pPr algn="ctr" defTabSz="760477" eaLnBrk="0" hangingPunct="0">
                <a:lnSpc>
                  <a:spcPct val="90000"/>
                </a:lnSpc>
                <a:tabLst>
                  <a:tab pos="3529794" algn="ctr"/>
                  <a:tab pos="6474472" algn="ctr"/>
                </a:tabLst>
              </a:pPr>
              <a:r>
                <a:rPr lang="en-US" dirty="0">
                  <a:solidFill>
                    <a:srgbClr val="000000"/>
                  </a:solidFill>
                  <a:effectLst/>
                </a:rPr>
                <a:t>Relationship</a:t>
              </a:r>
              <a:endParaRPr lang="en-AU" dirty="0">
                <a:solidFill>
                  <a:srgbClr val="000000"/>
                </a:solidFill>
                <a:effectLst/>
              </a:endParaRPr>
            </a:p>
          </p:txBody>
        </p:sp>
      </p:grpSp>
    </p:spTree>
    <p:extLst>
      <p:ext uri="{BB962C8B-B14F-4D97-AF65-F5344CB8AC3E}">
        <p14:creationId xmlns:p14="http://schemas.microsoft.com/office/powerpoint/2010/main" val="101878287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755576" y="1107169"/>
            <a:ext cx="7890933" cy="1601751"/>
          </a:xfrm>
        </p:spPr>
        <p:txBody>
          <a:bodyPr rtlCol="0">
            <a:noAutofit/>
          </a:bodyPr>
          <a:lstStyle/>
          <a:p>
            <a:pPr marL="0" indent="0" algn="just" eaLnBrk="1" hangingPunct="1">
              <a:buNone/>
              <a:defRPr/>
            </a:pPr>
            <a:r>
              <a:rPr lang="en-GB" dirty="0"/>
              <a:t>Cost Leadership </a:t>
            </a:r>
            <a:r>
              <a:rPr lang="en-GB" dirty="0" err="1"/>
              <a:t>didasarkan</a:t>
            </a:r>
            <a:r>
              <a:rPr lang="en-GB" dirty="0"/>
              <a:t> </a:t>
            </a:r>
            <a:r>
              <a:rPr lang="en-GB" dirty="0" err="1"/>
              <a:t>pada</a:t>
            </a:r>
            <a:r>
              <a:rPr lang="en-GB" dirty="0"/>
              <a:t> </a:t>
            </a:r>
            <a:r>
              <a:rPr lang="en-GB" dirty="0" err="1"/>
              <a:t>keputusan</a:t>
            </a:r>
            <a:r>
              <a:rPr lang="en-GB" dirty="0"/>
              <a:t> </a:t>
            </a:r>
            <a:r>
              <a:rPr lang="en-GB" dirty="0" err="1"/>
              <a:t>menjadi</a:t>
            </a:r>
            <a:r>
              <a:rPr lang="en-GB" dirty="0"/>
              <a:t> </a:t>
            </a:r>
            <a:r>
              <a:rPr lang="en-GB" dirty="0" err="1"/>
              <a:t>produser</a:t>
            </a:r>
            <a:r>
              <a:rPr lang="en-GB" dirty="0"/>
              <a:t> </a:t>
            </a:r>
            <a:r>
              <a:rPr lang="en-GB" dirty="0" err="1"/>
              <a:t>berbiaya</a:t>
            </a:r>
            <a:r>
              <a:rPr lang="en-GB" dirty="0"/>
              <a:t> paling </a:t>
            </a:r>
            <a:r>
              <a:rPr lang="en-GB" dirty="0" err="1"/>
              <a:t>rendah</a:t>
            </a:r>
            <a:r>
              <a:rPr lang="en-GB" dirty="0"/>
              <a:t> </a:t>
            </a:r>
            <a:r>
              <a:rPr lang="en-GB" dirty="0" err="1"/>
              <a:t>untuk</a:t>
            </a:r>
            <a:r>
              <a:rPr lang="en-GB" dirty="0"/>
              <a:t> </a:t>
            </a:r>
            <a:r>
              <a:rPr lang="en-GB" dirty="0" err="1"/>
              <a:t>produk</a:t>
            </a:r>
            <a:r>
              <a:rPr lang="en-GB" dirty="0"/>
              <a:t> </a:t>
            </a:r>
            <a:r>
              <a:rPr lang="en-GB" dirty="0" err="1"/>
              <a:t>dengan</a:t>
            </a:r>
            <a:r>
              <a:rPr lang="en-GB" dirty="0"/>
              <a:t> </a:t>
            </a:r>
            <a:r>
              <a:rPr lang="en-GB" dirty="0" err="1"/>
              <a:t>tingkat</a:t>
            </a:r>
            <a:r>
              <a:rPr lang="en-GB" dirty="0"/>
              <a:t> </a:t>
            </a:r>
            <a:r>
              <a:rPr lang="en-GB" dirty="0" err="1"/>
              <a:t>kualitas</a:t>
            </a:r>
            <a:r>
              <a:rPr lang="en-GB" dirty="0"/>
              <a:t> </a:t>
            </a:r>
            <a:r>
              <a:rPr lang="en-GB" dirty="0" err="1"/>
              <a:t>tertentu</a:t>
            </a:r>
            <a:r>
              <a:rPr lang="en-GB" dirty="0"/>
              <a:t/>
            </a:r>
            <a:br>
              <a:rPr lang="en-GB" dirty="0"/>
            </a:br>
            <a:endParaRPr lang="en-GB" dirty="0"/>
          </a:p>
          <a:p>
            <a:pPr marL="171293" indent="-171293" eaLnBrk="1" hangingPunct="1">
              <a:defRPr/>
            </a:pPr>
            <a:endParaRPr lang="en-GB" dirty="0"/>
          </a:p>
          <a:p>
            <a:pPr marL="171293" indent="-171293" eaLnBrk="1" hangingPunct="1">
              <a:defRPr/>
            </a:pPr>
            <a:endParaRPr lang="en-GB" dirty="0"/>
          </a:p>
          <a:p>
            <a:pPr marL="0" indent="0" eaLnBrk="1" hangingPunct="1">
              <a:buNone/>
              <a:defRPr/>
            </a:pPr>
            <a:endParaRPr lang="en-GB" dirty="0"/>
          </a:p>
          <a:p>
            <a:pPr marL="0" indent="0" eaLnBrk="1" hangingPunct="1">
              <a:lnSpc>
                <a:spcPct val="200000"/>
              </a:lnSpc>
              <a:buNone/>
              <a:defRPr/>
            </a:pPr>
            <a:endParaRPr lang="en-GB" dirty="0"/>
          </a:p>
          <a:p>
            <a:pPr marL="171293" indent="-171293" eaLnBrk="1" hangingPunct="1">
              <a:lnSpc>
                <a:spcPct val="200000"/>
              </a:lnSpc>
              <a:defRPr/>
            </a:pPr>
            <a:endParaRPr lang="en-GB" dirty="0"/>
          </a:p>
          <a:p>
            <a:pPr marL="171293" indent="-171293" eaLnBrk="1" hangingPunct="1">
              <a:lnSpc>
                <a:spcPct val="200000"/>
              </a:lnSpc>
              <a:defRPr/>
            </a:pPr>
            <a:endParaRPr lang="en-GB" dirty="0"/>
          </a:p>
          <a:p>
            <a:pPr marL="0" indent="0" eaLnBrk="1" hangingPunct="1">
              <a:lnSpc>
                <a:spcPct val="200000"/>
              </a:lnSpc>
              <a:buNone/>
              <a:defRPr/>
            </a:pPr>
            <a:endParaRPr lang="en-GB" dirty="0"/>
          </a:p>
        </p:txBody>
      </p:sp>
      <p:sp>
        <p:nvSpPr>
          <p:cNvPr id="7170" name="Title 1"/>
          <p:cNvSpPr>
            <a:spLocks noGrp="1"/>
          </p:cNvSpPr>
          <p:nvPr>
            <p:ph type="title"/>
          </p:nvPr>
        </p:nvSpPr>
        <p:spPr>
          <a:xfrm>
            <a:off x="1185334" y="244929"/>
            <a:ext cx="7789333" cy="657225"/>
          </a:xfrm>
        </p:spPr>
        <p:txBody>
          <a:bodyPr>
            <a:noAutofit/>
          </a:bodyPr>
          <a:lstStyle/>
          <a:p>
            <a:pPr eaLnBrk="1" hangingPunct="1"/>
            <a:r>
              <a:rPr lang="en-GB" sz="3900"/>
              <a:t>Keputusan bisnis: Cost Leadership</a:t>
            </a:r>
            <a:endParaRPr lang="en-GB" sz="3900" dirty="0"/>
          </a:p>
        </p:txBody>
      </p:sp>
      <p:sp>
        <p:nvSpPr>
          <p:cNvPr id="7171" name="Slide Number Placeholder 3"/>
          <p:cNvSpPr>
            <a:spLocks noGrp="1"/>
          </p:cNvSpPr>
          <p:nvPr>
            <p:ph type="sldNum" sz="quarter" idx="15"/>
          </p:nvPr>
        </p:nvSpPr>
        <p:spPr>
          <a:noFill/>
        </p:spPr>
        <p:txBody>
          <a:bodyPr/>
          <a:lstStyle/>
          <a:p>
            <a:fld id="{16539975-CA51-43BC-8246-F910779B20F0}" type="slidenum">
              <a:rPr lang="en-GB" smtClean="0">
                <a:ea typeface="MS PGothic" pitchFamily="34" charset="-128"/>
              </a:rPr>
              <a:pPr/>
              <a:t>117</a:t>
            </a:fld>
            <a:endParaRPr lang="en-GB" smtClean="0">
              <a:ea typeface="MS PGothic" pitchFamily="34" charset="-128"/>
            </a:endParaRPr>
          </a:p>
        </p:txBody>
      </p:sp>
      <p:sp>
        <p:nvSpPr>
          <p:cNvPr id="7173" name="Rectangle 2"/>
          <p:cNvSpPr>
            <a:spLocks noChangeArrowheads="1"/>
          </p:cNvSpPr>
          <p:nvPr/>
        </p:nvSpPr>
        <p:spPr bwMode="auto">
          <a:xfrm>
            <a:off x="1276350" y="2834894"/>
            <a:ext cx="7458076" cy="2893086"/>
          </a:xfrm>
          <a:prstGeom prst="rect">
            <a:avLst/>
          </a:prstGeom>
          <a:noFill/>
          <a:ln w="9525">
            <a:noFill/>
            <a:miter lim="800000"/>
            <a:headEnd/>
            <a:tailEnd/>
          </a:ln>
        </p:spPr>
        <p:txBody>
          <a:bodyPr lIns="91427" tIns="45713" rIns="91427" bIns="45713">
            <a:spAutoFit/>
          </a:bodyPr>
          <a:lstStyle/>
          <a:p>
            <a:pPr marL="342852" indent="-342852" algn="just">
              <a:spcAft>
                <a:spcPts val="1999"/>
              </a:spcAft>
              <a:buFont typeface="Wingdings" pitchFamily="2" charset="2"/>
              <a:buChar char="ü"/>
            </a:pPr>
            <a:r>
              <a:rPr lang="en-GB" sz="2200">
                <a:solidFill>
                  <a:srgbClr val="000000"/>
                </a:solidFill>
                <a:latin typeface="Verdana" pitchFamily="34" charset="0"/>
              </a:rPr>
              <a:t>Perbaiki efisiensi proses</a:t>
            </a:r>
            <a:endParaRPr lang="en-GB" sz="2200" dirty="0">
              <a:solidFill>
                <a:srgbClr val="000000"/>
              </a:solidFill>
              <a:latin typeface="Verdana" pitchFamily="34" charset="0"/>
            </a:endParaRPr>
          </a:p>
          <a:p>
            <a:pPr marL="342852" indent="-342852" algn="just">
              <a:spcAft>
                <a:spcPts val="1999"/>
              </a:spcAft>
              <a:buFont typeface="Wingdings" pitchFamily="2" charset="2"/>
              <a:buChar char="ü"/>
            </a:pPr>
            <a:r>
              <a:rPr lang="en-GB" sz="2200">
                <a:solidFill>
                  <a:srgbClr val="000000"/>
                </a:solidFill>
                <a:latin typeface="Verdana" pitchFamily="34" charset="0"/>
              </a:rPr>
              <a:t>Akses khusus ke sumber bahan baku murah</a:t>
            </a:r>
            <a:endParaRPr lang="en-GB" sz="2200" dirty="0">
              <a:solidFill>
                <a:srgbClr val="000000"/>
              </a:solidFill>
              <a:latin typeface="Verdana" pitchFamily="34" charset="0"/>
            </a:endParaRPr>
          </a:p>
          <a:p>
            <a:pPr marL="342852" indent="-342852" algn="just">
              <a:spcAft>
                <a:spcPts val="1999"/>
              </a:spcAft>
              <a:buFont typeface="Wingdings" pitchFamily="2" charset="2"/>
              <a:buChar char="ü"/>
            </a:pPr>
            <a:r>
              <a:rPr lang="en-GB" sz="2200">
                <a:solidFill>
                  <a:srgbClr val="000000"/>
                </a:solidFill>
                <a:latin typeface="Verdana" pitchFamily="34" charset="0"/>
              </a:rPr>
              <a:t>Outsource dan gunakan alternatif yang berbiaya lebih murah untuk fungsi-fungsi tertentu</a:t>
            </a:r>
            <a:endParaRPr lang="en-GB" sz="2200" dirty="0">
              <a:solidFill>
                <a:srgbClr val="000000"/>
              </a:solidFill>
              <a:latin typeface="Verdana" pitchFamily="34" charset="0"/>
            </a:endParaRPr>
          </a:p>
          <a:p>
            <a:pPr marL="342852" indent="-342852" algn="just">
              <a:spcAft>
                <a:spcPts val="1999"/>
              </a:spcAft>
              <a:buFont typeface="Wingdings" pitchFamily="2" charset="2"/>
              <a:buChar char="ü"/>
            </a:pPr>
            <a:r>
              <a:rPr lang="en-GB" sz="2200">
                <a:solidFill>
                  <a:srgbClr val="000000"/>
                </a:solidFill>
                <a:latin typeface="Verdana" pitchFamily="34" charset="0"/>
              </a:rPr>
              <a:t>Gabungkan proses untuk hindari/kurangi biaya yang tidak perlu</a:t>
            </a:r>
            <a:endParaRPr lang="en-GB" sz="2200" dirty="0">
              <a:solidFill>
                <a:srgbClr val="000000"/>
              </a:solidFill>
              <a:latin typeface="Verdana" pitchFamily="34" charset="0"/>
            </a:endParaRPr>
          </a:p>
        </p:txBody>
      </p:sp>
    </p:spTree>
    <p:extLst>
      <p:ext uri="{BB962C8B-B14F-4D97-AF65-F5344CB8AC3E}">
        <p14:creationId xmlns:p14="http://schemas.microsoft.com/office/powerpoint/2010/main" val="37858033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187624" y="1844824"/>
            <a:ext cx="7050088" cy="2775857"/>
          </a:xfrm>
        </p:spPr>
        <p:txBody>
          <a:bodyPr>
            <a:normAutofit fontScale="90000"/>
          </a:bodyPr>
          <a:lstStyle/>
          <a:p>
            <a:pPr eaLnBrk="1" hangingPunct="1">
              <a:buFontTx/>
              <a:buNone/>
            </a:pPr>
            <a:r>
              <a:rPr lang="en-GB" u="none" dirty="0">
                <a:effectLst/>
              </a:rPr>
              <a:t/>
            </a:r>
            <a:br>
              <a:rPr lang="en-GB" u="none" dirty="0">
                <a:effectLst/>
              </a:rPr>
            </a:br>
            <a:r>
              <a:rPr lang="en-GB" u="none" dirty="0">
                <a:effectLst/>
              </a:rPr>
              <a:t/>
            </a:r>
            <a:br>
              <a:rPr lang="en-GB" u="none" dirty="0">
                <a:effectLst/>
              </a:rPr>
            </a:br>
            <a:r>
              <a:rPr lang="en-GB" u="none" dirty="0" smtClean="0">
                <a:effectLst/>
              </a:rPr>
              <a:t>“Procurement/purchasing </a:t>
            </a:r>
            <a:r>
              <a:rPr lang="en-GB" u="none" dirty="0" err="1" smtClean="0">
                <a:effectLst/>
              </a:rPr>
              <a:t>bisa</a:t>
            </a:r>
            <a:r>
              <a:rPr lang="en-GB" u="none" dirty="0" smtClean="0">
                <a:effectLst/>
              </a:rPr>
              <a:t> </a:t>
            </a:r>
            <a:r>
              <a:rPr lang="en-GB" u="none" dirty="0" err="1" smtClean="0">
                <a:effectLst/>
              </a:rPr>
              <a:t>mendorong</a:t>
            </a:r>
            <a:r>
              <a:rPr lang="en-GB" u="none" dirty="0" smtClean="0">
                <a:effectLst/>
              </a:rPr>
              <a:t> </a:t>
            </a:r>
            <a:r>
              <a:rPr lang="en-GB" u="none" dirty="0" err="1" smtClean="0">
                <a:effectLst/>
              </a:rPr>
              <a:t>keputusan</a:t>
            </a:r>
            <a:r>
              <a:rPr lang="en-GB" u="none" dirty="0" smtClean="0">
                <a:effectLst/>
              </a:rPr>
              <a:t> </a:t>
            </a:r>
            <a:r>
              <a:rPr lang="en-GB" u="none" dirty="0" err="1" smtClean="0">
                <a:effectLst/>
              </a:rPr>
              <a:t>bisnis</a:t>
            </a:r>
            <a:r>
              <a:rPr lang="en-GB" u="none" dirty="0" smtClean="0">
                <a:effectLst/>
              </a:rPr>
              <a:t> </a:t>
            </a:r>
            <a:r>
              <a:rPr lang="en-GB" u="none" dirty="0" err="1" smtClean="0">
                <a:effectLst/>
              </a:rPr>
              <a:t>strategis</a:t>
            </a:r>
            <a:r>
              <a:rPr lang="en-GB" u="none" dirty="0" smtClean="0">
                <a:effectLst/>
              </a:rPr>
              <a:t>”</a:t>
            </a:r>
            <a:r>
              <a:rPr lang="en-GB" u="none" dirty="0">
                <a:effectLst/>
              </a:rPr>
              <a:t/>
            </a:r>
            <a:br>
              <a:rPr lang="en-GB" u="none" dirty="0">
                <a:effectLst/>
              </a:rPr>
            </a:br>
            <a:r>
              <a:rPr lang="en-GB" u="none" dirty="0">
                <a:effectLst/>
              </a:rPr>
              <a:t/>
            </a:r>
            <a:br>
              <a:rPr lang="en-GB" u="none" dirty="0">
                <a:effectLst/>
              </a:rPr>
            </a:br>
            <a:endParaRPr lang="en-GB" u="none" dirty="0">
              <a:effectLst/>
            </a:endParaRPr>
          </a:p>
        </p:txBody>
      </p:sp>
    </p:spTree>
    <p:extLst>
      <p:ext uri="{BB962C8B-B14F-4D97-AF65-F5344CB8AC3E}">
        <p14:creationId xmlns:p14="http://schemas.microsoft.com/office/powerpoint/2010/main" val="38766510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331640" y="1052736"/>
            <a:ext cx="7050088" cy="5214974"/>
          </a:xfrm>
        </p:spPr>
        <p:txBody>
          <a:bodyPr>
            <a:normAutofit fontScale="90000"/>
          </a:bodyPr>
          <a:lstStyle/>
          <a:p>
            <a:pPr>
              <a:spcBef>
                <a:spcPts val="2400"/>
              </a:spcBef>
              <a:spcAft>
                <a:spcPts val="2400"/>
              </a:spcAft>
            </a:pPr>
            <a:r>
              <a:rPr lang="en-GB" u="none" dirty="0" smtClean="0">
                <a:effectLst/>
              </a:rPr>
              <a:t>“</a:t>
            </a:r>
            <a:r>
              <a:rPr lang="en-GB" u="none" dirty="0">
                <a:effectLst/>
              </a:rPr>
              <a:t>Procurement </a:t>
            </a:r>
            <a:r>
              <a:rPr lang="en-GB" u="none" dirty="0" err="1" smtClean="0">
                <a:effectLst/>
              </a:rPr>
              <a:t>bukan</a:t>
            </a:r>
            <a:r>
              <a:rPr lang="en-GB" u="none" dirty="0" smtClean="0">
                <a:effectLst/>
              </a:rPr>
              <a:t> </a:t>
            </a:r>
            <a:r>
              <a:rPr lang="en-GB" u="none" dirty="0" err="1" smtClean="0">
                <a:effectLst/>
              </a:rPr>
              <a:t>sebagai</a:t>
            </a:r>
            <a:r>
              <a:rPr lang="en-GB" u="none" dirty="0" smtClean="0">
                <a:effectLst/>
              </a:rPr>
              <a:t> COST </a:t>
            </a:r>
            <a:r>
              <a:rPr lang="en-GB" u="none" dirty="0" err="1" smtClean="0">
                <a:effectLst/>
              </a:rPr>
              <a:t>center</a:t>
            </a:r>
            <a:r>
              <a:rPr lang="en-GB" u="none" dirty="0" smtClean="0">
                <a:effectLst/>
              </a:rPr>
              <a:t> ”</a:t>
            </a:r>
            <a:br>
              <a:rPr lang="en-GB" u="none" dirty="0" smtClean="0">
                <a:effectLst/>
              </a:rPr>
            </a:br>
            <a:r>
              <a:rPr lang="en-GB" u="none" dirty="0">
                <a:effectLst/>
              </a:rPr>
              <a:t/>
            </a:r>
            <a:br>
              <a:rPr lang="en-GB" u="none" dirty="0">
                <a:effectLst/>
              </a:rPr>
            </a:br>
            <a:r>
              <a:rPr lang="en-GB" dirty="0" smtClean="0"/>
              <a:t> “Procurement </a:t>
            </a:r>
            <a:r>
              <a:rPr lang="en-GB" dirty="0" err="1" smtClean="0"/>
              <a:t>adalah</a:t>
            </a:r>
            <a:r>
              <a:rPr lang="en-GB" dirty="0" smtClean="0"/>
              <a:t> COST REDUCTION  </a:t>
            </a:r>
            <a:r>
              <a:rPr lang="en-GB" dirty="0" err="1" smtClean="0"/>
              <a:t>center</a:t>
            </a:r>
            <a:r>
              <a:rPr lang="en-GB" dirty="0" smtClean="0"/>
              <a:t> ” </a:t>
            </a:r>
            <a:br>
              <a:rPr lang="en-GB" dirty="0" smtClean="0"/>
            </a:br>
            <a:r>
              <a:rPr lang="en-GB" dirty="0" smtClean="0"/>
              <a:t/>
            </a:r>
            <a:br>
              <a:rPr lang="en-GB" dirty="0" smtClean="0"/>
            </a:br>
            <a:r>
              <a:rPr lang="en-GB" dirty="0" smtClean="0"/>
              <a:t> “Procurement </a:t>
            </a:r>
            <a:r>
              <a:rPr lang="en-GB" dirty="0" err="1" smtClean="0"/>
              <a:t>adalah</a:t>
            </a:r>
            <a:r>
              <a:rPr lang="en-GB" dirty="0" smtClean="0"/>
              <a:t> PROFIT opportunity </a:t>
            </a:r>
            <a:r>
              <a:rPr lang="en-GB" dirty="0" err="1" smtClean="0"/>
              <a:t>center</a:t>
            </a:r>
            <a:r>
              <a:rPr lang="en-GB" dirty="0" smtClean="0"/>
              <a:t> ” </a:t>
            </a:r>
            <a:r>
              <a:rPr lang="en-GB" u="none" dirty="0">
                <a:effectLst/>
              </a:rPr>
              <a:t/>
            </a:r>
            <a:br>
              <a:rPr lang="en-GB" u="none" dirty="0">
                <a:effectLst/>
              </a:rPr>
            </a:br>
            <a:endParaRPr lang="en-GB" u="none" dirty="0">
              <a:effectLst/>
            </a:endParaRPr>
          </a:p>
        </p:txBody>
      </p:sp>
    </p:spTree>
    <p:extLst>
      <p:ext uri="{BB962C8B-B14F-4D97-AF65-F5344CB8AC3E}">
        <p14:creationId xmlns:p14="http://schemas.microsoft.com/office/powerpoint/2010/main" val="2490518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16000" y="285750"/>
            <a:ext cx="7213600" cy="584775"/>
          </a:xfrm>
          <a:gradFill>
            <a:gsLst>
              <a:gs pos="0">
                <a:srgbClr val="618FFD">
                  <a:gamma/>
                  <a:shade val="89804"/>
                  <a:invGamma/>
                </a:srgbClr>
              </a:gs>
              <a:gs pos="100000">
                <a:srgbClr val="618FFD"/>
              </a:gs>
            </a:gsLst>
          </a:gradFill>
          <a:effectLst>
            <a:outerShdw dist="107763" dir="2700000" algn="ctr" rotWithShape="0">
              <a:schemeClr val="bg2"/>
            </a:outerShdw>
          </a:effectLst>
        </p:spPr>
        <p:txBody>
          <a:bodyPr/>
          <a:lstStyle/>
          <a:p>
            <a:pPr>
              <a:defRPr/>
            </a:pPr>
            <a:r>
              <a:rPr lang="en-US" sz="3200" dirty="0" smtClean="0">
                <a:solidFill>
                  <a:schemeClr val="accent1">
                    <a:lumMod val="50000"/>
                  </a:schemeClr>
                </a:solidFill>
              </a:rPr>
              <a:t>Progression of Competitive Advantage</a:t>
            </a:r>
            <a:endParaRPr lang="en-US" dirty="0" smtClean="0">
              <a:solidFill>
                <a:schemeClr val="accent1">
                  <a:lumMod val="50000"/>
                </a:schemeClr>
              </a:solidFill>
            </a:endParaRPr>
          </a:p>
        </p:txBody>
      </p:sp>
      <p:sp>
        <p:nvSpPr>
          <p:cNvPr id="55299" name="Rectangle 3"/>
          <p:cNvSpPr>
            <a:spLocks noChangeArrowheads="1"/>
          </p:cNvSpPr>
          <p:nvPr/>
        </p:nvSpPr>
        <p:spPr bwMode="auto">
          <a:xfrm>
            <a:off x="381000" y="4191000"/>
            <a:ext cx="1371600" cy="582211"/>
          </a:xfrm>
          <a:prstGeom prst="rect">
            <a:avLst/>
          </a:prstGeom>
          <a:gradFill rotWithShape="0">
            <a:gsLst>
              <a:gs pos="0">
                <a:srgbClr val="FFC5CF">
                  <a:gamma/>
                  <a:shade val="89804"/>
                  <a:invGamma/>
                </a:srgbClr>
              </a:gs>
              <a:gs pos="100000">
                <a:srgbClr val="FFC5CF"/>
              </a:gs>
            </a:gsLst>
            <a:lin ang="18900000" scaled="1"/>
          </a:gradFill>
          <a:ln w="12700">
            <a:noFill/>
            <a:miter lim="800000"/>
            <a:headEnd/>
            <a:tailEnd/>
          </a:ln>
          <a:effectLst>
            <a:outerShdw dist="107763" dir="2700000" algn="ctr" rotWithShape="0">
              <a:schemeClr val="bg2"/>
            </a:outerShdw>
          </a:effectLst>
        </p:spPr>
        <p:txBody>
          <a:bodyPr lIns="90488" tIns="44450" rIns="90488" bIns="44450">
            <a:spAutoFit/>
          </a:bodyPr>
          <a:lstStyle/>
          <a:p>
            <a:pPr algn="ctr">
              <a:defRPr/>
            </a:pPr>
            <a:r>
              <a:rPr lang="en-US" sz="1600">
                <a:solidFill>
                  <a:srgbClr val="114FFB"/>
                </a:solidFill>
                <a:latin typeface="Times New Roman" pitchFamily="18" charset="0"/>
              </a:rPr>
              <a:t>Low Wage</a:t>
            </a:r>
          </a:p>
          <a:p>
            <a:pPr algn="ctr">
              <a:defRPr/>
            </a:pPr>
            <a:r>
              <a:rPr lang="en-US" sz="1600">
                <a:solidFill>
                  <a:srgbClr val="114FFB"/>
                </a:solidFill>
                <a:latin typeface="Times New Roman" pitchFamily="18" charset="0"/>
              </a:rPr>
              <a:t>Rates</a:t>
            </a:r>
          </a:p>
        </p:txBody>
      </p:sp>
      <p:sp>
        <p:nvSpPr>
          <p:cNvPr id="55300" name="Rectangle 4"/>
          <p:cNvSpPr>
            <a:spLocks noChangeArrowheads="1"/>
          </p:cNvSpPr>
          <p:nvPr/>
        </p:nvSpPr>
        <p:spPr bwMode="auto">
          <a:xfrm>
            <a:off x="1905000" y="3505200"/>
            <a:ext cx="939361" cy="582211"/>
          </a:xfrm>
          <a:prstGeom prst="rect">
            <a:avLst/>
          </a:prstGeom>
          <a:gradFill rotWithShape="0">
            <a:gsLst>
              <a:gs pos="0">
                <a:srgbClr val="FFC5CF">
                  <a:gamma/>
                  <a:shade val="89804"/>
                  <a:invGamma/>
                </a:srgbClr>
              </a:gs>
              <a:gs pos="100000">
                <a:srgbClr val="FFC5CF"/>
              </a:gs>
            </a:gsLst>
            <a:lin ang="18900000" scaled="1"/>
          </a:gradFill>
          <a:ln w="12700">
            <a:noFill/>
            <a:miter lim="800000"/>
            <a:headEnd/>
            <a:tailEnd/>
          </a:ln>
          <a:effectLst>
            <a:outerShdw dist="107763" dir="2700000" algn="ctr" rotWithShape="0">
              <a:schemeClr val="bg2"/>
            </a:outerShdw>
          </a:effectLst>
        </p:spPr>
        <p:txBody>
          <a:bodyPr wrap="none" lIns="90488" tIns="44450" rIns="90488" bIns="44450">
            <a:spAutoFit/>
          </a:bodyPr>
          <a:lstStyle/>
          <a:p>
            <a:pPr algn="ctr">
              <a:defRPr/>
            </a:pPr>
            <a:r>
              <a:rPr lang="en-US" sz="1600">
                <a:solidFill>
                  <a:srgbClr val="114FFB"/>
                </a:solidFill>
                <a:latin typeface="Times New Roman" pitchFamily="18" charset="0"/>
              </a:rPr>
              <a:t>Scale</a:t>
            </a:r>
          </a:p>
          <a:p>
            <a:pPr algn="ctr">
              <a:defRPr/>
            </a:pPr>
            <a:r>
              <a:rPr lang="en-US" sz="1600">
                <a:solidFill>
                  <a:srgbClr val="114FFB"/>
                </a:solidFill>
                <a:latin typeface="Times New Roman" pitchFamily="18" charset="0"/>
              </a:rPr>
              <a:t>Facilities</a:t>
            </a:r>
          </a:p>
        </p:txBody>
      </p:sp>
      <p:sp>
        <p:nvSpPr>
          <p:cNvPr id="55301" name="Rectangle 5"/>
          <p:cNvSpPr>
            <a:spLocks noChangeArrowheads="1"/>
          </p:cNvSpPr>
          <p:nvPr/>
        </p:nvSpPr>
        <p:spPr bwMode="auto">
          <a:xfrm>
            <a:off x="228600" y="2819400"/>
            <a:ext cx="1447800" cy="582211"/>
          </a:xfrm>
          <a:prstGeom prst="rect">
            <a:avLst/>
          </a:prstGeom>
          <a:gradFill rotWithShape="0">
            <a:gsLst>
              <a:gs pos="0">
                <a:srgbClr val="FFC5CF">
                  <a:gamma/>
                  <a:shade val="89804"/>
                  <a:invGamma/>
                </a:srgbClr>
              </a:gs>
              <a:gs pos="100000">
                <a:srgbClr val="FFC5CF"/>
              </a:gs>
            </a:gsLst>
            <a:lin ang="18900000" scaled="1"/>
          </a:gradFill>
          <a:ln w="12700">
            <a:noFill/>
            <a:miter lim="800000"/>
            <a:headEnd/>
            <a:tailEnd/>
          </a:ln>
          <a:effectLst>
            <a:outerShdw dist="107763" dir="2700000" algn="ctr" rotWithShape="0">
              <a:schemeClr val="bg2"/>
            </a:outerShdw>
          </a:effectLst>
        </p:spPr>
        <p:txBody>
          <a:bodyPr lIns="90488" tIns="44450" rIns="90488" bIns="44450">
            <a:spAutoFit/>
          </a:bodyPr>
          <a:lstStyle/>
          <a:p>
            <a:pPr algn="ctr">
              <a:defRPr/>
            </a:pPr>
            <a:r>
              <a:rPr lang="en-US" sz="1600">
                <a:solidFill>
                  <a:srgbClr val="114FFB"/>
                </a:solidFill>
                <a:latin typeface="Times New Roman" pitchFamily="18" charset="0"/>
              </a:rPr>
              <a:t>Focused</a:t>
            </a:r>
          </a:p>
          <a:p>
            <a:pPr algn="ctr">
              <a:defRPr/>
            </a:pPr>
            <a:r>
              <a:rPr lang="en-US" sz="1600">
                <a:solidFill>
                  <a:srgbClr val="114FFB"/>
                </a:solidFill>
                <a:latin typeface="Times New Roman" pitchFamily="18" charset="0"/>
              </a:rPr>
              <a:t>Production</a:t>
            </a:r>
          </a:p>
        </p:txBody>
      </p:sp>
      <p:sp>
        <p:nvSpPr>
          <p:cNvPr id="55302" name="Rectangle 6"/>
          <p:cNvSpPr>
            <a:spLocks noChangeArrowheads="1"/>
          </p:cNvSpPr>
          <p:nvPr/>
        </p:nvSpPr>
        <p:spPr bwMode="auto">
          <a:xfrm>
            <a:off x="533400" y="1676400"/>
            <a:ext cx="1022717" cy="582211"/>
          </a:xfrm>
          <a:prstGeom prst="rect">
            <a:avLst/>
          </a:prstGeom>
          <a:gradFill rotWithShape="0">
            <a:gsLst>
              <a:gs pos="0">
                <a:srgbClr val="FFC5CF">
                  <a:gamma/>
                  <a:shade val="89804"/>
                  <a:invGamma/>
                </a:srgbClr>
              </a:gs>
              <a:gs pos="100000">
                <a:srgbClr val="FFC5CF"/>
              </a:gs>
            </a:gsLst>
            <a:lin ang="18900000" scaled="1"/>
          </a:gradFill>
          <a:ln w="12700">
            <a:noFill/>
            <a:miter lim="800000"/>
            <a:headEnd/>
            <a:tailEnd/>
          </a:ln>
          <a:effectLst>
            <a:outerShdw dist="107763" dir="2700000" algn="ctr" rotWithShape="0">
              <a:schemeClr val="bg2"/>
            </a:outerShdw>
          </a:effectLst>
        </p:spPr>
        <p:txBody>
          <a:bodyPr wrap="none" lIns="90488" tIns="44450" rIns="90488" bIns="44450">
            <a:spAutoFit/>
          </a:bodyPr>
          <a:lstStyle/>
          <a:p>
            <a:pPr algn="ctr">
              <a:defRPr/>
            </a:pPr>
            <a:r>
              <a:rPr lang="en-US" sz="1600">
                <a:solidFill>
                  <a:srgbClr val="114FFB"/>
                </a:solidFill>
                <a:latin typeface="Times New Roman" pitchFamily="18" charset="0"/>
              </a:rPr>
              <a:t>Increased </a:t>
            </a:r>
          </a:p>
          <a:p>
            <a:pPr algn="ctr">
              <a:defRPr/>
            </a:pPr>
            <a:r>
              <a:rPr lang="en-US" sz="1600">
                <a:solidFill>
                  <a:srgbClr val="114FFB"/>
                </a:solidFill>
                <a:latin typeface="Times New Roman" pitchFamily="18" charset="0"/>
              </a:rPr>
              <a:t>Variety</a:t>
            </a:r>
          </a:p>
        </p:txBody>
      </p:sp>
      <p:sp>
        <p:nvSpPr>
          <p:cNvPr id="55303" name="Rectangle 7"/>
          <p:cNvSpPr>
            <a:spLocks noChangeArrowheads="1"/>
          </p:cNvSpPr>
          <p:nvPr/>
        </p:nvSpPr>
        <p:spPr bwMode="auto">
          <a:xfrm>
            <a:off x="3429000" y="2514600"/>
            <a:ext cx="2057400" cy="819150"/>
          </a:xfrm>
          <a:prstGeom prst="rect">
            <a:avLst/>
          </a:prstGeom>
          <a:gradFill rotWithShape="0">
            <a:gsLst>
              <a:gs pos="0">
                <a:srgbClr val="A2FFA3">
                  <a:gamma/>
                  <a:shade val="89804"/>
                  <a:invGamma/>
                </a:srgbClr>
              </a:gs>
              <a:gs pos="100000">
                <a:srgbClr val="A2FFA3"/>
              </a:gs>
            </a:gsLst>
            <a:lin ang="18900000" scaled="1"/>
          </a:gradFill>
          <a:ln w="12700">
            <a:noFill/>
            <a:miter lim="800000"/>
            <a:headEnd/>
            <a:tailEnd/>
          </a:ln>
          <a:effectLst>
            <a:outerShdw dist="107763" dir="2700000" algn="ctr" rotWithShape="0">
              <a:schemeClr val="bg2"/>
            </a:outerShdw>
          </a:effectLst>
        </p:spPr>
        <p:txBody>
          <a:bodyPr lIns="90488" tIns="44450" rIns="90488" bIns="44450">
            <a:spAutoFit/>
          </a:bodyPr>
          <a:lstStyle/>
          <a:p>
            <a:pPr algn="ctr">
              <a:defRPr/>
            </a:pPr>
            <a:r>
              <a:rPr lang="en-US" sz="2400">
                <a:solidFill>
                  <a:schemeClr val="hlink"/>
                </a:solidFill>
                <a:latin typeface="Times New Roman" pitchFamily="18" charset="0"/>
              </a:rPr>
              <a:t>Fast Response</a:t>
            </a:r>
          </a:p>
          <a:p>
            <a:pPr algn="ctr">
              <a:defRPr/>
            </a:pPr>
            <a:r>
              <a:rPr lang="en-US" sz="2400">
                <a:solidFill>
                  <a:schemeClr val="hlink"/>
                </a:solidFill>
                <a:latin typeface="Times New Roman" pitchFamily="18" charset="0"/>
              </a:rPr>
              <a:t>Time</a:t>
            </a:r>
          </a:p>
        </p:txBody>
      </p:sp>
      <p:sp>
        <p:nvSpPr>
          <p:cNvPr id="55304" name="Rectangle 8"/>
          <p:cNvSpPr>
            <a:spLocks noChangeArrowheads="1"/>
          </p:cNvSpPr>
          <p:nvPr/>
        </p:nvSpPr>
        <p:spPr bwMode="auto">
          <a:xfrm>
            <a:off x="2133600" y="1600200"/>
            <a:ext cx="996950" cy="335989"/>
          </a:xfrm>
          <a:prstGeom prst="rect">
            <a:avLst/>
          </a:prstGeom>
          <a:gradFill rotWithShape="0">
            <a:gsLst>
              <a:gs pos="0">
                <a:srgbClr val="FFC5CF">
                  <a:gamma/>
                  <a:shade val="89804"/>
                  <a:invGamma/>
                </a:srgbClr>
              </a:gs>
              <a:gs pos="100000">
                <a:srgbClr val="FFC5CF"/>
              </a:gs>
            </a:gsLst>
            <a:lin ang="18900000" scaled="1"/>
          </a:gradFill>
          <a:ln w="12700">
            <a:noFill/>
            <a:miter lim="800000"/>
            <a:headEnd/>
            <a:tailEnd/>
          </a:ln>
          <a:effectLst>
            <a:outerShdw dist="107763" dir="2700000" algn="ctr" rotWithShape="0">
              <a:schemeClr val="bg2"/>
            </a:outerShdw>
          </a:effectLst>
        </p:spPr>
        <p:txBody>
          <a:bodyPr lIns="90488" tIns="44450" rIns="90488" bIns="44450">
            <a:spAutoFit/>
          </a:bodyPr>
          <a:lstStyle/>
          <a:p>
            <a:pPr algn="ctr">
              <a:defRPr/>
            </a:pPr>
            <a:r>
              <a:rPr lang="en-US" sz="1600">
                <a:solidFill>
                  <a:srgbClr val="114FFB"/>
                </a:solidFill>
                <a:latin typeface="Times New Roman" pitchFamily="18" charset="0"/>
              </a:rPr>
              <a:t>Quality</a:t>
            </a:r>
          </a:p>
        </p:txBody>
      </p:sp>
      <p:sp>
        <p:nvSpPr>
          <p:cNvPr id="55305" name="Rectangle 9"/>
          <p:cNvSpPr>
            <a:spLocks noChangeArrowheads="1"/>
          </p:cNvSpPr>
          <p:nvPr/>
        </p:nvSpPr>
        <p:spPr bwMode="auto">
          <a:xfrm>
            <a:off x="228600" y="5334000"/>
            <a:ext cx="2209800" cy="819150"/>
          </a:xfrm>
          <a:prstGeom prst="rect">
            <a:avLst/>
          </a:prstGeom>
          <a:gradFill rotWithShape="0">
            <a:gsLst>
              <a:gs pos="0">
                <a:srgbClr val="FFC5CF">
                  <a:gamma/>
                  <a:shade val="89804"/>
                  <a:invGamma/>
                </a:srgbClr>
              </a:gs>
              <a:gs pos="100000">
                <a:srgbClr val="FFC5CF"/>
              </a:gs>
            </a:gsLst>
            <a:lin ang="18900000" scaled="1"/>
          </a:gradFill>
          <a:ln w="12700">
            <a:noFill/>
            <a:miter lim="800000"/>
            <a:headEnd/>
            <a:tailEnd/>
          </a:ln>
          <a:effectLst>
            <a:outerShdw dist="107763" dir="2700000" algn="ctr" rotWithShape="0">
              <a:schemeClr val="bg2"/>
            </a:outerShdw>
          </a:effectLst>
        </p:spPr>
        <p:txBody>
          <a:bodyPr lIns="90488" tIns="44450" rIns="90488" bIns="44450">
            <a:spAutoFit/>
          </a:bodyPr>
          <a:lstStyle/>
          <a:p>
            <a:pPr algn="ctr">
              <a:defRPr/>
            </a:pPr>
            <a:r>
              <a:rPr lang="en-US" sz="2400">
                <a:solidFill>
                  <a:srgbClr val="114FFB"/>
                </a:solidFill>
                <a:latin typeface="Times New Roman" pitchFamily="18" charset="0"/>
              </a:rPr>
              <a:t>Cost Based</a:t>
            </a:r>
          </a:p>
          <a:p>
            <a:pPr algn="ctr">
              <a:defRPr/>
            </a:pPr>
            <a:r>
              <a:rPr lang="en-US" sz="2400">
                <a:solidFill>
                  <a:srgbClr val="114FFB"/>
                </a:solidFill>
                <a:latin typeface="Times New Roman" pitchFamily="18" charset="0"/>
              </a:rPr>
              <a:t>Management</a:t>
            </a:r>
          </a:p>
        </p:txBody>
      </p:sp>
      <p:sp>
        <p:nvSpPr>
          <p:cNvPr id="55306" name="Rectangle 10"/>
          <p:cNvSpPr>
            <a:spLocks noChangeArrowheads="1"/>
          </p:cNvSpPr>
          <p:nvPr/>
        </p:nvSpPr>
        <p:spPr bwMode="auto">
          <a:xfrm>
            <a:off x="3352800" y="4800600"/>
            <a:ext cx="2057400" cy="819150"/>
          </a:xfrm>
          <a:prstGeom prst="rect">
            <a:avLst/>
          </a:prstGeom>
          <a:gradFill rotWithShape="0">
            <a:gsLst>
              <a:gs pos="0">
                <a:srgbClr val="A2FFA3">
                  <a:gamma/>
                  <a:shade val="89804"/>
                  <a:invGamma/>
                </a:srgbClr>
              </a:gs>
              <a:gs pos="100000">
                <a:srgbClr val="A2FFA3"/>
              </a:gs>
            </a:gsLst>
            <a:lin ang="18900000" scaled="1"/>
          </a:gradFill>
          <a:ln w="12700">
            <a:noFill/>
            <a:miter lim="800000"/>
            <a:headEnd/>
            <a:tailEnd/>
          </a:ln>
          <a:effectLst>
            <a:outerShdw dist="107763" dir="2700000" algn="ctr" rotWithShape="0">
              <a:schemeClr val="bg2"/>
            </a:outerShdw>
          </a:effectLst>
        </p:spPr>
        <p:txBody>
          <a:bodyPr lIns="90488" tIns="44450" rIns="90488" bIns="44450">
            <a:spAutoFit/>
          </a:bodyPr>
          <a:lstStyle/>
          <a:p>
            <a:pPr algn="ctr">
              <a:defRPr/>
            </a:pPr>
            <a:r>
              <a:rPr lang="en-US" sz="2400">
                <a:solidFill>
                  <a:schemeClr val="hlink"/>
                </a:solidFill>
                <a:latin typeface="Times New Roman" pitchFamily="18" charset="0"/>
              </a:rPr>
              <a:t>Time Based</a:t>
            </a:r>
          </a:p>
          <a:p>
            <a:pPr algn="ctr">
              <a:defRPr/>
            </a:pPr>
            <a:r>
              <a:rPr lang="en-US" sz="2400">
                <a:solidFill>
                  <a:schemeClr val="hlink"/>
                </a:solidFill>
                <a:latin typeface="Times New Roman" pitchFamily="18" charset="0"/>
              </a:rPr>
              <a:t>Management</a:t>
            </a:r>
          </a:p>
        </p:txBody>
      </p:sp>
      <p:sp>
        <p:nvSpPr>
          <p:cNvPr id="2063" name="Line 11"/>
          <p:cNvSpPr>
            <a:spLocks noChangeShapeType="1"/>
          </p:cNvSpPr>
          <p:nvPr/>
        </p:nvSpPr>
        <p:spPr bwMode="auto">
          <a:xfrm flipV="1">
            <a:off x="2590800" y="5257800"/>
            <a:ext cx="762000" cy="457200"/>
          </a:xfrm>
          <a:prstGeom prst="line">
            <a:avLst/>
          </a:prstGeom>
          <a:noFill/>
          <a:ln w="57150">
            <a:solidFill>
              <a:schemeClr val="hlink"/>
            </a:solidFill>
            <a:round/>
            <a:headEnd/>
            <a:tailEnd type="triangle" w="med" len="med"/>
          </a:ln>
        </p:spPr>
        <p:txBody>
          <a:bodyPr wrap="none" anchor="ctr"/>
          <a:lstStyle/>
          <a:p>
            <a:endParaRPr lang="en-US"/>
          </a:p>
        </p:txBody>
      </p:sp>
      <p:graphicFrame>
        <p:nvGraphicFramePr>
          <p:cNvPr id="2050" name="Object 13">
            <a:hlinkClick r:id="" action="ppaction://ole?verb=0"/>
          </p:cNvPr>
          <p:cNvGraphicFramePr>
            <a:graphicFrameLocks/>
          </p:cNvGraphicFramePr>
          <p:nvPr/>
        </p:nvGraphicFramePr>
        <p:xfrm>
          <a:off x="2286000" y="5715000"/>
          <a:ext cx="574675" cy="858838"/>
        </p:xfrm>
        <a:graphic>
          <a:graphicData uri="http://schemas.openxmlformats.org/presentationml/2006/ole">
            <mc:AlternateContent xmlns:mc="http://schemas.openxmlformats.org/markup-compatibility/2006">
              <mc:Choice xmlns:v="urn:schemas-microsoft-com:vml" Requires="v">
                <p:oleObj spid="_x0000_s336994" name="Clip" r:id="rId3" imgW="2109788" imgH="3148013" progId="">
                  <p:embed/>
                </p:oleObj>
              </mc:Choice>
              <mc:Fallback>
                <p:oleObj name="Clip" r:id="rId3" imgW="2109788" imgH="3148013" progId="">
                  <p:embed/>
                  <p:pic>
                    <p:nvPicPr>
                      <p:cNvPr id="2050" name="Object 1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715000"/>
                        <a:ext cx="574675" cy="8588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C5CF"/>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51" name="Object 14">
            <a:hlinkClick r:id="" action="ppaction://ole?verb=0"/>
          </p:cNvPr>
          <p:cNvGraphicFramePr>
            <a:graphicFrameLocks/>
          </p:cNvGraphicFramePr>
          <p:nvPr/>
        </p:nvGraphicFramePr>
        <p:xfrm>
          <a:off x="5029200" y="5410200"/>
          <a:ext cx="619125" cy="841375"/>
        </p:xfrm>
        <a:graphic>
          <a:graphicData uri="http://schemas.openxmlformats.org/presentationml/2006/ole">
            <mc:AlternateContent xmlns:mc="http://schemas.openxmlformats.org/markup-compatibility/2006">
              <mc:Choice xmlns:v="urn:schemas-microsoft-com:vml" Requires="v">
                <p:oleObj spid="_x0000_s336995" name="Clip" r:id="rId5" imgW="1943100" imgH="2643188" progId="">
                  <p:embed/>
                </p:oleObj>
              </mc:Choice>
              <mc:Fallback>
                <p:oleObj name="Clip" r:id="rId5" imgW="1943100" imgH="2643188" progId="">
                  <p:embed/>
                  <p:pic>
                    <p:nvPicPr>
                      <p:cNvPr id="2051" name="Object 14">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410200"/>
                        <a:ext cx="619125" cy="8413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C5CF"/>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064" name="Rectangle 20"/>
          <p:cNvSpPr>
            <a:spLocks noChangeArrowheads="1"/>
          </p:cNvSpPr>
          <p:nvPr/>
        </p:nvSpPr>
        <p:spPr bwMode="auto">
          <a:xfrm>
            <a:off x="0" y="4724400"/>
            <a:ext cx="609600" cy="363538"/>
          </a:xfrm>
          <a:prstGeom prst="rect">
            <a:avLst/>
          </a:prstGeom>
          <a:gradFill rotWithShape="0">
            <a:gsLst>
              <a:gs pos="0">
                <a:srgbClr val="919191"/>
              </a:gs>
              <a:gs pos="100000">
                <a:srgbClr val="FFFFFF"/>
              </a:gs>
            </a:gsLst>
            <a:lin ang="18900000" scaled="1"/>
          </a:gradFill>
          <a:ln w="12700">
            <a:noFill/>
            <a:miter lim="800000"/>
            <a:headEnd/>
            <a:tailEnd/>
          </a:ln>
        </p:spPr>
        <p:txBody>
          <a:bodyPr lIns="90488" tIns="44450" rIns="90488" bIns="44450">
            <a:spAutoFit/>
          </a:bodyPr>
          <a:lstStyle/>
          <a:p>
            <a:pPr>
              <a:spcBef>
                <a:spcPct val="50000"/>
              </a:spcBef>
            </a:pPr>
            <a:r>
              <a:rPr lang="en-US" sz="1800" b="0">
                <a:solidFill>
                  <a:schemeClr val="tx1"/>
                </a:solidFill>
                <a:latin typeface="Times New Roman" pitchFamily="18" charset="0"/>
              </a:rPr>
              <a:t>‘50s</a:t>
            </a:r>
          </a:p>
        </p:txBody>
      </p:sp>
      <p:sp>
        <p:nvSpPr>
          <p:cNvPr id="2065" name="Rectangle 21"/>
          <p:cNvSpPr>
            <a:spLocks noChangeArrowheads="1"/>
          </p:cNvSpPr>
          <p:nvPr/>
        </p:nvSpPr>
        <p:spPr bwMode="auto">
          <a:xfrm>
            <a:off x="2895600" y="4191000"/>
            <a:ext cx="609600" cy="363538"/>
          </a:xfrm>
          <a:prstGeom prst="rect">
            <a:avLst/>
          </a:prstGeom>
          <a:gradFill rotWithShape="0">
            <a:gsLst>
              <a:gs pos="0">
                <a:srgbClr val="919191"/>
              </a:gs>
              <a:gs pos="100000">
                <a:srgbClr val="FFFFFF"/>
              </a:gs>
            </a:gsLst>
            <a:lin ang="18900000" scaled="1"/>
          </a:gradFill>
          <a:ln w="12700">
            <a:noFill/>
            <a:miter lim="800000"/>
            <a:headEnd/>
            <a:tailEnd/>
          </a:ln>
        </p:spPr>
        <p:txBody>
          <a:bodyPr lIns="90488" tIns="44450" rIns="90488" bIns="44450">
            <a:spAutoFit/>
          </a:bodyPr>
          <a:lstStyle/>
          <a:p>
            <a:pPr>
              <a:spcBef>
                <a:spcPct val="50000"/>
              </a:spcBef>
            </a:pPr>
            <a:r>
              <a:rPr lang="en-US" sz="1800" b="0">
                <a:solidFill>
                  <a:schemeClr val="tx1"/>
                </a:solidFill>
                <a:latin typeface="Times New Roman" pitchFamily="18" charset="0"/>
              </a:rPr>
              <a:t>‘60s</a:t>
            </a:r>
          </a:p>
        </p:txBody>
      </p:sp>
      <p:sp>
        <p:nvSpPr>
          <p:cNvPr id="2066" name="Rectangle 22"/>
          <p:cNvSpPr>
            <a:spLocks noChangeArrowheads="1"/>
          </p:cNvSpPr>
          <p:nvPr/>
        </p:nvSpPr>
        <p:spPr bwMode="auto">
          <a:xfrm>
            <a:off x="0" y="3505200"/>
            <a:ext cx="609600" cy="363538"/>
          </a:xfrm>
          <a:prstGeom prst="rect">
            <a:avLst/>
          </a:prstGeom>
          <a:gradFill rotWithShape="0">
            <a:gsLst>
              <a:gs pos="0">
                <a:srgbClr val="919191"/>
              </a:gs>
              <a:gs pos="100000">
                <a:srgbClr val="FFFFFF"/>
              </a:gs>
            </a:gsLst>
            <a:lin ang="18900000" scaled="1"/>
          </a:gradFill>
          <a:ln w="12700">
            <a:noFill/>
            <a:miter lim="800000"/>
            <a:headEnd/>
            <a:tailEnd/>
          </a:ln>
        </p:spPr>
        <p:txBody>
          <a:bodyPr lIns="90488" tIns="44450" rIns="90488" bIns="44450">
            <a:spAutoFit/>
          </a:bodyPr>
          <a:lstStyle/>
          <a:p>
            <a:pPr>
              <a:spcBef>
                <a:spcPct val="50000"/>
              </a:spcBef>
            </a:pPr>
            <a:r>
              <a:rPr lang="en-US" sz="1800" b="0">
                <a:solidFill>
                  <a:schemeClr val="tx1"/>
                </a:solidFill>
                <a:latin typeface="Times New Roman" pitchFamily="18" charset="0"/>
              </a:rPr>
              <a:t>‘70s</a:t>
            </a:r>
          </a:p>
        </p:txBody>
      </p:sp>
      <p:sp>
        <p:nvSpPr>
          <p:cNvPr id="2067" name="Rectangle 23"/>
          <p:cNvSpPr>
            <a:spLocks noChangeArrowheads="1"/>
          </p:cNvSpPr>
          <p:nvPr/>
        </p:nvSpPr>
        <p:spPr bwMode="auto">
          <a:xfrm>
            <a:off x="0" y="2209800"/>
            <a:ext cx="609600" cy="363538"/>
          </a:xfrm>
          <a:prstGeom prst="rect">
            <a:avLst/>
          </a:prstGeom>
          <a:gradFill rotWithShape="0">
            <a:gsLst>
              <a:gs pos="0">
                <a:srgbClr val="919191"/>
              </a:gs>
              <a:gs pos="100000">
                <a:srgbClr val="FFFFFF"/>
              </a:gs>
            </a:gsLst>
            <a:lin ang="18900000" scaled="1"/>
          </a:gradFill>
          <a:ln w="12700">
            <a:noFill/>
            <a:miter lim="800000"/>
            <a:headEnd/>
            <a:tailEnd/>
          </a:ln>
        </p:spPr>
        <p:txBody>
          <a:bodyPr lIns="90488" tIns="44450" rIns="90488" bIns="44450">
            <a:spAutoFit/>
          </a:bodyPr>
          <a:lstStyle/>
          <a:p>
            <a:pPr>
              <a:spcBef>
                <a:spcPct val="50000"/>
              </a:spcBef>
            </a:pPr>
            <a:r>
              <a:rPr lang="en-US" sz="1800" b="0">
                <a:solidFill>
                  <a:schemeClr val="tx1"/>
                </a:solidFill>
                <a:latin typeface="Times New Roman" pitchFamily="18" charset="0"/>
              </a:rPr>
              <a:t>‘80s</a:t>
            </a:r>
          </a:p>
        </p:txBody>
      </p:sp>
      <p:sp>
        <p:nvSpPr>
          <p:cNvPr id="2068" name="Rectangle 24"/>
          <p:cNvSpPr>
            <a:spLocks noChangeArrowheads="1"/>
          </p:cNvSpPr>
          <p:nvPr/>
        </p:nvSpPr>
        <p:spPr bwMode="auto">
          <a:xfrm>
            <a:off x="1981200" y="1981200"/>
            <a:ext cx="635000" cy="363538"/>
          </a:xfrm>
          <a:prstGeom prst="rect">
            <a:avLst/>
          </a:prstGeom>
          <a:gradFill rotWithShape="0">
            <a:gsLst>
              <a:gs pos="0">
                <a:srgbClr val="919191"/>
              </a:gs>
              <a:gs pos="100000">
                <a:srgbClr val="FFFFFF"/>
              </a:gs>
            </a:gsLst>
            <a:lin ang="18900000" scaled="1"/>
          </a:gradFill>
          <a:ln w="12700">
            <a:noFill/>
            <a:miter lim="800000"/>
            <a:headEnd/>
            <a:tailEnd/>
          </a:ln>
        </p:spPr>
        <p:txBody>
          <a:bodyPr lIns="90488" tIns="44450" rIns="90488" bIns="44450">
            <a:spAutoFit/>
          </a:bodyPr>
          <a:lstStyle/>
          <a:p>
            <a:pPr>
              <a:spcBef>
                <a:spcPct val="50000"/>
              </a:spcBef>
            </a:pPr>
            <a:r>
              <a:rPr lang="en-US" sz="1800" b="0">
                <a:solidFill>
                  <a:schemeClr val="tx1"/>
                </a:solidFill>
                <a:latin typeface="Times New Roman" pitchFamily="18" charset="0"/>
              </a:rPr>
              <a:t>‘80s</a:t>
            </a:r>
          </a:p>
        </p:txBody>
      </p:sp>
      <p:sp>
        <p:nvSpPr>
          <p:cNvPr id="2069" name="Rectangle 25"/>
          <p:cNvSpPr>
            <a:spLocks noChangeArrowheads="1"/>
          </p:cNvSpPr>
          <p:nvPr/>
        </p:nvSpPr>
        <p:spPr bwMode="auto">
          <a:xfrm>
            <a:off x="5105400" y="3276600"/>
            <a:ext cx="635000" cy="363538"/>
          </a:xfrm>
          <a:prstGeom prst="rect">
            <a:avLst/>
          </a:prstGeom>
          <a:gradFill rotWithShape="0">
            <a:gsLst>
              <a:gs pos="0">
                <a:srgbClr val="919191"/>
              </a:gs>
              <a:gs pos="100000">
                <a:srgbClr val="FFFFFF"/>
              </a:gs>
            </a:gsLst>
            <a:lin ang="18900000" scaled="1"/>
          </a:gradFill>
          <a:ln w="12700">
            <a:noFill/>
            <a:miter lim="800000"/>
            <a:headEnd/>
            <a:tailEnd/>
          </a:ln>
        </p:spPr>
        <p:txBody>
          <a:bodyPr lIns="90488" tIns="44450" rIns="90488" bIns="44450">
            <a:spAutoFit/>
          </a:bodyPr>
          <a:lstStyle/>
          <a:p>
            <a:pPr>
              <a:spcBef>
                <a:spcPct val="50000"/>
              </a:spcBef>
            </a:pPr>
            <a:r>
              <a:rPr lang="en-US" sz="1800" b="0">
                <a:solidFill>
                  <a:schemeClr val="tx1"/>
                </a:solidFill>
                <a:latin typeface="Times New Roman" pitchFamily="18" charset="0"/>
              </a:rPr>
              <a:t>‘90s</a:t>
            </a:r>
          </a:p>
        </p:txBody>
      </p:sp>
      <p:sp>
        <p:nvSpPr>
          <p:cNvPr id="55322" name="Rectangle 26"/>
          <p:cNvSpPr>
            <a:spLocks noChangeArrowheads="1"/>
          </p:cNvSpPr>
          <p:nvPr/>
        </p:nvSpPr>
        <p:spPr bwMode="auto">
          <a:xfrm>
            <a:off x="6019800" y="2971800"/>
            <a:ext cx="2514600" cy="638175"/>
          </a:xfrm>
          <a:prstGeom prst="rect">
            <a:avLst/>
          </a:prstGeom>
          <a:solidFill>
            <a:srgbClr val="33CCCC"/>
          </a:solidFill>
          <a:ln w="12700">
            <a:noFill/>
            <a:miter lim="800000"/>
            <a:headEnd/>
            <a:tailEnd/>
          </a:ln>
          <a:effectLst>
            <a:outerShdw dist="107763" dir="2700000" algn="ctr" rotWithShape="0">
              <a:schemeClr val="bg2"/>
            </a:outerShdw>
          </a:effectLst>
        </p:spPr>
        <p:txBody>
          <a:bodyPr lIns="90488" tIns="44450" rIns="90488" bIns="44450">
            <a:spAutoFit/>
          </a:bodyPr>
          <a:lstStyle/>
          <a:p>
            <a:pPr algn="ctr">
              <a:defRPr/>
            </a:pPr>
            <a:r>
              <a:rPr lang="en-US" sz="3600">
                <a:solidFill>
                  <a:schemeClr val="hlink"/>
                </a:solidFill>
                <a:latin typeface="Times New Roman" pitchFamily="18" charset="0"/>
              </a:rPr>
              <a:t>E-Business</a:t>
            </a:r>
            <a:endParaRPr lang="en-US" sz="2400">
              <a:solidFill>
                <a:schemeClr val="hlink"/>
              </a:solidFill>
              <a:latin typeface="Times New Roman" pitchFamily="18" charset="0"/>
            </a:endParaRPr>
          </a:p>
        </p:txBody>
      </p:sp>
      <p:graphicFrame>
        <p:nvGraphicFramePr>
          <p:cNvPr id="2052" name="Object 32"/>
          <p:cNvGraphicFramePr>
            <a:graphicFrameLocks noChangeAspect="1"/>
          </p:cNvGraphicFramePr>
          <p:nvPr/>
        </p:nvGraphicFramePr>
        <p:xfrm>
          <a:off x="5943600" y="1143000"/>
          <a:ext cx="2084388" cy="1955800"/>
        </p:xfrm>
        <a:graphic>
          <a:graphicData uri="http://schemas.openxmlformats.org/presentationml/2006/ole">
            <mc:AlternateContent xmlns:mc="http://schemas.openxmlformats.org/markup-compatibility/2006">
              <mc:Choice xmlns:v="urn:schemas-microsoft-com:vml" Requires="v">
                <p:oleObj spid="_x0000_s336996" name="Clip" r:id="rId7" imgW="2084832" imgH="1956816" progId="">
                  <p:embed/>
                </p:oleObj>
              </mc:Choice>
              <mc:Fallback>
                <p:oleObj name="Clip" r:id="rId7" imgW="2084832" imgH="1956816" progId="">
                  <p:embed/>
                  <p:pic>
                    <p:nvPicPr>
                      <p:cNvPr id="2052"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143000"/>
                        <a:ext cx="2084388" cy="195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1" name="Line 33"/>
          <p:cNvSpPr>
            <a:spLocks noChangeShapeType="1"/>
          </p:cNvSpPr>
          <p:nvPr/>
        </p:nvSpPr>
        <p:spPr bwMode="auto">
          <a:xfrm flipV="1">
            <a:off x="5410200" y="4724400"/>
            <a:ext cx="762000" cy="381000"/>
          </a:xfrm>
          <a:prstGeom prst="line">
            <a:avLst/>
          </a:prstGeom>
          <a:noFill/>
          <a:ln w="57150">
            <a:solidFill>
              <a:schemeClr val="hlink"/>
            </a:solidFill>
            <a:round/>
            <a:headEnd/>
            <a:tailEnd type="triangle" w="med" len="med"/>
          </a:ln>
        </p:spPr>
        <p:txBody>
          <a:bodyPr wrap="none" anchor="ctr"/>
          <a:lstStyle/>
          <a:p>
            <a:endParaRPr lang="en-US"/>
          </a:p>
        </p:txBody>
      </p:sp>
      <p:sp>
        <p:nvSpPr>
          <p:cNvPr id="55330" name="Rectangle 34"/>
          <p:cNvSpPr>
            <a:spLocks noChangeArrowheads="1"/>
          </p:cNvSpPr>
          <p:nvPr/>
        </p:nvSpPr>
        <p:spPr bwMode="auto">
          <a:xfrm>
            <a:off x="6172200" y="4038600"/>
            <a:ext cx="2057400" cy="1184275"/>
          </a:xfrm>
          <a:prstGeom prst="rect">
            <a:avLst/>
          </a:prstGeom>
          <a:solidFill>
            <a:srgbClr val="33CCCC"/>
          </a:solidFill>
          <a:ln w="12700">
            <a:noFill/>
            <a:miter lim="800000"/>
            <a:headEnd/>
            <a:tailEnd/>
          </a:ln>
          <a:effectLst>
            <a:outerShdw dist="107763" dir="2700000" algn="ctr" rotWithShape="0">
              <a:schemeClr val="bg2"/>
            </a:outerShdw>
          </a:effectLst>
        </p:spPr>
        <p:txBody>
          <a:bodyPr lIns="90488" tIns="44450" rIns="90488" bIns="44450">
            <a:spAutoFit/>
          </a:bodyPr>
          <a:lstStyle/>
          <a:p>
            <a:pPr algn="ctr">
              <a:defRPr/>
            </a:pPr>
            <a:r>
              <a:rPr lang="en-US" sz="2400">
                <a:solidFill>
                  <a:schemeClr val="hlink"/>
                </a:solidFill>
                <a:latin typeface="Times New Roman" pitchFamily="18" charset="0"/>
              </a:rPr>
              <a:t>Technology Enabled</a:t>
            </a:r>
          </a:p>
          <a:p>
            <a:pPr algn="ctr">
              <a:defRPr/>
            </a:pPr>
            <a:r>
              <a:rPr lang="en-US" sz="2400">
                <a:solidFill>
                  <a:schemeClr val="hlink"/>
                </a:solidFill>
                <a:latin typeface="Times New Roman" pitchFamily="18" charset="0"/>
              </a:rPr>
              <a:t>Management</a:t>
            </a:r>
          </a:p>
        </p:txBody>
      </p:sp>
      <p:sp>
        <p:nvSpPr>
          <p:cNvPr id="2073" name="Rectangle 28"/>
          <p:cNvSpPr>
            <a:spLocks noChangeArrowheads="1"/>
          </p:cNvSpPr>
          <p:nvPr/>
        </p:nvSpPr>
        <p:spPr bwMode="auto">
          <a:xfrm>
            <a:off x="8077200" y="3886200"/>
            <a:ext cx="711200" cy="363538"/>
          </a:xfrm>
          <a:prstGeom prst="rect">
            <a:avLst/>
          </a:prstGeom>
          <a:gradFill rotWithShape="0">
            <a:gsLst>
              <a:gs pos="0">
                <a:srgbClr val="919191"/>
              </a:gs>
              <a:gs pos="100000">
                <a:srgbClr val="FFFFFF"/>
              </a:gs>
            </a:gsLst>
            <a:lin ang="18900000" scaled="1"/>
          </a:gradFill>
          <a:ln w="12700">
            <a:noFill/>
            <a:miter lim="800000"/>
            <a:headEnd/>
            <a:tailEnd/>
          </a:ln>
        </p:spPr>
        <p:txBody>
          <a:bodyPr lIns="90488" tIns="44450" rIns="90488" bIns="44450">
            <a:spAutoFit/>
          </a:bodyPr>
          <a:lstStyle/>
          <a:p>
            <a:pPr>
              <a:spcBef>
                <a:spcPct val="50000"/>
              </a:spcBef>
            </a:pPr>
            <a:r>
              <a:rPr lang="en-US" sz="1800" b="0">
                <a:solidFill>
                  <a:schemeClr val="tx1"/>
                </a:solidFill>
                <a:latin typeface="Times New Roman" pitchFamily="18" charset="0"/>
              </a:rPr>
              <a:t>2000</a:t>
            </a:r>
          </a:p>
        </p:txBody>
      </p:sp>
      <p:graphicFrame>
        <p:nvGraphicFramePr>
          <p:cNvPr id="2053" name="Object 37"/>
          <p:cNvGraphicFramePr>
            <a:graphicFrameLocks noChangeAspect="1"/>
          </p:cNvGraphicFramePr>
          <p:nvPr/>
        </p:nvGraphicFramePr>
        <p:xfrm>
          <a:off x="7086600" y="5181600"/>
          <a:ext cx="1214438" cy="1255713"/>
        </p:xfrm>
        <a:graphic>
          <a:graphicData uri="http://schemas.openxmlformats.org/presentationml/2006/ole">
            <mc:AlternateContent xmlns:mc="http://schemas.openxmlformats.org/markup-compatibility/2006">
              <mc:Choice xmlns:v="urn:schemas-microsoft-com:vml" Requires="v">
                <p:oleObj spid="_x0000_s336997" name="Clip" r:id="rId9" imgW="3132499" imgH="3236614" progId="">
                  <p:embed/>
                </p:oleObj>
              </mc:Choice>
              <mc:Fallback>
                <p:oleObj name="Clip" r:id="rId9" imgW="3132499" imgH="3236614" progId="">
                  <p:embed/>
                  <p:pic>
                    <p:nvPicPr>
                      <p:cNvPr id="2053"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5181600"/>
                        <a:ext cx="1214438" cy="1255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74" name="AutoShape 44"/>
          <p:cNvCxnSpPr>
            <a:cxnSpLocks noChangeShapeType="1"/>
            <a:stCxn id="55300" idx="1"/>
            <a:endCxn id="55301" idx="2"/>
          </p:cNvCxnSpPr>
          <p:nvPr/>
        </p:nvCxnSpPr>
        <p:spPr bwMode="auto">
          <a:xfrm rot="10800000">
            <a:off x="952500" y="3401612"/>
            <a:ext cx="952500" cy="394695"/>
          </a:xfrm>
          <a:prstGeom prst="curvedConnector2">
            <a:avLst/>
          </a:prstGeom>
          <a:noFill/>
          <a:ln w="9525">
            <a:solidFill>
              <a:srgbClr val="FF6600"/>
            </a:solidFill>
            <a:round/>
            <a:headEnd type="none" w="sm" len="sm"/>
            <a:tailEnd type="triangle" w="sm" len="sm"/>
          </a:ln>
        </p:spPr>
      </p:cxnSp>
      <p:cxnSp>
        <p:nvCxnSpPr>
          <p:cNvPr id="2075" name="AutoShape 45"/>
          <p:cNvCxnSpPr>
            <a:cxnSpLocks noChangeShapeType="1"/>
            <a:stCxn id="55299" idx="3"/>
            <a:endCxn id="55300" idx="2"/>
          </p:cNvCxnSpPr>
          <p:nvPr/>
        </p:nvCxnSpPr>
        <p:spPr bwMode="auto">
          <a:xfrm flipV="1">
            <a:off x="1752600" y="4087411"/>
            <a:ext cx="622081" cy="394695"/>
          </a:xfrm>
          <a:prstGeom prst="curvedConnector2">
            <a:avLst/>
          </a:prstGeom>
          <a:noFill/>
          <a:ln w="9525">
            <a:solidFill>
              <a:srgbClr val="FF6600"/>
            </a:solidFill>
            <a:round/>
            <a:headEnd type="none" w="sm" len="sm"/>
            <a:tailEnd type="triangle" w="sm" len="sm"/>
          </a:ln>
        </p:spPr>
      </p:cxnSp>
      <p:cxnSp>
        <p:nvCxnSpPr>
          <p:cNvPr id="2076" name="AutoShape 46"/>
          <p:cNvCxnSpPr>
            <a:cxnSpLocks noChangeShapeType="1"/>
            <a:stCxn id="55301" idx="0"/>
            <a:endCxn id="55302" idx="2"/>
          </p:cNvCxnSpPr>
          <p:nvPr/>
        </p:nvCxnSpPr>
        <p:spPr bwMode="auto">
          <a:xfrm rot="5400000" flipH="1" flipV="1">
            <a:off x="718235" y="2492877"/>
            <a:ext cx="560789" cy="92259"/>
          </a:xfrm>
          <a:prstGeom prst="curvedConnector3">
            <a:avLst>
              <a:gd name="adj1" fmla="val 50000"/>
            </a:avLst>
          </a:prstGeom>
          <a:noFill/>
          <a:ln w="9525">
            <a:solidFill>
              <a:srgbClr val="FF6600"/>
            </a:solidFill>
            <a:round/>
            <a:headEnd type="none" w="sm" len="sm"/>
            <a:tailEnd type="triangle" w="sm" len="sm"/>
          </a:ln>
        </p:spPr>
      </p:cxnSp>
      <p:cxnSp>
        <p:nvCxnSpPr>
          <p:cNvPr id="2077" name="AutoShape 47"/>
          <p:cNvCxnSpPr>
            <a:cxnSpLocks noChangeShapeType="1"/>
            <a:stCxn id="55302" idx="3"/>
            <a:endCxn id="55304" idx="1"/>
          </p:cNvCxnSpPr>
          <p:nvPr/>
        </p:nvCxnSpPr>
        <p:spPr bwMode="auto">
          <a:xfrm flipV="1">
            <a:off x="1556117" y="1768195"/>
            <a:ext cx="577483" cy="199311"/>
          </a:xfrm>
          <a:prstGeom prst="curvedConnector3">
            <a:avLst>
              <a:gd name="adj1" fmla="val 50000"/>
            </a:avLst>
          </a:prstGeom>
          <a:noFill/>
          <a:ln w="9525">
            <a:solidFill>
              <a:srgbClr val="FF6600"/>
            </a:solidFill>
            <a:round/>
            <a:headEnd type="none" w="sm" len="sm"/>
            <a:tailEnd type="triangle" w="sm" len="sm"/>
          </a:ln>
        </p:spPr>
      </p:cxnSp>
      <p:sp>
        <p:nvSpPr>
          <p:cNvPr id="2078" name="Freeform 48"/>
          <p:cNvSpPr>
            <a:spLocks/>
          </p:cNvSpPr>
          <p:nvPr/>
        </p:nvSpPr>
        <p:spPr bwMode="auto">
          <a:xfrm>
            <a:off x="1905000" y="2438400"/>
            <a:ext cx="1371600" cy="762000"/>
          </a:xfrm>
          <a:custGeom>
            <a:avLst/>
            <a:gdLst>
              <a:gd name="T0" fmla="*/ 2147483647 w 250"/>
              <a:gd name="T1" fmla="*/ 2147483647 h 599"/>
              <a:gd name="T2" fmla="*/ 2147483647 w 250"/>
              <a:gd name="T3" fmla="*/ 2147483647 h 599"/>
              <a:gd name="T4" fmla="*/ 2147483647 w 250"/>
              <a:gd name="T5" fmla="*/ 2147483647 h 599"/>
              <a:gd name="T6" fmla="*/ 2147483647 w 250"/>
              <a:gd name="T7" fmla="*/ 2147483647 h 599"/>
              <a:gd name="T8" fmla="*/ 2147483647 w 250"/>
              <a:gd name="T9" fmla="*/ 2147483647 h 599"/>
              <a:gd name="T10" fmla="*/ 2147483647 w 250"/>
              <a:gd name="T11" fmla="*/ 2147483647 h 599"/>
              <a:gd name="T12" fmla="*/ 2147483647 w 250"/>
              <a:gd name="T13" fmla="*/ 2147483647 h 599"/>
              <a:gd name="T14" fmla="*/ 2147483647 w 250"/>
              <a:gd name="T15" fmla="*/ 2147483647 h 599"/>
              <a:gd name="T16" fmla="*/ 2147483647 w 250"/>
              <a:gd name="T17" fmla="*/ 2147483647 h 599"/>
              <a:gd name="T18" fmla="*/ 2147483647 w 250"/>
              <a:gd name="T19" fmla="*/ 2147483647 h 599"/>
              <a:gd name="T20" fmla="*/ 2147483647 w 250"/>
              <a:gd name="T21" fmla="*/ 2147483647 h 599"/>
              <a:gd name="T22" fmla="*/ 2147483647 w 250"/>
              <a:gd name="T23" fmla="*/ 2147483647 h 599"/>
              <a:gd name="T24" fmla="*/ 2147483647 w 250"/>
              <a:gd name="T25" fmla="*/ 2147483647 h 599"/>
              <a:gd name="T26" fmla="*/ 2147483647 w 250"/>
              <a:gd name="T27" fmla="*/ 2147483647 h 599"/>
              <a:gd name="T28" fmla="*/ 2147483647 w 250"/>
              <a:gd name="T29" fmla="*/ 2147483647 h 599"/>
              <a:gd name="T30" fmla="*/ 2147483647 w 250"/>
              <a:gd name="T31" fmla="*/ 2147483647 h 599"/>
              <a:gd name="T32" fmla="*/ 2147483647 w 250"/>
              <a:gd name="T33" fmla="*/ 2147483647 h 599"/>
              <a:gd name="T34" fmla="*/ 2147483647 w 250"/>
              <a:gd name="T35" fmla="*/ 2147483647 h 599"/>
              <a:gd name="T36" fmla="*/ 2147483647 w 250"/>
              <a:gd name="T37" fmla="*/ 2147483647 h 599"/>
              <a:gd name="T38" fmla="*/ 2147483647 w 250"/>
              <a:gd name="T39" fmla="*/ 2147483647 h 599"/>
              <a:gd name="T40" fmla="*/ 2147483647 w 250"/>
              <a:gd name="T41" fmla="*/ 2147483647 h 599"/>
              <a:gd name="T42" fmla="*/ 2147483647 w 250"/>
              <a:gd name="T43" fmla="*/ 0 h 599"/>
              <a:gd name="T44" fmla="*/ 2147483647 w 250"/>
              <a:gd name="T45" fmla="*/ 2147483647 h 599"/>
              <a:gd name="T46" fmla="*/ 2147483647 w 250"/>
              <a:gd name="T47" fmla="*/ 2147483647 h 599"/>
              <a:gd name="T48" fmla="*/ 2147483647 w 250"/>
              <a:gd name="T49" fmla="*/ 2147483647 h 599"/>
              <a:gd name="T50" fmla="*/ 2147483647 w 250"/>
              <a:gd name="T51" fmla="*/ 2147483647 h 599"/>
              <a:gd name="T52" fmla="*/ 2147483647 w 250"/>
              <a:gd name="T53" fmla="*/ 2147483647 h 599"/>
              <a:gd name="T54" fmla="*/ 2147483647 w 250"/>
              <a:gd name="T55" fmla="*/ 2147483647 h 599"/>
              <a:gd name="T56" fmla="*/ 2147483647 w 250"/>
              <a:gd name="T57" fmla="*/ 2147483647 h 599"/>
              <a:gd name="T58" fmla="*/ 2147483647 w 250"/>
              <a:gd name="T59" fmla="*/ 2147483647 h 599"/>
              <a:gd name="T60" fmla="*/ 2147483647 w 250"/>
              <a:gd name="T61" fmla="*/ 2147483647 h 599"/>
              <a:gd name="T62" fmla="*/ 2147483647 w 250"/>
              <a:gd name="T63" fmla="*/ 2147483647 h 599"/>
              <a:gd name="T64" fmla="*/ 2147483647 w 250"/>
              <a:gd name="T65" fmla="*/ 2147483647 h 599"/>
              <a:gd name="T66" fmla="*/ 2147483647 w 250"/>
              <a:gd name="T67" fmla="*/ 2147483647 h 599"/>
              <a:gd name="T68" fmla="*/ 2147483647 w 250"/>
              <a:gd name="T69" fmla="*/ 2147483647 h 599"/>
              <a:gd name="T70" fmla="*/ 2147483647 w 250"/>
              <a:gd name="T71" fmla="*/ 2147483647 h 599"/>
              <a:gd name="T72" fmla="*/ 2147483647 w 250"/>
              <a:gd name="T73" fmla="*/ 2147483647 h 599"/>
              <a:gd name="T74" fmla="*/ 2147483647 w 250"/>
              <a:gd name="T75" fmla="*/ 2147483647 h 599"/>
              <a:gd name="T76" fmla="*/ 0 w 250"/>
              <a:gd name="T77" fmla="*/ 2147483647 h 599"/>
              <a:gd name="T78" fmla="*/ 2147483647 w 250"/>
              <a:gd name="T79" fmla="*/ 2147483647 h 599"/>
              <a:gd name="T80" fmla="*/ 2147483647 w 250"/>
              <a:gd name="T81" fmla="*/ 2147483647 h 599"/>
              <a:gd name="T82" fmla="*/ 2147483647 w 250"/>
              <a:gd name="T83" fmla="*/ 2147483647 h 599"/>
              <a:gd name="T84" fmla="*/ 2147483647 w 250"/>
              <a:gd name="T85" fmla="*/ 2147483647 h 599"/>
              <a:gd name="T86" fmla="*/ 2147483647 w 250"/>
              <a:gd name="T87" fmla="*/ 2147483647 h 599"/>
              <a:gd name="T88" fmla="*/ 2147483647 w 250"/>
              <a:gd name="T89" fmla="*/ 2147483647 h 599"/>
              <a:gd name="T90" fmla="*/ 2147483647 w 250"/>
              <a:gd name="T91" fmla="*/ 2147483647 h 599"/>
              <a:gd name="T92" fmla="*/ 2147483647 w 25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0"/>
              <a:gd name="T142" fmla="*/ 0 h 599"/>
              <a:gd name="T143" fmla="*/ 250 w 25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0" h="599">
                <a:moveTo>
                  <a:pt x="249" y="384"/>
                </a:moveTo>
                <a:lnTo>
                  <a:pt x="204" y="401"/>
                </a:lnTo>
                <a:lnTo>
                  <a:pt x="102" y="165"/>
                </a:lnTo>
                <a:lnTo>
                  <a:pt x="96" y="152"/>
                </a:lnTo>
                <a:lnTo>
                  <a:pt x="94" y="141"/>
                </a:lnTo>
                <a:lnTo>
                  <a:pt x="91" y="130"/>
                </a:lnTo>
                <a:lnTo>
                  <a:pt x="89" y="118"/>
                </a:lnTo>
                <a:lnTo>
                  <a:pt x="89" y="104"/>
                </a:lnTo>
                <a:lnTo>
                  <a:pt x="90" y="91"/>
                </a:lnTo>
                <a:lnTo>
                  <a:pt x="91" y="79"/>
                </a:lnTo>
                <a:lnTo>
                  <a:pt x="95" y="70"/>
                </a:lnTo>
                <a:lnTo>
                  <a:pt x="97" y="60"/>
                </a:lnTo>
                <a:lnTo>
                  <a:pt x="100" y="51"/>
                </a:lnTo>
                <a:lnTo>
                  <a:pt x="104" y="42"/>
                </a:lnTo>
                <a:lnTo>
                  <a:pt x="107" y="36"/>
                </a:lnTo>
                <a:lnTo>
                  <a:pt x="112" y="30"/>
                </a:lnTo>
                <a:lnTo>
                  <a:pt x="118" y="22"/>
                </a:lnTo>
                <a:lnTo>
                  <a:pt x="125" y="13"/>
                </a:lnTo>
                <a:lnTo>
                  <a:pt x="126" y="10"/>
                </a:lnTo>
                <a:lnTo>
                  <a:pt x="135" y="1"/>
                </a:lnTo>
                <a:lnTo>
                  <a:pt x="125" y="1"/>
                </a:lnTo>
                <a:lnTo>
                  <a:pt x="118" y="0"/>
                </a:lnTo>
                <a:lnTo>
                  <a:pt x="108" y="1"/>
                </a:lnTo>
                <a:lnTo>
                  <a:pt x="100" y="5"/>
                </a:lnTo>
                <a:lnTo>
                  <a:pt x="92" y="6"/>
                </a:lnTo>
                <a:lnTo>
                  <a:pt x="80" y="12"/>
                </a:lnTo>
                <a:lnTo>
                  <a:pt x="70" y="15"/>
                </a:lnTo>
                <a:lnTo>
                  <a:pt x="60" y="21"/>
                </a:lnTo>
                <a:lnTo>
                  <a:pt x="53" y="28"/>
                </a:lnTo>
                <a:lnTo>
                  <a:pt x="44" y="37"/>
                </a:lnTo>
                <a:lnTo>
                  <a:pt x="35" y="44"/>
                </a:lnTo>
                <a:lnTo>
                  <a:pt x="28" y="55"/>
                </a:lnTo>
                <a:lnTo>
                  <a:pt x="20" y="68"/>
                </a:lnTo>
                <a:lnTo>
                  <a:pt x="16" y="79"/>
                </a:lnTo>
                <a:lnTo>
                  <a:pt x="11" y="90"/>
                </a:lnTo>
                <a:lnTo>
                  <a:pt x="6" y="108"/>
                </a:lnTo>
                <a:lnTo>
                  <a:pt x="3" y="120"/>
                </a:lnTo>
                <a:lnTo>
                  <a:pt x="1" y="135"/>
                </a:lnTo>
                <a:lnTo>
                  <a:pt x="0" y="153"/>
                </a:lnTo>
                <a:lnTo>
                  <a:pt x="1" y="168"/>
                </a:lnTo>
                <a:lnTo>
                  <a:pt x="6" y="189"/>
                </a:lnTo>
                <a:lnTo>
                  <a:pt x="12" y="204"/>
                </a:lnTo>
                <a:lnTo>
                  <a:pt x="18" y="221"/>
                </a:lnTo>
                <a:lnTo>
                  <a:pt x="111" y="437"/>
                </a:lnTo>
                <a:lnTo>
                  <a:pt x="61" y="455"/>
                </a:lnTo>
                <a:lnTo>
                  <a:pt x="234" y="598"/>
                </a:lnTo>
                <a:lnTo>
                  <a:pt x="249" y="384"/>
                </a:lnTo>
              </a:path>
            </a:pathLst>
          </a:custGeom>
          <a:solidFill>
            <a:srgbClr val="009688"/>
          </a:solidFill>
          <a:ln w="12700" cap="rnd">
            <a:solidFill>
              <a:srgbClr val="000000"/>
            </a:solidFill>
            <a:round/>
            <a:headEnd/>
            <a:tailEnd/>
          </a:ln>
        </p:spPr>
        <p:txBody>
          <a:bodyPr/>
          <a:lstStyle/>
          <a:p>
            <a:endParaRPr lang="en-US"/>
          </a:p>
        </p:txBody>
      </p:sp>
      <p:sp>
        <p:nvSpPr>
          <p:cNvPr id="2079" name="Freeform 49"/>
          <p:cNvSpPr>
            <a:spLocks/>
          </p:cNvSpPr>
          <p:nvPr/>
        </p:nvSpPr>
        <p:spPr bwMode="auto">
          <a:xfrm>
            <a:off x="4419600" y="3657600"/>
            <a:ext cx="1600200" cy="838200"/>
          </a:xfrm>
          <a:custGeom>
            <a:avLst/>
            <a:gdLst>
              <a:gd name="T0" fmla="*/ 2147483647 w 250"/>
              <a:gd name="T1" fmla="*/ 2147483647 h 599"/>
              <a:gd name="T2" fmla="*/ 2147483647 w 250"/>
              <a:gd name="T3" fmla="*/ 2147483647 h 599"/>
              <a:gd name="T4" fmla="*/ 2147483647 w 250"/>
              <a:gd name="T5" fmla="*/ 2147483647 h 599"/>
              <a:gd name="T6" fmla="*/ 2147483647 w 250"/>
              <a:gd name="T7" fmla="*/ 2147483647 h 599"/>
              <a:gd name="T8" fmla="*/ 2147483647 w 250"/>
              <a:gd name="T9" fmla="*/ 2147483647 h 599"/>
              <a:gd name="T10" fmla="*/ 2147483647 w 250"/>
              <a:gd name="T11" fmla="*/ 2147483647 h 599"/>
              <a:gd name="T12" fmla="*/ 2147483647 w 250"/>
              <a:gd name="T13" fmla="*/ 2147483647 h 599"/>
              <a:gd name="T14" fmla="*/ 2147483647 w 250"/>
              <a:gd name="T15" fmla="*/ 2147483647 h 599"/>
              <a:gd name="T16" fmla="*/ 2147483647 w 250"/>
              <a:gd name="T17" fmla="*/ 2147483647 h 599"/>
              <a:gd name="T18" fmla="*/ 2147483647 w 250"/>
              <a:gd name="T19" fmla="*/ 2147483647 h 599"/>
              <a:gd name="T20" fmla="*/ 2147483647 w 250"/>
              <a:gd name="T21" fmla="*/ 2147483647 h 599"/>
              <a:gd name="T22" fmla="*/ 2147483647 w 250"/>
              <a:gd name="T23" fmla="*/ 2147483647 h 599"/>
              <a:gd name="T24" fmla="*/ 2147483647 w 250"/>
              <a:gd name="T25" fmla="*/ 2147483647 h 599"/>
              <a:gd name="T26" fmla="*/ 2147483647 w 250"/>
              <a:gd name="T27" fmla="*/ 2147483647 h 599"/>
              <a:gd name="T28" fmla="*/ 2147483647 w 250"/>
              <a:gd name="T29" fmla="*/ 2147483647 h 599"/>
              <a:gd name="T30" fmla="*/ 2147483647 w 250"/>
              <a:gd name="T31" fmla="*/ 2147483647 h 599"/>
              <a:gd name="T32" fmla="*/ 2147483647 w 250"/>
              <a:gd name="T33" fmla="*/ 2147483647 h 599"/>
              <a:gd name="T34" fmla="*/ 2147483647 w 250"/>
              <a:gd name="T35" fmla="*/ 2147483647 h 599"/>
              <a:gd name="T36" fmla="*/ 2147483647 w 250"/>
              <a:gd name="T37" fmla="*/ 2147483647 h 599"/>
              <a:gd name="T38" fmla="*/ 2147483647 w 250"/>
              <a:gd name="T39" fmla="*/ 2147483647 h 599"/>
              <a:gd name="T40" fmla="*/ 2147483647 w 250"/>
              <a:gd name="T41" fmla="*/ 2147483647 h 599"/>
              <a:gd name="T42" fmla="*/ 2147483647 w 250"/>
              <a:gd name="T43" fmla="*/ 0 h 599"/>
              <a:gd name="T44" fmla="*/ 2147483647 w 250"/>
              <a:gd name="T45" fmla="*/ 2147483647 h 599"/>
              <a:gd name="T46" fmla="*/ 2147483647 w 250"/>
              <a:gd name="T47" fmla="*/ 2147483647 h 599"/>
              <a:gd name="T48" fmla="*/ 2147483647 w 250"/>
              <a:gd name="T49" fmla="*/ 2147483647 h 599"/>
              <a:gd name="T50" fmla="*/ 2147483647 w 250"/>
              <a:gd name="T51" fmla="*/ 2147483647 h 599"/>
              <a:gd name="T52" fmla="*/ 2147483647 w 250"/>
              <a:gd name="T53" fmla="*/ 2147483647 h 599"/>
              <a:gd name="T54" fmla="*/ 2147483647 w 250"/>
              <a:gd name="T55" fmla="*/ 2147483647 h 599"/>
              <a:gd name="T56" fmla="*/ 2147483647 w 250"/>
              <a:gd name="T57" fmla="*/ 2147483647 h 599"/>
              <a:gd name="T58" fmla="*/ 2147483647 w 250"/>
              <a:gd name="T59" fmla="*/ 2147483647 h 599"/>
              <a:gd name="T60" fmla="*/ 2147483647 w 250"/>
              <a:gd name="T61" fmla="*/ 2147483647 h 599"/>
              <a:gd name="T62" fmla="*/ 2147483647 w 250"/>
              <a:gd name="T63" fmla="*/ 2147483647 h 599"/>
              <a:gd name="T64" fmla="*/ 2147483647 w 250"/>
              <a:gd name="T65" fmla="*/ 2147483647 h 599"/>
              <a:gd name="T66" fmla="*/ 2147483647 w 250"/>
              <a:gd name="T67" fmla="*/ 2147483647 h 599"/>
              <a:gd name="T68" fmla="*/ 2147483647 w 250"/>
              <a:gd name="T69" fmla="*/ 2147483647 h 599"/>
              <a:gd name="T70" fmla="*/ 2147483647 w 250"/>
              <a:gd name="T71" fmla="*/ 2147483647 h 599"/>
              <a:gd name="T72" fmla="*/ 2147483647 w 250"/>
              <a:gd name="T73" fmla="*/ 2147483647 h 599"/>
              <a:gd name="T74" fmla="*/ 2147483647 w 250"/>
              <a:gd name="T75" fmla="*/ 2147483647 h 599"/>
              <a:gd name="T76" fmla="*/ 0 w 250"/>
              <a:gd name="T77" fmla="*/ 2147483647 h 599"/>
              <a:gd name="T78" fmla="*/ 2147483647 w 250"/>
              <a:gd name="T79" fmla="*/ 2147483647 h 599"/>
              <a:gd name="T80" fmla="*/ 2147483647 w 250"/>
              <a:gd name="T81" fmla="*/ 2147483647 h 599"/>
              <a:gd name="T82" fmla="*/ 2147483647 w 250"/>
              <a:gd name="T83" fmla="*/ 2147483647 h 599"/>
              <a:gd name="T84" fmla="*/ 2147483647 w 250"/>
              <a:gd name="T85" fmla="*/ 2147483647 h 599"/>
              <a:gd name="T86" fmla="*/ 2147483647 w 250"/>
              <a:gd name="T87" fmla="*/ 2147483647 h 599"/>
              <a:gd name="T88" fmla="*/ 2147483647 w 250"/>
              <a:gd name="T89" fmla="*/ 2147483647 h 599"/>
              <a:gd name="T90" fmla="*/ 2147483647 w 250"/>
              <a:gd name="T91" fmla="*/ 2147483647 h 599"/>
              <a:gd name="T92" fmla="*/ 2147483647 w 25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0"/>
              <a:gd name="T142" fmla="*/ 0 h 599"/>
              <a:gd name="T143" fmla="*/ 250 w 25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0" h="599">
                <a:moveTo>
                  <a:pt x="249" y="384"/>
                </a:moveTo>
                <a:lnTo>
                  <a:pt x="204" y="401"/>
                </a:lnTo>
                <a:lnTo>
                  <a:pt x="102" y="165"/>
                </a:lnTo>
                <a:lnTo>
                  <a:pt x="96" y="152"/>
                </a:lnTo>
                <a:lnTo>
                  <a:pt x="94" y="141"/>
                </a:lnTo>
                <a:lnTo>
                  <a:pt x="91" y="130"/>
                </a:lnTo>
                <a:lnTo>
                  <a:pt x="89" y="118"/>
                </a:lnTo>
                <a:lnTo>
                  <a:pt x="89" y="104"/>
                </a:lnTo>
                <a:lnTo>
                  <a:pt x="90" y="91"/>
                </a:lnTo>
                <a:lnTo>
                  <a:pt x="91" y="79"/>
                </a:lnTo>
                <a:lnTo>
                  <a:pt x="95" y="70"/>
                </a:lnTo>
                <a:lnTo>
                  <a:pt x="97" y="60"/>
                </a:lnTo>
                <a:lnTo>
                  <a:pt x="100" y="51"/>
                </a:lnTo>
                <a:lnTo>
                  <a:pt x="104" y="42"/>
                </a:lnTo>
                <a:lnTo>
                  <a:pt x="107" y="36"/>
                </a:lnTo>
                <a:lnTo>
                  <a:pt x="112" y="30"/>
                </a:lnTo>
                <a:lnTo>
                  <a:pt x="118" y="22"/>
                </a:lnTo>
                <a:lnTo>
                  <a:pt x="125" y="13"/>
                </a:lnTo>
                <a:lnTo>
                  <a:pt x="126" y="10"/>
                </a:lnTo>
                <a:lnTo>
                  <a:pt x="135" y="1"/>
                </a:lnTo>
                <a:lnTo>
                  <a:pt x="125" y="1"/>
                </a:lnTo>
                <a:lnTo>
                  <a:pt x="118" y="0"/>
                </a:lnTo>
                <a:lnTo>
                  <a:pt x="108" y="1"/>
                </a:lnTo>
                <a:lnTo>
                  <a:pt x="100" y="5"/>
                </a:lnTo>
                <a:lnTo>
                  <a:pt x="92" y="6"/>
                </a:lnTo>
                <a:lnTo>
                  <a:pt x="80" y="12"/>
                </a:lnTo>
                <a:lnTo>
                  <a:pt x="70" y="15"/>
                </a:lnTo>
                <a:lnTo>
                  <a:pt x="60" y="21"/>
                </a:lnTo>
                <a:lnTo>
                  <a:pt x="53" y="28"/>
                </a:lnTo>
                <a:lnTo>
                  <a:pt x="44" y="37"/>
                </a:lnTo>
                <a:lnTo>
                  <a:pt x="35" y="44"/>
                </a:lnTo>
                <a:lnTo>
                  <a:pt x="28" y="55"/>
                </a:lnTo>
                <a:lnTo>
                  <a:pt x="20" y="68"/>
                </a:lnTo>
                <a:lnTo>
                  <a:pt x="16" y="79"/>
                </a:lnTo>
                <a:lnTo>
                  <a:pt x="11" y="90"/>
                </a:lnTo>
                <a:lnTo>
                  <a:pt x="6" y="108"/>
                </a:lnTo>
                <a:lnTo>
                  <a:pt x="3" y="120"/>
                </a:lnTo>
                <a:lnTo>
                  <a:pt x="1" y="135"/>
                </a:lnTo>
                <a:lnTo>
                  <a:pt x="0" y="153"/>
                </a:lnTo>
                <a:lnTo>
                  <a:pt x="1" y="168"/>
                </a:lnTo>
                <a:lnTo>
                  <a:pt x="6" y="189"/>
                </a:lnTo>
                <a:lnTo>
                  <a:pt x="12" y="204"/>
                </a:lnTo>
                <a:lnTo>
                  <a:pt x="18" y="221"/>
                </a:lnTo>
                <a:lnTo>
                  <a:pt x="111" y="437"/>
                </a:lnTo>
                <a:lnTo>
                  <a:pt x="61" y="455"/>
                </a:lnTo>
                <a:lnTo>
                  <a:pt x="234" y="598"/>
                </a:lnTo>
                <a:lnTo>
                  <a:pt x="249" y="384"/>
                </a:lnTo>
              </a:path>
            </a:pathLst>
          </a:custGeom>
          <a:solidFill>
            <a:srgbClr val="009688"/>
          </a:solidFill>
          <a:ln w="12700" cap="rnd">
            <a:solidFill>
              <a:srgbClr val="000000"/>
            </a:solidFill>
            <a:round/>
            <a:headEnd/>
            <a:tailEnd/>
          </a:ln>
        </p:spPr>
        <p:txBody>
          <a:bodyPr/>
          <a:lstStyle/>
          <a:p>
            <a:endParaRPr lang="en-US"/>
          </a:p>
        </p:txBody>
      </p:sp>
      <p:sp>
        <p:nvSpPr>
          <p:cNvPr id="2080" name="Rectangle 50"/>
          <p:cNvSpPr>
            <a:spLocks noChangeArrowheads="1"/>
          </p:cNvSpPr>
          <p:nvPr/>
        </p:nvSpPr>
        <p:spPr bwMode="auto">
          <a:xfrm>
            <a:off x="0" y="6553200"/>
            <a:ext cx="4724400" cy="271463"/>
          </a:xfrm>
          <a:prstGeom prst="rect">
            <a:avLst/>
          </a:prstGeom>
          <a:noFill/>
          <a:ln w="12700">
            <a:noFill/>
            <a:miter lim="800000"/>
            <a:headEnd/>
            <a:tailEnd/>
          </a:ln>
        </p:spPr>
        <p:txBody>
          <a:bodyPr lIns="90488" tIns="44450" rIns="90488" bIns="44450">
            <a:spAutoFit/>
          </a:bodyPr>
          <a:lstStyle/>
          <a:p>
            <a:r>
              <a:rPr lang="en-US" sz="1200" b="0" i="1">
                <a:solidFill>
                  <a:schemeClr val="tx1"/>
                </a:solidFill>
                <a:latin typeface="Times New Roman" pitchFamily="18" charset="0"/>
              </a:rPr>
              <a:t>Source: </a:t>
            </a:r>
            <a:r>
              <a:rPr lang="en-US" sz="1200" b="0">
                <a:solidFill>
                  <a:schemeClr val="tx1"/>
                </a:solidFill>
                <a:latin typeface="Times New Roman" pitchFamily="18" charset="0"/>
              </a:rPr>
              <a:t>Adapted from</a:t>
            </a:r>
            <a:r>
              <a:rPr lang="en-US" sz="1200" b="0" i="1">
                <a:solidFill>
                  <a:schemeClr val="tx1"/>
                </a:solidFill>
                <a:latin typeface="Times New Roman" pitchFamily="18" charset="0"/>
              </a:rPr>
              <a:t> </a:t>
            </a:r>
            <a:r>
              <a:rPr lang="en-US" sz="1200" b="0">
                <a:solidFill>
                  <a:schemeClr val="tx1"/>
                </a:solidFill>
                <a:latin typeface="Times New Roman" pitchFamily="18" charset="0"/>
              </a:rPr>
              <a:t>Stalk and Hout</a:t>
            </a:r>
            <a:r>
              <a:rPr lang="en-US" sz="1200" b="0" i="1">
                <a:solidFill>
                  <a:schemeClr val="tx1"/>
                </a:solidFill>
                <a:latin typeface="Times New Roman" pitchFamily="18" charset="0"/>
              </a:rPr>
              <a:t>, Competing Against Time, </a:t>
            </a:r>
            <a:r>
              <a:rPr lang="en-US" sz="1200" b="0">
                <a:solidFill>
                  <a:schemeClr val="tx1"/>
                </a:solidFill>
                <a:latin typeface="Times New Roman" pitchFamily="18" charset="0"/>
              </a:rPr>
              <a:t>1991</a:t>
            </a:r>
            <a:endParaRPr lang="en-US" sz="1200" b="0" i="1">
              <a:solidFill>
                <a:schemeClr val="tx1"/>
              </a:solidFill>
              <a:latin typeface="Times New Roman" pitchFamily="18" charset="0"/>
            </a:endParaRPr>
          </a:p>
        </p:txBody>
      </p:sp>
    </p:spTree>
    <p:extLst>
      <p:ext uri="{BB962C8B-B14F-4D97-AF65-F5344CB8AC3E}">
        <p14:creationId xmlns:p14="http://schemas.microsoft.com/office/powerpoint/2010/main" val="3300868893"/>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p:spPr>
        <p:txBody>
          <a:bodyPr/>
          <a:lstStyle/>
          <a:p>
            <a:fld id="{0E48F161-FA68-4A9C-AC50-6304D7A7B28D}" type="slidenum">
              <a:rPr lang="en-US" smtClean="0"/>
              <a:pPr/>
              <a:t>120</a:t>
            </a:fld>
            <a:endParaRPr lang="en-US" smtClean="0"/>
          </a:p>
        </p:txBody>
      </p:sp>
      <p:graphicFrame>
        <p:nvGraphicFramePr>
          <p:cNvPr id="3" name="Table 2"/>
          <p:cNvGraphicFramePr>
            <a:graphicFrameLocks noGrp="1"/>
          </p:cNvGraphicFramePr>
          <p:nvPr/>
        </p:nvGraphicFramePr>
        <p:xfrm>
          <a:off x="1140354" y="1557339"/>
          <a:ext cx="2087656" cy="4396160"/>
        </p:xfrm>
        <a:graphic>
          <a:graphicData uri="http://schemas.openxmlformats.org/drawingml/2006/table">
            <a:tbl>
              <a:tblPr firstRow="1" bandRow="1">
                <a:tableStyleId>{2D5ABB26-0587-4C30-8999-92F81FD0307C}</a:tableStyleId>
              </a:tblPr>
              <a:tblGrid>
                <a:gridCol w="2087656">
                  <a:extLst>
                    <a:ext uri="{9D8B030D-6E8A-4147-A177-3AD203B41FA5}">
                      <a16:colId xmlns="" xmlns:a16="http://schemas.microsoft.com/office/drawing/2014/main" val="20000"/>
                    </a:ext>
                  </a:extLst>
                </a:gridCol>
              </a:tblGrid>
              <a:tr h="1105180">
                <a:tc>
                  <a:txBody>
                    <a:bodyPr/>
                    <a:lstStyle/>
                    <a:p>
                      <a:pPr algn="ctr"/>
                      <a:r>
                        <a:rPr lang="en-US" sz="1800" b="1" dirty="0" smtClean="0">
                          <a:solidFill>
                            <a:schemeClr val="bg1"/>
                          </a:solidFill>
                        </a:rPr>
                        <a:t>Buyer</a:t>
                      </a:r>
                      <a:r>
                        <a:rPr lang="en-US" sz="1800" b="1" baseline="0" dirty="0" smtClean="0">
                          <a:solidFill>
                            <a:schemeClr val="bg1"/>
                          </a:solidFill>
                        </a:rPr>
                        <a:t> Cost</a:t>
                      </a:r>
                      <a:endParaRPr lang="en-US" sz="1800" b="1" dirty="0">
                        <a:solidFill>
                          <a:schemeClr val="bg1"/>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1123340">
                <a:tc>
                  <a:txBody>
                    <a:bodyPr/>
                    <a:lstStyle/>
                    <a:p>
                      <a:pPr algn="ctr"/>
                      <a:r>
                        <a:rPr lang="en-US" sz="1800" b="1" dirty="0" smtClean="0">
                          <a:solidFill>
                            <a:schemeClr val="tx1"/>
                          </a:solidFill>
                        </a:rPr>
                        <a:t>Interaction Cost</a:t>
                      </a:r>
                      <a:endParaRPr lang="en-US" sz="1800" b="1" dirty="0">
                        <a:solidFill>
                          <a:schemeClr val="tx1"/>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C000"/>
                    </a:solidFill>
                  </a:tcPr>
                </a:tc>
                <a:extLst>
                  <a:ext uri="{0D108BD9-81ED-4DB2-BD59-A6C34878D82A}">
                    <a16:rowId xmlns="" xmlns:a16="http://schemas.microsoft.com/office/drawing/2014/main" val="10001"/>
                  </a:ext>
                </a:extLst>
              </a:tr>
              <a:tr h="568973">
                <a:tc>
                  <a:txBody>
                    <a:bodyPr/>
                    <a:lstStyle/>
                    <a:p>
                      <a:pPr algn="ctr"/>
                      <a:r>
                        <a:rPr lang="en-US" sz="1800" b="1" dirty="0" smtClean="0">
                          <a:solidFill>
                            <a:srgbClr val="FF0000"/>
                          </a:solidFill>
                        </a:rPr>
                        <a:t>Profit</a:t>
                      </a:r>
                      <a:endParaRPr lang="en-US" sz="1800" b="1" dirty="0">
                        <a:solidFill>
                          <a:srgbClr val="FF0000"/>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75000"/>
                      </a:schemeClr>
                    </a:solidFill>
                  </a:tcPr>
                </a:tc>
                <a:extLst>
                  <a:ext uri="{0D108BD9-81ED-4DB2-BD59-A6C34878D82A}">
                    <a16:rowId xmlns="" xmlns:a16="http://schemas.microsoft.com/office/drawing/2014/main" val="10002"/>
                  </a:ext>
                </a:extLst>
              </a:tr>
              <a:tr h="1598667">
                <a:tc>
                  <a:txBody>
                    <a:bodyPr/>
                    <a:lstStyle/>
                    <a:p>
                      <a:pPr algn="ctr"/>
                      <a:r>
                        <a:rPr lang="en-US" sz="1800" b="1" dirty="0" smtClean="0">
                          <a:solidFill>
                            <a:schemeClr val="bg1"/>
                          </a:solidFill>
                        </a:rPr>
                        <a:t>Supplier Cost</a:t>
                      </a:r>
                      <a:endParaRPr lang="en-US" sz="1800" b="1" dirty="0">
                        <a:solidFill>
                          <a:schemeClr val="bg1"/>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lumMod val="50000"/>
                      </a:schemeClr>
                    </a:solidFill>
                  </a:tcPr>
                </a:tc>
                <a:extLst>
                  <a:ext uri="{0D108BD9-81ED-4DB2-BD59-A6C34878D82A}">
                    <a16:rowId xmlns="" xmlns:a16="http://schemas.microsoft.com/office/drawing/2014/main" val="10003"/>
                  </a:ext>
                </a:extLst>
              </a:tr>
            </a:tbl>
          </a:graphicData>
        </a:graphic>
      </p:graphicFrame>
      <p:graphicFrame>
        <p:nvGraphicFramePr>
          <p:cNvPr id="4" name="Table 3"/>
          <p:cNvGraphicFramePr>
            <a:graphicFrameLocks noGrp="1"/>
          </p:cNvGraphicFramePr>
          <p:nvPr/>
        </p:nvGraphicFramePr>
        <p:xfrm>
          <a:off x="5450416" y="2765426"/>
          <a:ext cx="2087656" cy="3174763"/>
        </p:xfrm>
        <a:graphic>
          <a:graphicData uri="http://schemas.openxmlformats.org/drawingml/2006/table">
            <a:tbl>
              <a:tblPr firstRow="1" bandRow="1">
                <a:tableStyleId>{2D5ABB26-0587-4C30-8999-92F81FD0307C}</a:tableStyleId>
              </a:tblPr>
              <a:tblGrid>
                <a:gridCol w="2087656">
                  <a:extLst>
                    <a:ext uri="{9D8B030D-6E8A-4147-A177-3AD203B41FA5}">
                      <a16:colId xmlns="" xmlns:a16="http://schemas.microsoft.com/office/drawing/2014/main" val="20000"/>
                    </a:ext>
                  </a:extLst>
                </a:gridCol>
              </a:tblGrid>
              <a:tr h="737045">
                <a:tc>
                  <a:txBody>
                    <a:bodyPr/>
                    <a:lstStyle/>
                    <a:p>
                      <a:pPr algn="ctr"/>
                      <a:r>
                        <a:rPr lang="en-US" sz="1800" b="1" dirty="0" smtClean="0">
                          <a:solidFill>
                            <a:schemeClr val="bg1"/>
                          </a:solidFill>
                        </a:rPr>
                        <a:t>Buyer</a:t>
                      </a:r>
                      <a:r>
                        <a:rPr lang="en-US" sz="1800" b="1" baseline="0" dirty="0" smtClean="0">
                          <a:solidFill>
                            <a:schemeClr val="bg1"/>
                          </a:solidFill>
                        </a:rPr>
                        <a:t> Cost</a:t>
                      </a:r>
                      <a:endParaRPr lang="en-US" sz="1800" b="1" dirty="0">
                        <a:solidFill>
                          <a:schemeClr val="bg1"/>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605980">
                <a:tc>
                  <a:txBody>
                    <a:bodyPr/>
                    <a:lstStyle/>
                    <a:p>
                      <a:pPr algn="ctr"/>
                      <a:r>
                        <a:rPr lang="en-US" sz="1800" b="1" dirty="0" smtClean="0">
                          <a:solidFill>
                            <a:schemeClr val="tx1"/>
                          </a:solidFill>
                        </a:rPr>
                        <a:t>Interaction Cost</a:t>
                      </a:r>
                      <a:endParaRPr lang="en-US" sz="1800" b="1" dirty="0">
                        <a:solidFill>
                          <a:schemeClr val="tx1"/>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C000"/>
                    </a:solidFill>
                  </a:tcPr>
                </a:tc>
                <a:extLst>
                  <a:ext uri="{0D108BD9-81ED-4DB2-BD59-A6C34878D82A}">
                    <a16:rowId xmlns="" xmlns:a16="http://schemas.microsoft.com/office/drawing/2014/main" val="10001"/>
                  </a:ext>
                </a:extLst>
              </a:tr>
              <a:tr h="600248">
                <a:tc>
                  <a:txBody>
                    <a:bodyPr/>
                    <a:lstStyle/>
                    <a:p>
                      <a:pPr algn="ctr"/>
                      <a:r>
                        <a:rPr lang="en-US" sz="1800" b="1" dirty="0" smtClean="0">
                          <a:solidFill>
                            <a:srgbClr val="FF0000"/>
                          </a:solidFill>
                        </a:rPr>
                        <a:t>Profit</a:t>
                      </a:r>
                      <a:endParaRPr lang="en-US" sz="1800" b="1" dirty="0">
                        <a:solidFill>
                          <a:srgbClr val="FF0000"/>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75000"/>
                      </a:schemeClr>
                    </a:solidFill>
                  </a:tcPr>
                </a:tc>
                <a:extLst>
                  <a:ext uri="{0D108BD9-81ED-4DB2-BD59-A6C34878D82A}">
                    <a16:rowId xmlns="" xmlns:a16="http://schemas.microsoft.com/office/drawing/2014/main" val="10002"/>
                  </a:ext>
                </a:extLst>
              </a:tr>
              <a:tr h="1231490">
                <a:tc>
                  <a:txBody>
                    <a:bodyPr/>
                    <a:lstStyle/>
                    <a:p>
                      <a:pPr algn="ctr"/>
                      <a:r>
                        <a:rPr lang="en-US" sz="1800" b="1" dirty="0" smtClean="0">
                          <a:solidFill>
                            <a:schemeClr val="bg1"/>
                          </a:solidFill>
                        </a:rPr>
                        <a:t>Supplier Cost</a:t>
                      </a:r>
                      <a:endParaRPr lang="en-US" sz="1800" b="1" dirty="0">
                        <a:solidFill>
                          <a:schemeClr val="bg1"/>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lumMod val="50000"/>
                      </a:schemeClr>
                    </a:solidFill>
                  </a:tcPr>
                </a:tc>
                <a:extLst>
                  <a:ext uri="{0D108BD9-81ED-4DB2-BD59-A6C34878D82A}">
                    <a16:rowId xmlns="" xmlns:a16="http://schemas.microsoft.com/office/drawing/2014/main" val="10003"/>
                  </a:ext>
                </a:extLst>
              </a:tr>
            </a:tbl>
          </a:graphicData>
        </a:graphic>
      </p:graphicFrame>
      <p:sp>
        <p:nvSpPr>
          <p:cNvPr id="20507" name="Line 26"/>
          <p:cNvSpPr>
            <a:spLocks noChangeShapeType="1"/>
          </p:cNvSpPr>
          <p:nvPr/>
        </p:nvSpPr>
        <p:spPr bwMode="auto">
          <a:xfrm>
            <a:off x="3286656" y="1595438"/>
            <a:ext cx="757237" cy="0"/>
          </a:xfrm>
          <a:prstGeom prst="line">
            <a:avLst/>
          </a:prstGeom>
          <a:noFill/>
          <a:ln w="25400">
            <a:solidFill>
              <a:schemeClr val="tx1"/>
            </a:solidFill>
            <a:round/>
            <a:headEnd/>
            <a:tailEnd/>
          </a:ln>
        </p:spPr>
        <p:txBody>
          <a:bodyPr lIns="91427" tIns="45713" rIns="91427" bIns="45713"/>
          <a:lstStyle/>
          <a:p>
            <a:endParaRPr lang="en-US"/>
          </a:p>
        </p:txBody>
      </p:sp>
      <p:sp>
        <p:nvSpPr>
          <p:cNvPr id="20508" name="Line 27"/>
          <p:cNvSpPr>
            <a:spLocks noChangeShapeType="1"/>
          </p:cNvSpPr>
          <p:nvPr/>
        </p:nvSpPr>
        <p:spPr bwMode="auto">
          <a:xfrm flipH="1">
            <a:off x="4047067" y="2800350"/>
            <a:ext cx="809626" cy="0"/>
          </a:xfrm>
          <a:prstGeom prst="line">
            <a:avLst/>
          </a:prstGeom>
          <a:noFill/>
          <a:ln w="25400">
            <a:solidFill>
              <a:schemeClr val="tx1"/>
            </a:solidFill>
            <a:round/>
            <a:headEnd/>
            <a:tailEnd/>
          </a:ln>
        </p:spPr>
        <p:txBody>
          <a:bodyPr lIns="91427" tIns="45713" rIns="91427" bIns="45713"/>
          <a:lstStyle/>
          <a:p>
            <a:endParaRPr lang="en-US"/>
          </a:p>
        </p:txBody>
      </p:sp>
      <p:cxnSp>
        <p:nvCxnSpPr>
          <p:cNvPr id="7" name="Straight Connector 6"/>
          <p:cNvCxnSpPr/>
          <p:nvPr/>
        </p:nvCxnSpPr>
        <p:spPr>
          <a:xfrm rot="16200000" flipH="1">
            <a:off x="3438262" y="2205833"/>
            <a:ext cx="1189037" cy="0"/>
          </a:xfrm>
          <a:prstGeom prst="line">
            <a:avLst/>
          </a:prstGeom>
          <a:ln w="25400"/>
        </p:spPr>
        <p:style>
          <a:lnRef idx="1">
            <a:schemeClr val="dk1"/>
          </a:lnRef>
          <a:fillRef idx="0">
            <a:schemeClr val="dk1"/>
          </a:fillRef>
          <a:effectRef idx="0">
            <a:schemeClr val="dk1"/>
          </a:effectRef>
          <a:fontRef idx="minor">
            <a:schemeClr val="tx1"/>
          </a:fontRef>
        </p:style>
      </p:cxnSp>
      <p:sp>
        <p:nvSpPr>
          <p:cNvPr id="20510" name="AutoShape 19"/>
          <p:cNvSpPr>
            <a:spLocks/>
          </p:cNvSpPr>
          <p:nvPr/>
        </p:nvSpPr>
        <p:spPr bwMode="auto">
          <a:xfrm>
            <a:off x="3318404" y="3868738"/>
            <a:ext cx="457200" cy="2012950"/>
          </a:xfrm>
          <a:prstGeom prst="rightBrace">
            <a:avLst>
              <a:gd name="adj1" fmla="val 36690"/>
              <a:gd name="adj2" fmla="val 50000"/>
            </a:avLst>
          </a:prstGeom>
          <a:noFill/>
          <a:ln w="25400">
            <a:solidFill>
              <a:schemeClr val="tx1"/>
            </a:solidFill>
            <a:round/>
            <a:headEnd/>
            <a:tailEnd/>
          </a:ln>
        </p:spPr>
        <p:txBody>
          <a:bodyPr wrap="none" lIns="91427" tIns="45713" rIns="91427" bIns="45713" anchor="ctr"/>
          <a:lstStyle/>
          <a:p>
            <a:endParaRPr lang="en-US"/>
          </a:p>
        </p:txBody>
      </p:sp>
      <p:sp>
        <p:nvSpPr>
          <p:cNvPr id="20511" name="Text Box 20"/>
          <p:cNvSpPr txBox="1">
            <a:spLocks noChangeArrowheads="1"/>
          </p:cNvSpPr>
          <p:nvPr/>
        </p:nvSpPr>
        <p:spPr bwMode="auto">
          <a:xfrm>
            <a:off x="3740680" y="4471988"/>
            <a:ext cx="1360487" cy="881865"/>
          </a:xfrm>
          <a:prstGeom prst="rect">
            <a:avLst/>
          </a:prstGeom>
          <a:noFill/>
          <a:ln w="9525">
            <a:noFill/>
            <a:miter lim="800000"/>
            <a:headEnd/>
            <a:tailEnd/>
          </a:ln>
        </p:spPr>
        <p:txBody>
          <a:bodyPr lIns="91427" tIns="45713" rIns="91427" bIns="45713">
            <a:spAutoFit/>
          </a:bodyPr>
          <a:lstStyle/>
          <a:p>
            <a:pPr algn="ctr">
              <a:spcBef>
                <a:spcPct val="50000"/>
              </a:spcBef>
            </a:pPr>
            <a:r>
              <a:rPr lang="en-US" sz="1700" b="1" dirty="0"/>
              <a:t>Traditional Focus  (price only)</a:t>
            </a:r>
          </a:p>
        </p:txBody>
      </p:sp>
      <p:sp>
        <p:nvSpPr>
          <p:cNvPr id="20512" name="AutoShape 21"/>
          <p:cNvSpPr>
            <a:spLocks/>
          </p:cNvSpPr>
          <p:nvPr/>
        </p:nvSpPr>
        <p:spPr bwMode="auto">
          <a:xfrm>
            <a:off x="7709430" y="2859088"/>
            <a:ext cx="465137" cy="2984500"/>
          </a:xfrm>
          <a:prstGeom prst="rightBrace">
            <a:avLst>
              <a:gd name="adj1" fmla="val 36330"/>
              <a:gd name="adj2" fmla="val 50000"/>
            </a:avLst>
          </a:prstGeom>
          <a:noFill/>
          <a:ln w="25400">
            <a:solidFill>
              <a:schemeClr val="tx1"/>
            </a:solidFill>
            <a:round/>
            <a:headEnd/>
            <a:tailEnd/>
          </a:ln>
        </p:spPr>
        <p:txBody>
          <a:bodyPr wrap="none" lIns="91427" tIns="45713" rIns="91427" bIns="45713" anchor="ctr"/>
          <a:lstStyle/>
          <a:p>
            <a:endParaRPr lang="en-US"/>
          </a:p>
        </p:txBody>
      </p:sp>
      <p:sp>
        <p:nvSpPr>
          <p:cNvPr id="20513" name="Text Box 22"/>
          <p:cNvSpPr txBox="1">
            <a:spLocks noChangeArrowheads="1"/>
          </p:cNvSpPr>
          <p:nvPr/>
        </p:nvSpPr>
        <p:spPr bwMode="auto">
          <a:xfrm>
            <a:off x="8041217" y="4070351"/>
            <a:ext cx="1187450" cy="618057"/>
          </a:xfrm>
          <a:prstGeom prst="rect">
            <a:avLst/>
          </a:prstGeom>
          <a:noFill/>
          <a:ln w="9525">
            <a:noFill/>
            <a:miter lim="800000"/>
            <a:headEnd/>
            <a:tailEnd/>
          </a:ln>
        </p:spPr>
        <p:txBody>
          <a:bodyPr lIns="91427" tIns="45713" rIns="91427" bIns="45713">
            <a:spAutoFit/>
          </a:bodyPr>
          <a:lstStyle/>
          <a:p>
            <a:pPr algn="ctr">
              <a:spcBef>
                <a:spcPct val="50000"/>
              </a:spcBef>
            </a:pPr>
            <a:r>
              <a:rPr lang="en-US" sz="1700" b="1" dirty="0"/>
              <a:t>Strategic Focus</a:t>
            </a:r>
          </a:p>
        </p:txBody>
      </p:sp>
      <p:sp>
        <p:nvSpPr>
          <p:cNvPr id="20514" name="Text Box 29"/>
          <p:cNvSpPr txBox="1">
            <a:spLocks noChangeArrowheads="1"/>
          </p:cNvSpPr>
          <p:nvPr/>
        </p:nvSpPr>
        <p:spPr bwMode="auto">
          <a:xfrm>
            <a:off x="4512205" y="1863726"/>
            <a:ext cx="3095626" cy="707872"/>
          </a:xfrm>
          <a:prstGeom prst="rect">
            <a:avLst/>
          </a:prstGeom>
          <a:noFill/>
          <a:ln w="9525">
            <a:noFill/>
            <a:miter lim="800000"/>
            <a:headEnd/>
            <a:tailEnd/>
          </a:ln>
        </p:spPr>
        <p:txBody>
          <a:bodyPr lIns="91427" tIns="45713" rIns="91427" bIns="45713">
            <a:spAutoFit/>
          </a:bodyPr>
          <a:lstStyle/>
          <a:p>
            <a:pPr>
              <a:spcBef>
                <a:spcPct val="50000"/>
              </a:spcBef>
            </a:pPr>
            <a:r>
              <a:rPr lang="en-US" sz="2000" b="1" dirty="0"/>
              <a:t>Total  System Cost Savings</a:t>
            </a:r>
          </a:p>
        </p:txBody>
      </p:sp>
      <p:sp>
        <p:nvSpPr>
          <p:cNvPr id="20515" name="AutoShape 28"/>
          <p:cNvSpPr>
            <a:spLocks/>
          </p:cNvSpPr>
          <p:nvPr/>
        </p:nvSpPr>
        <p:spPr bwMode="auto">
          <a:xfrm>
            <a:off x="4221693" y="1595439"/>
            <a:ext cx="107950" cy="1112837"/>
          </a:xfrm>
          <a:prstGeom prst="rightBrace">
            <a:avLst>
              <a:gd name="adj1" fmla="val 75884"/>
              <a:gd name="adj2" fmla="val 50000"/>
            </a:avLst>
          </a:prstGeom>
          <a:noFill/>
          <a:ln w="25400">
            <a:solidFill>
              <a:schemeClr val="tx1"/>
            </a:solidFill>
            <a:round/>
            <a:headEnd/>
            <a:tailEnd/>
          </a:ln>
        </p:spPr>
        <p:txBody>
          <a:bodyPr wrap="none" lIns="91427" tIns="45713" rIns="91427" bIns="45713" anchor="ctr"/>
          <a:lstStyle/>
          <a:p>
            <a:endParaRPr lang="en-US"/>
          </a:p>
        </p:txBody>
      </p:sp>
      <p:sp>
        <p:nvSpPr>
          <p:cNvPr id="20516" name="Text Box 23"/>
          <p:cNvSpPr txBox="1">
            <a:spLocks noChangeArrowheads="1"/>
          </p:cNvSpPr>
          <p:nvPr/>
        </p:nvSpPr>
        <p:spPr bwMode="auto">
          <a:xfrm>
            <a:off x="1364193" y="6011863"/>
            <a:ext cx="1635126" cy="400095"/>
          </a:xfrm>
          <a:prstGeom prst="rect">
            <a:avLst/>
          </a:prstGeom>
          <a:noFill/>
          <a:ln w="9525">
            <a:noFill/>
            <a:miter lim="800000"/>
            <a:headEnd/>
            <a:tailEnd/>
          </a:ln>
        </p:spPr>
        <p:txBody>
          <a:bodyPr lIns="91427" tIns="45713" rIns="91427" bIns="45713">
            <a:spAutoFit/>
          </a:bodyPr>
          <a:lstStyle/>
          <a:p>
            <a:pPr algn="ctr">
              <a:spcBef>
                <a:spcPct val="50000"/>
              </a:spcBef>
            </a:pPr>
            <a:r>
              <a:rPr lang="en-US" sz="2000" b="1" dirty="0"/>
              <a:t>Traditional</a:t>
            </a:r>
          </a:p>
        </p:txBody>
      </p:sp>
      <p:sp>
        <p:nvSpPr>
          <p:cNvPr id="20517" name="Text Box 24"/>
          <p:cNvSpPr txBox="1">
            <a:spLocks noChangeArrowheads="1"/>
          </p:cNvSpPr>
          <p:nvPr/>
        </p:nvSpPr>
        <p:spPr bwMode="auto">
          <a:xfrm>
            <a:off x="5798080" y="6069013"/>
            <a:ext cx="1635126" cy="400095"/>
          </a:xfrm>
          <a:prstGeom prst="rect">
            <a:avLst/>
          </a:prstGeom>
          <a:noFill/>
          <a:ln w="9525">
            <a:noFill/>
            <a:miter lim="800000"/>
            <a:headEnd/>
            <a:tailEnd/>
          </a:ln>
        </p:spPr>
        <p:txBody>
          <a:bodyPr lIns="91427" tIns="45713" rIns="91427" bIns="45713">
            <a:spAutoFit/>
          </a:bodyPr>
          <a:lstStyle/>
          <a:p>
            <a:pPr algn="ctr">
              <a:spcBef>
                <a:spcPct val="50000"/>
              </a:spcBef>
            </a:pPr>
            <a:r>
              <a:rPr lang="en-US" sz="2000" b="1" dirty="0"/>
              <a:t>Strategic</a:t>
            </a:r>
          </a:p>
        </p:txBody>
      </p:sp>
      <p:sp>
        <p:nvSpPr>
          <p:cNvPr id="20518" name="Rectangle 25"/>
          <p:cNvSpPr>
            <a:spLocks noChangeArrowheads="1"/>
          </p:cNvSpPr>
          <p:nvPr/>
        </p:nvSpPr>
        <p:spPr bwMode="auto">
          <a:xfrm>
            <a:off x="1522413" y="407989"/>
            <a:ext cx="6690253" cy="854075"/>
          </a:xfrm>
          <a:prstGeom prst="rect">
            <a:avLst/>
          </a:prstGeom>
          <a:noFill/>
          <a:ln w="9525">
            <a:noFill/>
            <a:miter lim="800000"/>
            <a:headEnd/>
            <a:tailEnd/>
          </a:ln>
        </p:spPr>
        <p:txBody>
          <a:bodyPr lIns="92062" tIns="46032" rIns="92062" bIns="46032" anchor="ctr"/>
          <a:lstStyle/>
          <a:p>
            <a:pPr algn="ctr" defTabSz="903162"/>
            <a:r>
              <a:rPr lang="en-US" sz="3200" b="1" u="sng"/>
              <a:t>I HAVE a DREAM : Total </a:t>
            </a:r>
            <a:r>
              <a:rPr lang="en-US" sz="3200" b="1" u="sng" dirty="0"/>
              <a:t>System Cost</a:t>
            </a:r>
          </a:p>
        </p:txBody>
      </p:sp>
    </p:spTree>
    <p:extLst>
      <p:ext uri="{BB962C8B-B14F-4D97-AF65-F5344CB8AC3E}">
        <p14:creationId xmlns:p14="http://schemas.microsoft.com/office/powerpoint/2010/main" val="42603653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xfrm>
            <a:off x="3124200" y="6248400"/>
            <a:ext cx="2895600" cy="457200"/>
          </a:xfrm>
          <a:noFill/>
        </p:spPr>
        <p:txBody>
          <a:bodyPr/>
          <a:lstStyle/>
          <a:p>
            <a:pPr algn="ctr"/>
            <a:fld id="{7D3327DC-B1C0-4A79-BB54-6397A390618B}" type="slidenum">
              <a:rPr lang="en-US" smtClean="0"/>
              <a:pPr algn="ctr"/>
              <a:t>121</a:t>
            </a:fld>
            <a:endParaRPr lang="en-US" smtClean="0"/>
          </a:p>
        </p:txBody>
      </p:sp>
      <p:sp>
        <p:nvSpPr>
          <p:cNvPr id="23555" name="Rectangle 2"/>
          <p:cNvSpPr>
            <a:spLocks noGrp="1" noChangeArrowheads="1"/>
          </p:cNvSpPr>
          <p:nvPr>
            <p:ph type="title"/>
          </p:nvPr>
        </p:nvSpPr>
        <p:spPr/>
        <p:txBody>
          <a:bodyPr/>
          <a:lstStyle/>
          <a:p>
            <a:r>
              <a:rPr lang="en-US" sz="3200" dirty="0"/>
              <a:t>Future Trends in Purchasing</a:t>
            </a:r>
          </a:p>
        </p:txBody>
      </p:sp>
      <p:sp>
        <p:nvSpPr>
          <p:cNvPr id="23556" name="Rectangle 3"/>
          <p:cNvSpPr>
            <a:spLocks noGrp="1" noChangeArrowheads="1"/>
          </p:cNvSpPr>
          <p:nvPr>
            <p:ph type="body" idx="1"/>
          </p:nvPr>
        </p:nvSpPr>
        <p:spPr/>
        <p:txBody>
          <a:bodyPr/>
          <a:lstStyle/>
          <a:p>
            <a:pPr>
              <a:buFontTx/>
              <a:buNone/>
            </a:pPr>
            <a:r>
              <a:rPr lang="en-US" sz="2800" dirty="0">
                <a:solidFill>
                  <a:srgbClr val="002060"/>
                </a:solidFill>
              </a:rPr>
              <a:t>Reducing Costs</a:t>
            </a:r>
          </a:p>
          <a:p>
            <a:pPr lvl="1"/>
            <a:r>
              <a:rPr lang="en-US" sz="2400" dirty="0"/>
              <a:t>Cost reduction achieved through:</a:t>
            </a:r>
          </a:p>
          <a:p>
            <a:pPr lvl="2">
              <a:spcBef>
                <a:spcPts val="600"/>
              </a:spcBef>
            </a:pPr>
            <a:r>
              <a:rPr lang="en-US" sz="2000" dirty="0">
                <a:solidFill>
                  <a:srgbClr val="C00000"/>
                </a:solidFill>
              </a:rPr>
              <a:t>Reduced purchasing costs</a:t>
            </a:r>
          </a:p>
          <a:p>
            <a:pPr lvl="2">
              <a:spcBef>
                <a:spcPts val="600"/>
              </a:spcBef>
            </a:pPr>
            <a:r>
              <a:rPr lang="en-US" sz="2000" dirty="0">
                <a:solidFill>
                  <a:srgbClr val="00B050"/>
                </a:solidFill>
              </a:rPr>
              <a:t>Reducing waste</a:t>
            </a:r>
          </a:p>
          <a:p>
            <a:pPr lvl="2">
              <a:spcBef>
                <a:spcPts val="600"/>
              </a:spcBef>
            </a:pPr>
            <a:r>
              <a:rPr lang="en-US" sz="2000" dirty="0">
                <a:solidFill>
                  <a:srgbClr val="00B050"/>
                </a:solidFill>
              </a:rPr>
              <a:t>Reducing excess inventory</a:t>
            </a:r>
          </a:p>
          <a:p>
            <a:pPr lvl="2">
              <a:spcBef>
                <a:spcPts val="600"/>
              </a:spcBef>
            </a:pPr>
            <a:r>
              <a:rPr lang="en-US" sz="2000" dirty="0">
                <a:solidFill>
                  <a:srgbClr val="00B050"/>
                </a:solidFill>
              </a:rPr>
              <a:t>And reducing non-value added activities</a:t>
            </a:r>
          </a:p>
          <a:p>
            <a:pPr lvl="1"/>
            <a:r>
              <a:rPr lang="en-US" sz="2400" dirty="0"/>
              <a:t>Continuous Improvement through</a:t>
            </a:r>
          </a:p>
          <a:p>
            <a:pPr lvl="2">
              <a:spcBef>
                <a:spcPts val="600"/>
              </a:spcBef>
            </a:pPr>
            <a:r>
              <a:rPr lang="en-US" sz="2000" b="1" dirty="0">
                <a:solidFill>
                  <a:srgbClr val="FF0000"/>
                </a:solidFill>
              </a:rPr>
              <a:t>Benchmarking-</a:t>
            </a:r>
            <a:r>
              <a:rPr lang="en-US" sz="2000" dirty="0"/>
              <a:t> improve over competitors’ performance</a:t>
            </a:r>
          </a:p>
          <a:p>
            <a:pPr lvl="2">
              <a:spcBef>
                <a:spcPts val="600"/>
              </a:spcBef>
            </a:pPr>
            <a:r>
              <a:rPr lang="en-US" sz="2000" dirty="0"/>
              <a:t>Trial &amp; error</a:t>
            </a:r>
          </a:p>
          <a:p>
            <a:pPr lvl="2">
              <a:spcBef>
                <a:spcPts val="600"/>
              </a:spcBef>
            </a:pPr>
            <a:r>
              <a:rPr lang="en-US" sz="2000" dirty="0"/>
              <a:t>Increased knowledge of supply chain processes </a:t>
            </a:r>
          </a:p>
        </p:txBody>
      </p:sp>
    </p:spTree>
    <p:extLst>
      <p:ext uri="{BB962C8B-B14F-4D97-AF65-F5344CB8AC3E}">
        <p14:creationId xmlns:p14="http://schemas.microsoft.com/office/powerpoint/2010/main" val="42464457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Sumber</a:t>
            </a:r>
            <a:r>
              <a:rPr lang="en-US" dirty="0"/>
              <a:t> </a:t>
            </a:r>
            <a:r>
              <a:rPr lang="en-US" dirty="0" err="1"/>
              <a:t>Pemborosan</a:t>
            </a:r>
            <a:r>
              <a:rPr lang="en-US" dirty="0"/>
              <a:t> </a:t>
            </a:r>
            <a:r>
              <a:rPr lang="en-US" dirty="0" err="1"/>
              <a:t>Biaya</a:t>
            </a:r>
            <a:endParaRPr lang="id-ID" dirty="0"/>
          </a:p>
        </p:txBody>
      </p:sp>
      <p:sp>
        <p:nvSpPr>
          <p:cNvPr id="3" name="Content Placeholder 2"/>
          <p:cNvSpPr>
            <a:spLocks noGrp="1"/>
          </p:cNvSpPr>
          <p:nvPr>
            <p:ph idx="1"/>
          </p:nvPr>
        </p:nvSpPr>
        <p:spPr>
          <a:xfrm>
            <a:off x="673224" y="1711349"/>
            <a:ext cx="7355160" cy="4525963"/>
          </a:xfrm>
        </p:spPr>
        <p:txBody>
          <a:bodyPr/>
          <a:lstStyle/>
          <a:p>
            <a:r>
              <a:rPr lang="en-US" sz="2800" dirty="0" err="1"/>
              <a:t>Waktu</a:t>
            </a:r>
            <a:r>
              <a:rPr lang="en-US" sz="2800" dirty="0"/>
              <a:t> </a:t>
            </a:r>
            <a:r>
              <a:rPr lang="en-US" sz="2800" dirty="0" err="1"/>
              <a:t>mepet</a:t>
            </a:r>
            <a:endParaRPr lang="en-US" sz="2800" dirty="0"/>
          </a:p>
          <a:p>
            <a:r>
              <a:rPr lang="en-US" sz="2800" dirty="0" err="1"/>
              <a:t>Informasi</a:t>
            </a:r>
            <a:r>
              <a:rPr lang="en-US" sz="2800" dirty="0"/>
              <a:t> </a:t>
            </a:r>
            <a:r>
              <a:rPr lang="en-US" sz="2800" dirty="0" err="1"/>
              <a:t>tidak</a:t>
            </a:r>
            <a:r>
              <a:rPr lang="en-US" sz="2800" dirty="0"/>
              <a:t> </a:t>
            </a:r>
            <a:r>
              <a:rPr lang="en-US" sz="2800" dirty="0" err="1"/>
              <a:t>lengkap</a:t>
            </a:r>
            <a:endParaRPr lang="en-US" sz="2800" dirty="0"/>
          </a:p>
          <a:p>
            <a:r>
              <a:rPr lang="en-US" sz="2800" dirty="0"/>
              <a:t>Value </a:t>
            </a:r>
            <a:r>
              <a:rPr lang="en-US" sz="2800" dirty="0" err="1"/>
              <a:t>tidak</a:t>
            </a:r>
            <a:r>
              <a:rPr lang="en-US" sz="2800" dirty="0"/>
              <a:t> </a:t>
            </a:r>
            <a:r>
              <a:rPr lang="en-US" sz="2800" dirty="0" err="1"/>
              <a:t>tepat</a:t>
            </a:r>
            <a:endParaRPr lang="en-US" sz="2800" dirty="0"/>
          </a:p>
          <a:p>
            <a:r>
              <a:rPr lang="en-US" sz="2800" dirty="0" err="1"/>
              <a:t>Tidak</a:t>
            </a:r>
            <a:r>
              <a:rPr lang="en-US" sz="2800" dirty="0"/>
              <a:t> </a:t>
            </a:r>
            <a:r>
              <a:rPr lang="en-US" sz="2800" dirty="0" err="1"/>
              <a:t>paham</a:t>
            </a:r>
            <a:r>
              <a:rPr lang="en-US" sz="2800" dirty="0"/>
              <a:t> </a:t>
            </a:r>
            <a:r>
              <a:rPr lang="en-US" sz="2800" dirty="0" err="1"/>
              <a:t>struktur</a:t>
            </a:r>
            <a:r>
              <a:rPr lang="en-US" sz="2800" dirty="0"/>
              <a:t> </a:t>
            </a:r>
            <a:r>
              <a:rPr lang="en-US" sz="2800" dirty="0" err="1"/>
              <a:t>biaya</a:t>
            </a:r>
            <a:endParaRPr lang="en-US" sz="2800" dirty="0"/>
          </a:p>
          <a:p>
            <a:r>
              <a:rPr lang="en-US" sz="2800" dirty="0" err="1" smtClean="0"/>
              <a:t>Teknologi</a:t>
            </a:r>
            <a:r>
              <a:rPr lang="en-US" sz="2800" dirty="0" smtClean="0"/>
              <a:t> </a:t>
            </a:r>
            <a:r>
              <a:rPr lang="en-US" sz="2800" dirty="0" err="1"/>
              <a:t>baru</a:t>
            </a:r>
            <a:endParaRPr lang="en-US" sz="2800" dirty="0"/>
          </a:p>
          <a:p>
            <a:r>
              <a:rPr lang="en-US" sz="2800" dirty="0" err="1"/>
              <a:t>Kurang</a:t>
            </a:r>
            <a:r>
              <a:rPr lang="en-US" sz="2800" dirty="0"/>
              <a:t> </a:t>
            </a:r>
            <a:r>
              <a:rPr lang="en-US" sz="2800" dirty="0" err="1"/>
              <a:t>komunikasi</a:t>
            </a:r>
            <a:r>
              <a:rPr lang="en-US" sz="2800" dirty="0"/>
              <a:t>/</a:t>
            </a:r>
            <a:r>
              <a:rPr lang="en-US" sz="2800" dirty="0" err="1"/>
              <a:t>relasi</a:t>
            </a:r>
            <a:r>
              <a:rPr lang="en-US" sz="2800" dirty="0"/>
              <a:t> </a:t>
            </a:r>
            <a:r>
              <a:rPr lang="en-US" sz="2800" dirty="0" err="1"/>
              <a:t>buruk</a:t>
            </a:r>
            <a:endParaRPr lang="en-US" sz="2800" dirty="0"/>
          </a:p>
          <a:p>
            <a:r>
              <a:rPr lang="en-US" sz="2800" dirty="0" err="1" smtClean="0"/>
              <a:t>Perilaku</a:t>
            </a:r>
            <a:endParaRPr lang="en-US" sz="2800" dirty="0"/>
          </a:p>
          <a:p>
            <a:r>
              <a:rPr lang="en-US" sz="2800" dirty="0" err="1"/>
              <a:t>Kebiasaan</a:t>
            </a:r>
            <a:r>
              <a:rPr lang="en-US" sz="2800" dirty="0"/>
              <a:t>/</a:t>
            </a:r>
            <a:r>
              <a:rPr lang="en-US" sz="2800" dirty="0" err="1"/>
              <a:t>tradisi</a:t>
            </a:r>
            <a:endParaRPr lang="en-US" sz="2800" dirty="0"/>
          </a:p>
          <a:p>
            <a:endParaRPr lang="id-ID" sz="2800" dirty="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122</a:t>
            </a:fld>
            <a:endParaRPr lang="id-ID"/>
          </a:p>
        </p:txBody>
      </p:sp>
    </p:spTree>
    <p:extLst>
      <p:ext uri="{BB962C8B-B14F-4D97-AF65-F5344CB8AC3E}">
        <p14:creationId xmlns:p14="http://schemas.microsoft.com/office/powerpoint/2010/main" val="308768019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5164668" y="653144"/>
            <a:ext cx="3640667" cy="904875"/>
          </a:xfrm>
        </p:spPr>
        <p:txBody>
          <a:bodyPr>
            <a:normAutofit/>
          </a:bodyPr>
          <a:lstStyle/>
          <a:p>
            <a:pPr>
              <a:buNone/>
            </a:pPr>
            <a:r>
              <a:rPr lang="en-US" dirty="0" smtClean="0"/>
              <a:t>Leader </a:t>
            </a:r>
            <a:r>
              <a:rPr lang="en-US" dirty="0" err="1" smtClean="0"/>
              <a:t>vs</a:t>
            </a:r>
            <a:r>
              <a:rPr lang="en-US" dirty="0" smtClean="0"/>
              <a:t> Follower</a:t>
            </a:r>
          </a:p>
        </p:txBody>
      </p:sp>
      <p:sp>
        <p:nvSpPr>
          <p:cNvPr id="28676" name="Slide Number Placeholder 3"/>
          <p:cNvSpPr>
            <a:spLocks noGrp="1"/>
          </p:cNvSpPr>
          <p:nvPr>
            <p:ph type="sldNum" sz="quarter" idx="4294967295"/>
          </p:nvPr>
        </p:nvSpPr>
        <p:spPr>
          <a:xfrm>
            <a:off x="3538364" y="6279105"/>
            <a:ext cx="1173921" cy="425817"/>
          </a:xfrm>
          <a:prstGeom prst="rect">
            <a:avLst/>
          </a:prstGeom>
          <a:noFill/>
        </p:spPr>
        <p:txBody>
          <a:bodyPr lIns="99981" tIns="49990" rIns="99981" bIns="49990"/>
          <a:lstStyle/>
          <a:p>
            <a:r>
              <a:rPr lang="en-US" dirty="0" smtClean="0">
                <a:solidFill>
                  <a:srgbClr val="E7DEC9">
                    <a:shade val="50000"/>
                    <a:satMod val="200000"/>
                  </a:srgbClr>
                </a:solidFill>
              </a:rPr>
              <a:t>3-</a:t>
            </a:r>
            <a:fld id="{1B273361-AC56-4AB1-871E-1A00483272A4}" type="slidenum">
              <a:rPr lang="en-US" smtClean="0">
                <a:solidFill>
                  <a:srgbClr val="E7DEC9">
                    <a:shade val="50000"/>
                    <a:satMod val="200000"/>
                  </a:srgbClr>
                </a:solidFill>
              </a:rPr>
              <a:pPr/>
              <a:t>123</a:t>
            </a:fld>
            <a:endParaRPr lang="en-US" sz="1400" dirty="0">
              <a:solidFill>
                <a:srgbClr val="E7DEC9">
                  <a:shade val="50000"/>
                  <a:satMod val="200000"/>
                </a:srgbClr>
              </a:solidFill>
            </a:endParaRPr>
          </a:p>
        </p:txBody>
      </p:sp>
    </p:spTree>
    <p:extLst>
      <p:ext uri="{BB962C8B-B14F-4D97-AF65-F5344CB8AC3E}">
        <p14:creationId xmlns:p14="http://schemas.microsoft.com/office/powerpoint/2010/main" val="687725890"/>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2171701"/>
            <a:ext cx="8229600" cy="3216728"/>
          </a:xfrm>
        </p:spPr>
        <p:txBody>
          <a:bodyPr>
            <a:normAutofit/>
          </a:bodyPr>
          <a:lstStyle/>
          <a:p>
            <a:pPr algn="ctr">
              <a:buNone/>
            </a:pPr>
            <a:r>
              <a:rPr lang="id-ID" sz="4800" smtClean="0"/>
              <a:t>TERIMA KASIH</a:t>
            </a:r>
            <a:endParaRPr lang="en-US" sz="4800" smtClean="0"/>
          </a:p>
          <a:p>
            <a:pPr algn="ctr">
              <a:buNone/>
            </a:pPr>
            <a:endParaRPr lang="en-US" sz="4800"/>
          </a:p>
          <a:p>
            <a:pPr algn="ctr">
              <a:buNone/>
            </a:pPr>
            <a:r>
              <a:rPr lang="en-US" sz="4800" smtClean="0"/>
              <a:t>0815 7882 1971</a:t>
            </a:r>
          </a:p>
          <a:p>
            <a:pPr algn="ctr">
              <a:buNone/>
            </a:pPr>
            <a:endParaRPr lang="id-ID" sz="4800" dirty="0"/>
          </a:p>
        </p:txBody>
      </p:sp>
      <p:sp>
        <p:nvSpPr>
          <p:cNvPr id="4" name="Slide Number Placeholder 3"/>
          <p:cNvSpPr>
            <a:spLocks noGrp="1"/>
          </p:cNvSpPr>
          <p:nvPr>
            <p:ph type="sldNum" sz="quarter" idx="12"/>
          </p:nvPr>
        </p:nvSpPr>
        <p:spPr/>
        <p:txBody>
          <a:bodyPr/>
          <a:lstStyle/>
          <a:p>
            <a:pPr>
              <a:defRPr/>
            </a:pPr>
            <a:r>
              <a:rPr lang="en-US" smtClean="0"/>
              <a:t>3-</a:t>
            </a:r>
            <a:fld id="{F0574B63-2301-4F63-97DE-680AF5C7B244}" type="slidenum">
              <a:rPr lang="en-US" smtClean="0"/>
              <a:pPr>
                <a:defRPr/>
              </a:pPr>
              <a:t>124</a:t>
            </a:fld>
            <a:endParaRPr lang="en-US" sz="1400"/>
          </a:p>
        </p:txBody>
      </p:sp>
    </p:spTree>
    <p:extLst>
      <p:ext uri="{BB962C8B-B14F-4D97-AF65-F5344CB8AC3E}">
        <p14:creationId xmlns:p14="http://schemas.microsoft.com/office/powerpoint/2010/main" val="8541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160660"/>
            <a:ext cx="7772400" cy="1108100"/>
          </a:xfrm>
          <a:solidFill>
            <a:srgbClr val="2FFF74"/>
          </a:solidFill>
          <a:ln>
            <a:solidFill>
              <a:schemeClr val="tx1"/>
            </a:solidFill>
          </a:ln>
        </p:spPr>
        <p:txBody>
          <a:bodyPr/>
          <a:lstStyle/>
          <a:p>
            <a:pPr eaLnBrk="1" hangingPunct="1">
              <a:defRPr/>
            </a:pPr>
            <a:r>
              <a:rPr lang="id-ID" dirty="0" smtClean="0">
                <a:effectLst>
                  <a:outerShdw blurRad="38100" dist="38100" dir="2700000" algn="tl">
                    <a:srgbClr val="FFFFFF"/>
                  </a:outerShdw>
                </a:effectLst>
              </a:rPr>
              <a:t>Ada masa utk setiap hal: </a:t>
            </a:r>
            <a:br>
              <a:rPr lang="id-ID" dirty="0" smtClean="0">
                <a:effectLst>
                  <a:outerShdw blurRad="38100" dist="38100" dir="2700000" algn="tl">
                    <a:srgbClr val="FFFFFF"/>
                  </a:outerShdw>
                </a:effectLst>
              </a:rPr>
            </a:br>
            <a:r>
              <a:rPr lang="en-US" sz="3600" dirty="0" smtClean="0">
                <a:effectLst>
                  <a:outerShdw blurRad="38100" dist="38100" dir="2700000" algn="tl">
                    <a:srgbClr val="FFFFFF"/>
                  </a:outerShdw>
                </a:effectLst>
              </a:rPr>
              <a:t>Product </a:t>
            </a:r>
            <a:r>
              <a:rPr lang="en-US" sz="3600" dirty="0">
                <a:effectLst>
                  <a:outerShdw blurRad="38100" dist="38100" dir="2700000" algn="tl">
                    <a:srgbClr val="FFFFFF"/>
                  </a:outerShdw>
                </a:effectLst>
              </a:rPr>
              <a:t>Life Cycle</a:t>
            </a:r>
            <a:endParaRPr lang="en-US" dirty="0">
              <a:effectLst>
                <a:outerShdw blurRad="38100" dist="38100" dir="2700000" algn="tl">
                  <a:srgbClr val="FFFFFF"/>
                </a:outerShdw>
              </a:effectLst>
            </a:endParaRPr>
          </a:p>
        </p:txBody>
      </p:sp>
      <p:grpSp>
        <p:nvGrpSpPr>
          <p:cNvPr id="2" name="Group 58"/>
          <p:cNvGrpSpPr>
            <a:grpSpLocks/>
          </p:cNvGrpSpPr>
          <p:nvPr/>
        </p:nvGrpSpPr>
        <p:grpSpPr bwMode="auto">
          <a:xfrm>
            <a:off x="1177925" y="2322661"/>
            <a:ext cx="7239000" cy="1793875"/>
            <a:chOff x="742" y="1358"/>
            <a:chExt cx="4560" cy="1130"/>
          </a:xfrm>
        </p:grpSpPr>
        <p:sp>
          <p:nvSpPr>
            <p:cNvPr id="133160" name="Text Box 40"/>
            <p:cNvSpPr txBox="1">
              <a:spLocks noChangeArrowheads="1"/>
            </p:cNvSpPr>
            <p:nvPr/>
          </p:nvSpPr>
          <p:spPr bwMode="auto">
            <a:xfrm>
              <a:off x="742" y="1358"/>
              <a:ext cx="1157" cy="862"/>
            </a:xfrm>
            <a:prstGeom prst="rect">
              <a:avLst/>
            </a:prstGeom>
            <a:noFill/>
            <a:ln w="9525">
              <a:noFill/>
              <a:miter lim="800000"/>
              <a:headEnd/>
              <a:tailEnd/>
            </a:ln>
            <a:effectLst/>
          </p:spPr>
          <p:txBody>
            <a:bodyPr>
              <a:spAutoFit/>
            </a:bodyPr>
            <a:lstStyle/>
            <a:p>
              <a:pPr>
                <a:defRPr/>
              </a:pPr>
              <a:r>
                <a:rPr lang="en-AU" sz="1400">
                  <a:effectLst>
                    <a:outerShdw blurRad="38100" dist="38100" dir="2700000" algn="tl">
                      <a:srgbClr val="C0C0C0"/>
                    </a:outerShdw>
                  </a:effectLst>
                  <a:latin typeface="Arial" pitchFamily="34" charset="0"/>
                </a:rPr>
                <a:t>Best period to increase market share</a:t>
              </a:r>
            </a:p>
            <a:p>
              <a:pPr>
                <a:defRPr/>
              </a:pPr>
              <a:endParaRPr lang="en-AU" sz="1400">
                <a:effectLst>
                  <a:outerShdw blurRad="38100" dist="38100" dir="2700000" algn="tl">
                    <a:srgbClr val="C0C0C0"/>
                  </a:outerShdw>
                </a:effectLst>
                <a:latin typeface="Arial" pitchFamily="34" charset="0"/>
              </a:endParaRPr>
            </a:p>
            <a:p>
              <a:pPr>
                <a:defRPr/>
              </a:pPr>
              <a:r>
                <a:rPr lang="en-AU" sz="1400">
                  <a:effectLst>
                    <a:outerShdw blurRad="38100" dist="38100" dir="2700000" algn="tl">
                      <a:srgbClr val="C0C0C0"/>
                    </a:outerShdw>
                  </a:effectLst>
                  <a:latin typeface="Arial" pitchFamily="34" charset="0"/>
                </a:rPr>
                <a:t>R&amp;D engineering is critical</a:t>
              </a:r>
            </a:p>
          </p:txBody>
        </p:sp>
        <p:sp>
          <p:nvSpPr>
            <p:cNvPr id="133161" name="Text Box 41"/>
            <p:cNvSpPr txBox="1">
              <a:spLocks noChangeArrowheads="1"/>
            </p:cNvSpPr>
            <p:nvPr/>
          </p:nvSpPr>
          <p:spPr bwMode="auto">
            <a:xfrm>
              <a:off x="1926" y="1358"/>
              <a:ext cx="1171" cy="728"/>
            </a:xfrm>
            <a:prstGeom prst="rect">
              <a:avLst/>
            </a:prstGeom>
            <a:noFill/>
            <a:ln w="9525">
              <a:noFill/>
              <a:miter lim="800000"/>
              <a:headEnd/>
              <a:tailEnd/>
            </a:ln>
            <a:effectLst/>
          </p:spPr>
          <p:txBody>
            <a:bodyPr>
              <a:spAutoFit/>
            </a:bodyPr>
            <a:lstStyle/>
            <a:p>
              <a:pPr>
                <a:defRPr/>
              </a:pPr>
              <a:r>
                <a:rPr lang="en-AU" sz="1400">
                  <a:effectLst>
                    <a:outerShdw blurRad="38100" dist="38100" dir="2700000" algn="tl">
                      <a:srgbClr val="C0C0C0"/>
                    </a:outerShdw>
                  </a:effectLst>
                  <a:latin typeface="Arial" pitchFamily="34" charset="0"/>
                </a:rPr>
                <a:t>Practical to change price or quality image</a:t>
              </a:r>
            </a:p>
            <a:p>
              <a:pPr>
                <a:defRPr/>
              </a:pPr>
              <a:endParaRPr lang="en-AU" sz="1400">
                <a:effectLst>
                  <a:outerShdw blurRad="38100" dist="38100" dir="2700000" algn="tl">
                    <a:srgbClr val="C0C0C0"/>
                  </a:outerShdw>
                </a:effectLst>
                <a:latin typeface="Arial" pitchFamily="34" charset="0"/>
              </a:endParaRPr>
            </a:p>
            <a:p>
              <a:pPr>
                <a:defRPr/>
              </a:pPr>
              <a:r>
                <a:rPr lang="en-AU" sz="1400">
                  <a:effectLst>
                    <a:outerShdw blurRad="38100" dist="38100" dir="2700000" algn="tl">
                      <a:srgbClr val="C0C0C0"/>
                    </a:outerShdw>
                  </a:effectLst>
                  <a:latin typeface="Arial" pitchFamily="34" charset="0"/>
                </a:rPr>
                <a:t>Strengthen niche</a:t>
              </a:r>
            </a:p>
          </p:txBody>
        </p:sp>
        <p:sp>
          <p:nvSpPr>
            <p:cNvPr id="133162" name="Text Box 42"/>
            <p:cNvSpPr txBox="1">
              <a:spLocks noChangeArrowheads="1"/>
            </p:cNvSpPr>
            <p:nvPr/>
          </p:nvSpPr>
          <p:spPr bwMode="auto">
            <a:xfrm>
              <a:off x="3110" y="1358"/>
              <a:ext cx="1180" cy="1130"/>
            </a:xfrm>
            <a:prstGeom prst="rect">
              <a:avLst/>
            </a:prstGeom>
            <a:noFill/>
            <a:ln w="9525">
              <a:noFill/>
              <a:miter lim="800000"/>
              <a:headEnd/>
              <a:tailEnd/>
            </a:ln>
            <a:effectLst/>
          </p:spPr>
          <p:txBody>
            <a:bodyPr>
              <a:spAutoFit/>
            </a:bodyPr>
            <a:lstStyle/>
            <a:p>
              <a:pPr>
                <a:defRPr/>
              </a:pPr>
              <a:r>
                <a:rPr lang="en-AU" sz="1400">
                  <a:effectLst>
                    <a:outerShdw blurRad="38100" dist="38100" dir="2700000" algn="tl">
                      <a:srgbClr val="C0C0C0"/>
                    </a:outerShdw>
                  </a:effectLst>
                  <a:latin typeface="Arial" pitchFamily="34" charset="0"/>
                </a:rPr>
                <a:t>Poor time to change image, price, or quality</a:t>
              </a:r>
            </a:p>
            <a:p>
              <a:pPr>
                <a:defRPr/>
              </a:pPr>
              <a:endParaRPr lang="en-AU" sz="1400">
                <a:effectLst>
                  <a:outerShdw blurRad="38100" dist="38100" dir="2700000" algn="tl">
                    <a:srgbClr val="C0C0C0"/>
                  </a:outerShdw>
                </a:effectLst>
                <a:latin typeface="Arial" pitchFamily="34" charset="0"/>
              </a:endParaRPr>
            </a:p>
            <a:p>
              <a:pPr>
                <a:defRPr/>
              </a:pPr>
              <a:r>
                <a:rPr lang="en-AU" sz="1400">
                  <a:effectLst>
                    <a:outerShdw blurRad="38100" dist="38100" dir="2700000" algn="tl">
                      <a:srgbClr val="C0C0C0"/>
                    </a:outerShdw>
                  </a:effectLst>
                  <a:latin typeface="Arial" pitchFamily="34" charset="0"/>
                </a:rPr>
                <a:t>Competitive costs become critical</a:t>
              </a:r>
            </a:p>
            <a:p>
              <a:pPr>
                <a:defRPr/>
              </a:pPr>
              <a:r>
                <a:rPr lang="en-AU" sz="1400">
                  <a:effectLst>
                    <a:outerShdw blurRad="38100" dist="38100" dir="2700000" algn="tl">
                      <a:srgbClr val="C0C0C0"/>
                    </a:outerShdw>
                  </a:effectLst>
                  <a:latin typeface="Arial" pitchFamily="34" charset="0"/>
                </a:rPr>
                <a:t>Defend market position</a:t>
              </a:r>
            </a:p>
          </p:txBody>
        </p:sp>
        <p:sp>
          <p:nvSpPr>
            <p:cNvPr id="133163" name="Text Box 43"/>
            <p:cNvSpPr txBox="1">
              <a:spLocks noChangeArrowheads="1"/>
            </p:cNvSpPr>
            <p:nvPr/>
          </p:nvSpPr>
          <p:spPr bwMode="auto">
            <a:xfrm>
              <a:off x="4294" y="1358"/>
              <a:ext cx="1008" cy="326"/>
            </a:xfrm>
            <a:prstGeom prst="rect">
              <a:avLst/>
            </a:prstGeom>
            <a:noFill/>
            <a:ln w="9525">
              <a:noFill/>
              <a:miter lim="800000"/>
              <a:headEnd/>
              <a:tailEnd/>
            </a:ln>
            <a:effectLst/>
          </p:spPr>
          <p:txBody>
            <a:bodyPr>
              <a:spAutoFit/>
            </a:bodyPr>
            <a:lstStyle/>
            <a:p>
              <a:pPr>
                <a:defRPr/>
              </a:pPr>
              <a:r>
                <a:rPr lang="en-AU" sz="1400">
                  <a:effectLst>
                    <a:outerShdw blurRad="38100" dist="38100" dir="2700000" algn="tl">
                      <a:srgbClr val="C0C0C0"/>
                    </a:outerShdw>
                  </a:effectLst>
                  <a:latin typeface="Arial" pitchFamily="34" charset="0"/>
                </a:rPr>
                <a:t>Cost control critical</a:t>
              </a:r>
            </a:p>
          </p:txBody>
        </p:sp>
      </p:grpSp>
      <p:grpSp>
        <p:nvGrpSpPr>
          <p:cNvPr id="3" name="Group 61"/>
          <p:cNvGrpSpPr>
            <a:grpSpLocks/>
          </p:cNvGrpSpPr>
          <p:nvPr/>
        </p:nvGrpSpPr>
        <p:grpSpPr bwMode="auto">
          <a:xfrm>
            <a:off x="676275" y="1844824"/>
            <a:ext cx="7743825" cy="4608512"/>
            <a:chOff x="426" y="1057"/>
            <a:chExt cx="4878" cy="2903"/>
          </a:xfrm>
        </p:grpSpPr>
        <p:grpSp>
          <p:nvGrpSpPr>
            <p:cNvPr id="4" name="Group 59"/>
            <p:cNvGrpSpPr>
              <a:grpSpLocks/>
            </p:cNvGrpSpPr>
            <p:nvPr/>
          </p:nvGrpSpPr>
          <p:grpSpPr bwMode="auto">
            <a:xfrm>
              <a:off x="426" y="1057"/>
              <a:ext cx="4878" cy="2903"/>
              <a:chOff x="426" y="1057"/>
              <a:chExt cx="4878" cy="2903"/>
            </a:xfrm>
          </p:grpSpPr>
          <p:grpSp>
            <p:nvGrpSpPr>
              <p:cNvPr id="5" name="Group 21"/>
              <p:cNvGrpSpPr>
                <a:grpSpLocks/>
              </p:cNvGrpSpPr>
              <p:nvPr/>
            </p:nvGrpSpPr>
            <p:grpSpPr bwMode="auto">
              <a:xfrm>
                <a:off x="728" y="1360"/>
                <a:ext cx="4576" cy="2593"/>
                <a:chOff x="576" y="1728"/>
                <a:chExt cx="4576" cy="2176"/>
              </a:xfrm>
            </p:grpSpPr>
            <p:sp>
              <p:nvSpPr>
                <p:cNvPr id="18474" name="Line 16"/>
                <p:cNvSpPr>
                  <a:spLocks noChangeShapeType="1"/>
                </p:cNvSpPr>
                <p:nvPr/>
              </p:nvSpPr>
              <p:spPr bwMode="auto">
                <a:xfrm>
                  <a:off x="576" y="1728"/>
                  <a:ext cx="0" cy="2176"/>
                </a:xfrm>
                <a:prstGeom prst="line">
                  <a:avLst/>
                </a:prstGeom>
                <a:noFill/>
                <a:ln w="28575">
                  <a:solidFill>
                    <a:schemeClr val="tx1"/>
                  </a:solidFill>
                  <a:round/>
                  <a:headEnd/>
                  <a:tailEnd/>
                </a:ln>
              </p:spPr>
              <p:txBody>
                <a:bodyPr/>
                <a:lstStyle/>
                <a:p>
                  <a:endParaRPr lang="en-US"/>
                </a:p>
              </p:txBody>
            </p:sp>
            <p:sp>
              <p:nvSpPr>
                <p:cNvPr id="18475" name="Line 17"/>
                <p:cNvSpPr>
                  <a:spLocks noChangeShapeType="1"/>
                </p:cNvSpPr>
                <p:nvPr/>
              </p:nvSpPr>
              <p:spPr bwMode="auto">
                <a:xfrm>
                  <a:off x="1762" y="1728"/>
                  <a:ext cx="0" cy="2176"/>
                </a:xfrm>
                <a:prstGeom prst="line">
                  <a:avLst/>
                </a:prstGeom>
                <a:noFill/>
                <a:ln w="28575">
                  <a:solidFill>
                    <a:schemeClr val="tx1"/>
                  </a:solidFill>
                  <a:round/>
                  <a:headEnd/>
                  <a:tailEnd/>
                </a:ln>
              </p:spPr>
              <p:txBody>
                <a:bodyPr/>
                <a:lstStyle/>
                <a:p>
                  <a:endParaRPr lang="en-US"/>
                </a:p>
              </p:txBody>
            </p:sp>
            <p:sp>
              <p:nvSpPr>
                <p:cNvPr id="18476" name="Line 18"/>
                <p:cNvSpPr>
                  <a:spLocks noChangeShapeType="1"/>
                </p:cNvSpPr>
                <p:nvPr/>
              </p:nvSpPr>
              <p:spPr bwMode="auto">
                <a:xfrm>
                  <a:off x="2949" y="1728"/>
                  <a:ext cx="0" cy="2176"/>
                </a:xfrm>
                <a:prstGeom prst="line">
                  <a:avLst/>
                </a:prstGeom>
                <a:noFill/>
                <a:ln w="28575">
                  <a:solidFill>
                    <a:schemeClr val="tx1"/>
                  </a:solidFill>
                  <a:round/>
                  <a:headEnd/>
                  <a:tailEnd/>
                </a:ln>
              </p:spPr>
              <p:txBody>
                <a:bodyPr/>
                <a:lstStyle/>
                <a:p>
                  <a:endParaRPr lang="en-US"/>
                </a:p>
              </p:txBody>
            </p:sp>
            <p:sp>
              <p:nvSpPr>
                <p:cNvPr id="18477" name="Line 19"/>
                <p:cNvSpPr>
                  <a:spLocks noChangeShapeType="1"/>
                </p:cNvSpPr>
                <p:nvPr/>
              </p:nvSpPr>
              <p:spPr bwMode="auto">
                <a:xfrm>
                  <a:off x="4136" y="1728"/>
                  <a:ext cx="0" cy="2176"/>
                </a:xfrm>
                <a:prstGeom prst="line">
                  <a:avLst/>
                </a:prstGeom>
                <a:noFill/>
                <a:ln w="28575">
                  <a:solidFill>
                    <a:schemeClr val="tx1"/>
                  </a:solidFill>
                  <a:round/>
                  <a:headEnd/>
                  <a:tailEnd/>
                </a:ln>
              </p:spPr>
              <p:txBody>
                <a:bodyPr/>
                <a:lstStyle/>
                <a:p>
                  <a:endParaRPr lang="en-US"/>
                </a:p>
              </p:txBody>
            </p:sp>
            <p:sp>
              <p:nvSpPr>
                <p:cNvPr id="18478" name="Line 20"/>
                <p:cNvSpPr>
                  <a:spLocks noChangeShapeType="1"/>
                </p:cNvSpPr>
                <p:nvPr/>
              </p:nvSpPr>
              <p:spPr bwMode="auto">
                <a:xfrm>
                  <a:off x="5152" y="1728"/>
                  <a:ext cx="0" cy="2176"/>
                </a:xfrm>
                <a:prstGeom prst="line">
                  <a:avLst/>
                </a:prstGeom>
                <a:noFill/>
                <a:ln w="28575">
                  <a:solidFill>
                    <a:schemeClr val="tx1"/>
                  </a:solidFill>
                  <a:round/>
                  <a:headEnd/>
                  <a:tailEnd/>
                </a:ln>
              </p:spPr>
              <p:txBody>
                <a:bodyPr/>
                <a:lstStyle/>
                <a:p>
                  <a:endParaRPr lang="en-US"/>
                </a:p>
              </p:txBody>
            </p:sp>
          </p:grpSp>
          <p:grpSp>
            <p:nvGrpSpPr>
              <p:cNvPr id="6" name="Group 37"/>
              <p:cNvGrpSpPr>
                <a:grpSpLocks/>
              </p:cNvGrpSpPr>
              <p:nvPr/>
            </p:nvGrpSpPr>
            <p:grpSpPr bwMode="auto">
              <a:xfrm>
                <a:off x="728" y="1059"/>
                <a:ext cx="4568" cy="300"/>
                <a:chOff x="576" y="1235"/>
                <a:chExt cx="4568" cy="300"/>
              </a:xfrm>
            </p:grpSpPr>
            <p:sp>
              <p:nvSpPr>
                <p:cNvPr id="18469" name="Rectangle 33"/>
                <p:cNvSpPr>
                  <a:spLocks noChangeArrowheads="1"/>
                </p:cNvSpPr>
                <p:nvPr/>
              </p:nvSpPr>
              <p:spPr bwMode="auto">
                <a:xfrm>
                  <a:off x="576" y="1239"/>
                  <a:ext cx="4568" cy="296"/>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8470" name="Text Box 15"/>
                <p:cNvSpPr txBox="1">
                  <a:spLocks noChangeArrowheads="1"/>
                </p:cNvSpPr>
                <p:nvPr/>
              </p:nvSpPr>
              <p:spPr bwMode="auto">
                <a:xfrm>
                  <a:off x="638" y="1254"/>
                  <a:ext cx="4353" cy="250"/>
                </a:xfrm>
                <a:prstGeom prst="rect">
                  <a:avLst/>
                </a:prstGeom>
                <a:noFill/>
                <a:ln w="9525">
                  <a:noFill/>
                  <a:miter lim="800000"/>
                  <a:headEnd/>
                  <a:tailEnd/>
                </a:ln>
              </p:spPr>
              <p:txBody>
                <a:bodyPr wrap="none">
                  <a:spAutoFit/>
                </a:bodyPr>
                <a:lstStyle/>
                <a:p>
                  <a:pPr>
                    <a:tabLst>
                      <a:tab pos="2603500" algn="ctr"/>
                      <a:tab pos="4572000" algn="ctr"/>
                      <a:tab pos="6273800" algn="ctr"/>
                    </a:tabLst>
                  </a:pPr>
                  <a:r>
                    <a:rPr lang="en-AU" sz="2000">
                      <a:solidFill>
                        <a:schemeClr val="bg1"/>
                      </a:solidFill>
                    </a:rPr>
                    <a:t>Introduction	Growth	Maturity	Decline</a:t>
                  </a:r>
                </a:p>
              </p:txBody>
            </p:sp>
            <p:sp>
              <p:nvSpPr>
                <p:cNvPr id="18471" name="Line 34"/>
                <p:cNvSpPr>
                  <a:spLocks noChangeShapeType="1"/>
                </p:cNvSpPr>
                <p:nvPr/>
              </p:nvSpPr>
              <p:spPr bwMode="auto">
                <a:xfrm>
                  <a:off x="1764" y="1235"/>
                  <a:ext cx="0" cy="300"/>
                </a:xfrm>
                <a:prstGeom prst="line">
                  <a:avLst/>
                </a:prstGeom>
                <a:noFill/>
                <a:ln w="28575">
                  <a:solidFill>
                    <a:schemeClr val="bg1"/>
                  </a:solidFill>
                  <a:round/>
                  <a:headEnd/>
                  <a:tailEnd/>
                </a:ln>
              </p:spPr>
              <p:txBody>
                <a:bodyPr/>
                <a:lstStyle/>
                <a:p>
                  <a:endParaRPr lang="en-US"/>
                </a:p>
              </p:txBody>
            </p:sp>
            <p:sp>
              <p:nvSpPr>
                <p:cNvPr id="18472" name="Line 35"/>
                <p:cNvSpPr>
                  <a:spLocks noChangeShapeType="1"/>
                </p:cNvSpPr>
                <p:nvPr/>
              </p:nvSpPr>
              <p:spPr bwMode="auto">
                <a:xfrm>
                  <a:off x="4135" y="1235"/>
                  <a:ext cx="0" cy="300"/>
                </a:xfrm>
                <a:prstGeom prst="line">
                  <a:avLst/>
                </a:prstGeom>
                <a:noFill/>
                <a:ln w="28575">
                  <a:solidFill>
                    <a:schemeClr val="bg1"/>
                  </a:solidFill>
                  <a:round/>
                  <a:headEnd/>
                  <a:tailEnd/>
                </a:ln>
              </p:spPr>
              <p:txBody>
                <a:bodyPr/>
                <a:lstStyle/>
                <a:p>
                  <a:endParaRPr lang="en-US"/>
                </a:p>
              </p:txBody>
            </p:sp>
            <p:sp>
              <p:nvSpPr>
                <p:cNvPr id="18473" name="Line 36"/>
                <p:cNvSpPr>
                  <a:spLocks noChangeShapeType="1"/>
                </p:cNvSpPr>
                <p:nvPr/>
              </p:nvSpPr>
              <p:spPr bwMode="auto">
                <a:xfrm>
                  <a:off x="2948" y="1235"/>
                  <a:ext cx="0" cy="300"/>
                </a:xfrm>
                <a:prstGeom prst="line">
                  <a:avLst/>
                </a:prstGeom>
                <a:noFill/>
                <a:ln w="28575">
                  <a:solidFill>
                    <a:schemeClr val="bg1"/>
                  </a:solidFill>
                  <a:round/>
                  <a:headEnd/>
                  <a:tailEnd/>
                </a:ln>
              </p:spPr>
              <p:txBody>
                <a:bodyPr/>
                <a:lstStyle/>
                <a:p>
                  <a:endParaRPr lang="en-US"/>
                </a:p>
              </p:txBody>
            </p:sp>
          </p:grpSp>
          <p:sp>
            <p:nvSpPr>
              <p:cNvPr id="133158" name="Text Box 38"/>
              <p:cNvSpPr txBox="1">
                <a:spLocks noChangeArrowheads="1"/>
              </p:cNvSpPr>
              <p:nvPr/>
            </p:nvSpPr>
            <p:spPr bwMode="auto">
              <a:xfrm rot="-5400000">
                <a:off x="-873" y="2354"/>
                <a:ext cx="2903" cy="302"/>
              </a:xfrm>
              <a:prstGeom prst="rect">
                <a:avLst/>
              </a:prstGeom>
              <a:solidFill>
                <a:srgbClr val="C00000"/>
              </a:solidFill>
              <a:ln w="9525">
                <a:solidFill>
                  <a:schemeClr val="tx1"/>
                </a:solidFill>
                <a:miter lim="800000"/>
                <a:headEnd/>
                <a:tailEnd/>
              </a:ln>
              <a:effectLst/>
            </p:spPr>
            <p:txBody>
              <a:bodyPr tIns="82800" bIns="82800">
                <a:spAutoFit/>
              </a:bodyPr>
              <a:lstStyle/>
              <a:p>
                <a:pPr algn="ctr">
                  <a:defRPr/>
                </a:pPr>
                <a:r>
                  <a:rPr lang="en-AU" sz="2000">
                    <a:solidFill>
                      <a:schemeClr val="bg1"/>
                    </a:solidFill>
                    <a:effectLst>
                      <a:outerShdw blurRad="38100" dist="38100" dir="2700000" algn="tl">
                        <a:srgbClr val="000000"/>
                      </a:outerShdw>
                    </a:effectLst>
                    <a:latin typeface="Arial" pitchFamily="34" charset="0"/>
                  </a:rPr>
                  <a:t>Company Strategy/Issues</a:t>
                </a:r>
              </a:p>
            </p:txBody>
          </p:sp>
        </p:grpSp>
        <p:sp>
          <p:nvSpPr>
            <p:cNvPr id="18465" name="Line 22"/>
            <p:cNvSpPr>
              <a:spLocks noChangeShapeType="1"/>
            </p:cNvSpPr>
            <p:nvPr/>
          </p:nvSpPr>
          <p:spPr bwMode="auto">
            <a:xfrm>
              <a:off x="728" y="3952"/>
              <a:ext cx="4576" cy="0"/>
            </a:xfrm>
            <a:prstGeom prst="line">
              <a:avLst/>
            </a:prstGeom>
            <a:noFill/>
            <a:ln w="28575">
              <a:solidFill>
                <a:schemeClr val="tx1"/>
              </a:solidFill>
              <a:round/>
              <a:headEnd/>
              <a:tailEnd/>
            </a:ln>
          </p:spPr>
          <p:txBody>
            <a:bodyPr/>
            <a:lstStyle/>
            <a:p>
              <a:endParaRPr lang="en-US"/>
            </a:p>
          </p:txBody>
        </p:sp>
      </p:grpSp>
      <p:grpSp>
        <p:nvGrpSpPr>
          <p:cNvPr id="7" name="Group 89"/>
          <p:cNvGrpSpPr>
            <a:grpSpLocks/>
          </p:cNvGrpSpPr>
          <p:nvPr/>
        </p:nvGrpSpPr>
        <p:grpSpPr bwMode="auto">
          <a:xfrm>
            <a:off x="1085850" y="3989536"/>
            <a:ext cx="7334250" cy="2459038"/>
            <a:chOff x="684" y="2408"/>
            <a:chExt cx="4620" cy="1549"/>
          </a:xfrm>
        </p:grpSpPr>
        <p:grpSp>
          <p:nvGrpSpPr>
            <p:cNvPr id="8" name="Group 84"/>
            <p:cNvGrpSpPr>
              <a:grpSpLocks/>
            </p:cNvGrpSpPr>
            <p:nvPr/>
          </p:nvGrpSpPr>
          <p:grpSpPr bwMode="auto">
            <a:xfrm>
              <a:off x="684" y="2408"/>
              <a:ext cx="4620" cy="1549"/>
              <a:chOff x="684" y="2408"/>
              <a:chExt cx="4620" cy="1549"/>
            </a:xfrm>
          </p:grpSpPr>
          <p:sp>
            <p:nvSpPr>
              <p:cNvPr id="18442" name="Freeform 83"/>
              <p:cNvSpPr>
                <a:spLocks/>
              </p:cNvSpPr>
              <p:nvPr/>
            </p:nvSpPr>
            <p:spPr bwMode="auto">
              <a:xfrm>
                <a:off x="684" y="2544"/>
                <a:ext cx="4620" cy="1413"/>
              </a:xfrm>
              <a:custGeom>
                <a:avLst/>
                <a:gdLst>
                  <a:gd name="T0" fmla="*/ 0 w 4620"/>
                  <a:gd name="T1" fmla="*/ 1413 h 1413"/>
                  <a:gd name="T2" fmla="*/ 27 w 4620"/>
                  <a:gd name="T3" fmla="*/ 1377 h 1413"/>
                  <a:gd name="T4" fmla="*/ 471 w 4620"/>
                  <a:gd name="T5" fmla="*/ 1335 h 1413"/>
                  <a:gd name="T6" fmla="*/ 660 w 4620"/>
                  <a:gd name="T7" fmla="*/ 1302 h 1413"/>
                  <a:gd name="T8" fmla="*/ 984 w 4620"/>
                  <a:gd name="T9" fmla="*/ 1167 h 1413"/>
                  <a:gd name="T10" fmla="*/ 1311 w 4620"/>
                  <a:gd name="T11" fmla="*/ 972 h 1413"/>
                  <a:gd name="T12" fmla="*/ 1614 w 4620"/>
                  <a:gd name="T13" fmla="*/ 723 h 1413"/>
                  <a:gd name="T14" fmla="*/ 1902 w 4620"/>
                  <a:gd name="T15" fmla="*/ 477 h 1413"/>
                  <a:gd name="T16" fmla="*/ 2145 w 4620"/>
                  <a:gd name="T17" fmla="*/ 279 h 1413"/>
                  <a:gd name="T18" fmla="*/ 2346 w 4620"/>
                  <a:gd name="T19" fmla="*/ 141 h 1413"/>
                  <a:gd name="T20" fmla="*/ 2754 w 4620"/>
                  <a:gd name="T21" fmla="*/ 12 h 1413"/>
                  <a:gd name="T22" fmla="*/ 3066 w 4620"/>
                  <a:gd name="T23" fmla="*/ 0 h 1413"/>
                  <a:gd name="T24" fmla="*/ 3390 w 4620"/>
                  <a:gd name="T25" fmla="*/ 60 h 1413"/>
                  <a:gd name="T26" fmla="*/ 3723 w 4620"/>
                  <a:gd name="T27" fmla="*/ 225 h 1413"/>
                  <a:gd name="T28" fmla="*/ 3978 w 4620"/>
                  <a:gd name="T29" fmla="*/ 468 h 1413"/>
                  <a:gd name="T30" fmla="*/ 4149 w 4620"/>
                  <a:gd name="T31" fmla="*/ 708 h 1413"/>
                  <a:gd name="T32" fmla="*/ 4311 w 4620"/>
                  <a:gd name="T33" fmla="*/ 1017 h 1413"/>
                  <a:gd name="T34" fmla="*/ 4452 w 4620"/>
                  <a:gd name="T35" fmla="*/ 1209 h 1413"/>
                  <a:gd name="T36" fmla="*/ 4548 w 4620"/>
                  <a:gd name="T37" fmla="*/ 1254 h 1413"/>
                  <a:gd name="T38" fmla="*/ 4620 w 4620"/>
                  <a:gd name="T39" fmla="*/ 1269 h 1413"/>
                  <a:gd name="T40" fmla="*/ 4620 w 4620"/>
                  <a:gd name="T41" fmla="*/ 1404 h 1413"/>
                  <a:gd name="T42" fmla="*/ 0 w 4620"/>
                  <a:gd name="T43" fmla="*/ 1413 h 14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20"/>
                  <a:gd name="T67" fmla="*/ 0 h 1413"/>
                  <a:gd name="T68" fmla="*/ 4620 w 4620"/>
                  <a:gd name="T69" fmla="*/ 1413 h 14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20" h="1413">
                    <a:moveTo>
                      <a:pt x="0" y="1413"/>
                    </a:moveTo>
                    <a:lnTo>
                      <a:pt x="27" y="1377"/>
                    </a:lnTo>
                    <a:lnTo>
                      <a:pt x="471" y="1335"/>
                    </a:lnTo>
                    <a:lnTo>
                      <a:pt x="660" y="1302"/>
                    </a:lnTo>
                    <a:lnTo>
                      <a:pt x="984" y="1167"/>
                    </a:lnTo>
                    <a:lnTo>
                      <a:pt x="1311" y="972"/>
                    </a:lnTo>
                    <a:lnTo>
                      <a:pt x="1614" y="723"/>
                    </a:lnTo>
                    <a:lnTo>
                      <a:pt x="1902" y="477"/>
                    </a:lnTo>
                    <a:lnTo>
                      <a:pt x="2145" y="279"/>
                    </a:lnTo>
                    <a:lnTo>
                      <a:pt x="2346" y="141"/>
                    </a:lnTo>
                    <a:lnTo>
                      <a:pt x="2754" y="12"/>
                    </a:lnTo>
                    <a:lnTo>
                      <a:pt x="3066" y="0"/>
                    </a:lnTo>
                    <a:lnTo>
                      <a:pt x="3390" y="60"/>
                    </a:lnTo>
                    <a:lnTo>
                      <a:pt x="3723" y="225"/>
                    </a:lnTo>
                    <a:lnTo>
                      <a:pt x="3978" y="468"/>
                    </a:lnTo>
                    <a:lnTo>
                      <a:pt x="4149" y="708"/>
                    </a:lnTo>
                    <a:lnTo>
                      <a:pt x="4311" y="1017"/>
                    </a:lnTo>
                    <a:lnTo>
                      <a:pt x="4452" y="1209"/>
                    </a:lnTo>
                    <a:lnTo>
                      <a:pt x="4548" y="1254"/>
                    </a:lnTo>
                    <a:lnTo>
                      <a:pt x="4620" y="1269"/>
                    </a:lnTo>
                    <a:lnTo>
                      <a:pt x="4620" y="1404"/>
                    </a:lnTo>
                    <a:lnTo>
                      <a:pt x="0" y="1413"/>
                    </a:lnTo>
                    <a:close/>
                  </a:path>
                </a:pathLst>
              </a:custGeom>
              <a:solidFill>
                <a:srgbClr val="FFFF00"/>
              </a:solidFill>
              <a:ln w="9525">
                <a:noFill/>
                <a:round/>
                <a:headEnd/>
                <a:tailEnd/>
              </a:ln>
            </p:spPr>
            <p:txBody>
              <a:bodyPr/>
              <a:lstStyle/>
              <a:p>
                <a:endParaRPr lang="en-US"/>
              </a:p>
            </p:txBody>
          </p:sp>
          <p:grpSp>
            <p:nvGrpSpPr>
              <p:cNvPr id="9" name="Group 60"/>
              <p:cNvGrpSpPr>
                <a:grpSpLocks/>
              </p:cNvGrpSpPr>
              <p:nvPr/>
            </p:nvGrpSpPr>
            <p:grpSpPr bwMode="auto">
              <a:xfrm>
                <a:off x="720" y="2408"/>
                <a:ext cx="4584" cy="1512"/>
                <a:chOff x="720" y="2408"/>
                <a:chExt cx="4584" cy="1512"/>
              </a:xfrm>
            </p:grpSpPr>
            <p:sp>
              <p:nvSpPr>
                <p:cNvPr id="133170" name="Text Box 50"/>
                <p:cNvSpPr txBox="1">
                  <a:spLocks noChangeArrowheads="1"/>
                </p:cNvSpPr>
                <p:nvPr/>
              </p:nvSpPr>
              <p:spPr bwMode="auto">
                <a:xfrm>
                  <a:off x="2144" y="2696"/>
                  <a:ext cx="620" cy="189"/>
                </a:xfrm>
                <a:prstGeom prst="rect">
                  <a:avLst/>
                </a:prstGeom>
                <a:solidFill>
                  <a:schemeClr val="bg1"/>
                </a:solidFill>
                <a:ln w="9525">
                  <a:noFill/>
                  <a:miter lim="800000"/>
                  <a:headEnd/>
                  <a:tailEnd/>
                </a:ln>
                <a:effectLst/>
              </p:spPr>
              <p:txBody>
                <a:bodyPr>
                  <a:spAutoFit/>
                </a:bodyPr>
                <a:lstStyle/>
                <a:p>
                  <a:pPr>
                    <a:lnSpc>
                      <a:spcPct val="85000"/>
                    </a:lnSpc>
                    <a:defRPr/>
                  </a:pPr>
                  <a:r>
                    <a:rPr lang="en-AU" sz="1600">
                      <a:effectLst>
                        <a:outerShdw blurRad="38100" dist="38100" dir="2700000" algn="tl">
                          <a:srgbClr val="C0C0C0"/>
                        </a:outerShdw>
                      </a:effectLst>
                      <a:latin typeface="Arial" pitchFamily="34" charset="0"/>
                    </a:rPr>
                    <a:t>Internet</a:t>
                  </a:r>
                </a:p>
              </p:txBody>
            </p:sp>
            <p:sp>
              <p:nvSpPr>
                <p:cNvPr id="133166" name="Text Box 46"/>
                <p:cNvSpPr txBox="1">
                  <a:spLocks noChangeArrowheads="1"/>
                </p:cNvSpPr>
                <p:nvPr/>
              </p:nvSpPr>
              <p:spPr bwMode="auto">
                <a:xfrm>
                  <a:off x="832" y="3453"/>
                  <a:ext cx="807" cy="320"/>
                </a:xfrm>
                <a:prstGeom prst="rect">
                  <a:avLst/>
                </a:prstGeom>
                <a:noFill/>
                <a:ln w="9525">
                  <a:noFill/>
                  <a:miter lim="800000"/>
                  <a:headEnd/>
                  <a:tailEnd/>
                </a:ln>
                <a:effectLst/>
              </p:spPr>
              <p:txBody>
                <a:bodyPr>
                  <a:spAutoFit/>
                </a:bodyPr>
                <a:lstStyle/>
                <a:p>
                  <a:pPr algn="ctr">
                    <a:lnSpc>
                      <a:spcPct val="85000"/>
                    </a:lnSpc>
                    <a:defRPr/>
                  </a:pPr>
                  <a:r>
                    <a:rPr lang="en-AU" sz="1600">
                      <a:effectLst>
                        <a:outerShdw blurRad="38100" dist="38100" dir="2700000" algn="tl">
                          <a:srgbClr val="C0C0C0"/>
                        </a:outerShdw>
                      </a:effectLst>
                      <a:latin typeface="Arial" pitchFamily="34" charset="0"/>
                    </a:rPr>
                    <a:t>Flat-screen monitors</a:t>
                  </a:r>
                </a:p>
              </p:txBody>
            </p:sp>
            <p:sp>
              <p:nvSpPr>
                <p:cNvPr id="133167" name="Text Box 47"/>
                <p:cNvSpPr txBox="1">
                  <a:spLocks noChangeArrowheads="1"/>
                </p:cNvSpPr>
                <p:nvPr/>
              </p:nvSpPr>
              <p:spPr bwMode="auto">
                <a:xfrm>
                  <a:off x="928" y="3136"/>
                  <a:ext cx="469" cy="189"/>
                </a:xfrm>
                <a:prstGeom prst="rect">
                  <a:avLst/>
                </a:prstGeom>
                <a:noFill/>
                <a:ln w="9525">
                  <a:noFill/>
                  <a:miter lim="800000"/>
                  <a:headEnd/>
                  <a:tailEnd/>
                </a:ln>
                <a:effectLst/>
              </p:spPr>
              <p:txBody>
                <a:bodyPr>
                  <a:spAutoFit/>
                </a:bodyPr>
                <a:lstStyle/>
                <a:p>
                  <a:pPr>
                    <a:lnSpc>
                      <a:spcPct val="85000"/>
                    </a:lnSpc>
                    <a:defRPr/>
                  </a:pPr>
                  <a:r>
                    <a:rPr lang="en-AU" sz="1600">
                      <a:effectLst>
                        <a:outerShdw blurRad="38100" dist="38100" dir="2700000" algn="tl">
                          <a:srgbClr val="C0C0C0"/>
                        </a:outerShdw>
                      </a:effectLst>
                      <a:latin typeface="Arial" pitchFamily="34" charset="0"/>
                    </a:rPr>
                    <a:t>Sales</a:t>
                  </a:r>
                </a:p>
              </p:txBody>
            </p:sp>
            <p:sp>
              <p:nvSpPr>
                <p:cNvPr id="133168" name="Text Box 48"/>
                <p:cNvSpPr txBox="1">
                  <a:spLocks noChangeArrowheads="1"/>
                </p:cNvSpPr>
                <p:nvPr/>
              </p:nvSpPr>
              <p:spPr bwMode="auto">
                <a:xfrm>
                  <a:off x="2008" y="3552"/>
                  <a:ext cx="416" cy="189"/>
                </a:xfrm>
                <a:prstGeom prst="rect">
                  <a:avLst/>
                </a:prstGeom>
                <a:noFill/>
                <a:ln w="9525">
                  <a:noFill/>
                  <a:miter lim="800000"/>
                  <a:headEnd/>
                  <a:tailEnd/>
                </a:ln>
                <a:effectLst/>
              </p:spPr>
              <p:txBody>
                <a:bodyPr>
                  <a:spAutoFit/>
                </a:bodyPr>
                <a:lstStyle/>
                <a:p>
                  <a:pPr>
                    <a:lnSpc>
                      <a:spcPct val="85000"/>
                    </a:lnSpc>
                    <a:defRPr/>
                  </a:pPr>
                  <a:r>
                    <a:rPr lang="en-AU" sz="1600">
                      <a:effectLst>
                        <a:outerShdw blurRad="38100" dist="38100" dir="2700000" algn="tl">
                          <a:srgbClr val="C0C0C0"/>
                        </a:outerShdw>
                      </a:effectLst>
                      <a:latin typeface="Arial" pitchFamily="34" charset="0"/>
                    </a:rPr>
                    <a:t>DVD</a:t>
                  </a:r>
                </a:p>
              </p:txBody>
            </p:sp>
            <p:sp>
              <p:nvSpPr>
                <p:cNvPr id="133171" name="Text Box 51"/>
                <p:cNvSpPr txBox="1">
                  <a:spLocks noChangeArrowheads="1"/>
                </p:cNvSpPr>
                <p:nvPr/>
              </p:nvSpPr>
              <p:spPr bwMode="auto">
                <a:xfrm>
                  <a:off x="2392" y="2456"/>
                  <a:ext cx="664" cy="189"/>
                </a:xfrm>
                <a:prstGeom prst="rect">
                  <a:avLst/>
                </a:prstGeom>
                <a:noFill/>
                <a:ln w="9525">
                  <a:noFill/>
                  <a:miter lim="800000"/>
                  <a:headEnd/>
                  <a:tailEnd/>
                </a:ln>
                <a:effectLst/>
              </p:spPr>
              <p:txBody>
                <a:bodyPr>
                  <a:spAutoFit/>
                </a:bodyPr>
                <a:lstStyle/>
                <a:p>
                  <a:pPr>
                    <a:lnSpc>
                      <a:spcPct val="85000"/>
                    </a:lnSpc>
                    <a:defRPr/>
                  </a:pPr>
                  <a:r>
                    <a:rPr lang="en-AU" sz="1600">
                      <a:effectLst>
                        <a:outerShdw blurRad="38100" dist="38100" dir="2700000" algn="tl">
                          <a:srgbClr val="C0C0C0"/>
                        </a:outerShdw>
                      </a:effectLst>
                      <a:latin typeface="Arial" pitchFamily="34" charset="0"/>
                    </a:rPr>
                    <a:t>CD-ROM</a:t>
                  </a:r>
                </a:p>
              </p:txBody>
            </p:sp>
            <p:sp>
              <p:nvSpPr>
                <p:cNvPr id="133172" name="Text Box 52"/>
                <p:cNvSpPr txBox="1">
                  <a:spLocks noChangeArrowheads="1"/>
                </p:cNvSpPr>
                <p:nvPr/>
              </p:nvSpPr>
              <p:spPr bwMode="auto">
                <a:xfrm>
                  <a:off x="3112" y="2696"/>
                  <a:ext cx="993" cy="320"/>
                </a:xfrm>
                <a:prstGeom prst="rect">
                  <a:avLst/>
                </a:prstGeom>
                <a:noFill/>
                <a:ln w="9525">
                  <a:noFill/>
                  <a:miter lim="800000"/>
                  <a:headEnd/>
                  <a:tailEnd/>
                </a:ln>
                <a:effectLst/>
              </p:spPr>
              <p:txBody>
                <a:bodyPr>
                  <a:spAutoFit/>
                </a:bodyPr>
                <a:lstStyle/>
                <a:p>
                  <a:pPr algn="ctr">
                    <a:lnSpc>
                      <a:spcPct val="85000"/>
                    </a:lnSpc>
                    <a:defRPr/>
                  </a:pPr>
                  <a:r>
                    <a:rPr lang="en-AU" sz="1600">
                      <a:effectLst>
                        <a:outerShdw blurRad="38100" dist="38100" dir="2700000" algn="tl">
                          <a:srgbClr val="C0C0C0"/>
                        </a:outerShdw>
                      </a:effectLst>
                      <a:latin typeface="Arial" pitchFamily="34" charset="0"/>
                    </a:rPr>
                    <a:t>Drive-through restaurants</a:t>
                  </a:r>
                </a:p>
              </p:txBody>
            </p:sp>
            <p:sp>
              <p:nvSpPr>
                <p:cNvPr id="133173" name="Text Box 53"/>
                <p:cNvSpPr txBox="1">
                  <a:spLocks noChangeArrowheads="1"/>
                </p:cNvSpPr>
                <p:nvPr/>
              </p:nvSpPr>
              <p:spPr bwMode="auto">
                <a:xfrm>
                  <a:off x="4168" y="2408"/>
                  <a:ext cx="980" cy="189"/>
                </a:xfrm>
                <a:prstGeom prst="rect">
                  <a:avLst/>
                </a:prstGeom>
                <a:solidFill>
                  <a:schemeClr val="bg1"/>
                </a:solidFill>
                <a:ln w="9525">
                  <a:noFill/>
                  <a:miter lim="800000"/>
                  <a:headEnd/>
                  <a:tailEnd/>
                </a:ln>
                <a:effectLst/>
              </p:spPr>
              <p:txBody>
                <a:bodyPr>
                  <a:spAutoFit/>
                </a:bodyPr>
                <a:lstStyle/>
                <a:p>
                  <a:pPr>
                    <a:lnSpc>
                      <a:spcPct val="85000"/>
                    </a:lnSpc>
                    <a:defRPr/>
                  </a:pPr>
                  <a:r>
                    <a:rPr lang="en-AU" sz="1600">
                      <a:effectLst>
                        <a:outerShdw blurRad="38100" dist="38100" dir="2700000" algn="tl">
                          <a:srgbClr val="C0C0C0"/>
                        </a:outerShdw>
                      </a:effectLst>
                      <a:latin typeface="Arial" pitchFamily="34" charset="0"/>
                    </a:rPr>
                    <a:t>Fax machines</a:t>
                  </a:r>
                </a:p>
              </p:txBody>
            </p:sp>
            <p:sp>
              <p:nvSpPr>
                <p:cNvPr id="133174" name="Text Box 54"/>
                <p:cNvSpPr txBox="1">
                  <a:spLocks noChangeArrowheads="1"/>
                </p:cNvSpPr>
                <p:nvPr/>
              </p:nvSpPr>
              <p:spPr bwMode="auto">
                <a:xfrm>
                  <a:off x="4336" y="3240"/>
                  <a:ext cx="544" cy="451"/>
                </a:xfrm>
                <a:prstGeom prst="rect">
                  <a:avLst/>
                </a:prstGeom>
                <a:noFill/>
                <a:ln w="9525">
                  <a:noFill/>
                  <a:miter lim="800000"/>
                  <a:headEnd/>
                  <a:tailEnd/>
                </a:ln>
                <a:effectLst/>
              </p:spPr>
              <p:txBody>
                <a:bodyPr>
                  <a:spAutoFit/>
                </a:bodyPr>
                <a:lstStyle/>
                <a:p>
                  <a:pPr>
                    <a:lnSpc>
                      <a:spcPct val="85000"/>
                    </a:lnSpc>
                    <a:defRPr/>
                  </a:pPr>
                  <a:r>
                    <a:rPr lang="en-AU" sz="1600">
                      <a:effectLst>
                        <a:outerShdw blurRad="38100" dist="38100" dir="2700000" algn="tl">
                          <a:srgbClr val="C0C0C0"/>
                        </a:outerShdw>
                      </a:effectLst>
                      <a:latin typeface="Arial" pitchFamily="34" charset="0"/>
                    </a:rPr>
                    <a:t>3 1/2” Floppy disks</a:t>
                  </a:r>
                </a:p>
              </p:txBody>
            </p:sp>
            <p:sp>
              <p:nvSpPr>
                <p:cNvPr id="18452" name="Line 55"/>
                <p:cNvSpPr>
                  <a:spLocks noChangeShapeType="1"/>
                </p:cNvSpPr>
                <p:nvPr/>
              </p:nvSpPr>
              <p:spPr bwMode="auto">
                <a:xfrm>
                  <a:off x="1360" y="3264"/>
                  <a:ext cx="432" cy="312"/>
                </a:xfrm>
                <a:prstGeom prst="line">
                  <a:avLst/>
                </a:prstGeom>
                <a:noFill/>
                <a:ln w="57150">
                  <a:solidFill>
                    <a:schemeClr val="tx1"/>
                  </a:solidFill>
                  <a:round/>
                  <a:headEnd/>
                  <a:tailEnd type="triangle" w="med" len="med"/>
                </a:ln>
              </p:spPr>
              <p:txBody>
                <a:bodyPr/>
                <a:lstStyle/>
                <a:p>
                  <a:endParaRPr lang="en-US"/>
                </a:p>
              </p:txBody>
            </p:sp>
            <p:sp>
              <p:nvSpPr>
                <p:cNvPr id="133169" name="Text Box 49"/>
                <p:cNvSpPr txBox="1">
                  <a:spLocks noChangeArrowheads="1"/>
                </p:cNvSpPr>
                <p:nvPr/>
              </p:nvSpPr>
              <p:spPr bwMode="auto">
                <a:xfrm>
                  <a:off x="1360" y="3040"/>
                  <a:ext cx="981" cy="189"/>
                </a:xfrm>
                <a:prstGeom prst="rect">
                  <a:avLst/>
                </a:prstGeom>
                <a:solidFill>
                  <a:schemeClr val="bg1"/>
                </a:solidFill>
                <a:ln w="9525">
                  <a:noFill/>
                  <a:miter lim="800000"/>
                  <a:headEnd/>
                  <a:tailEnd/>
                </a:ln>
                <a:effectLst/>
              </p:spPr>
              <p:txBody>
                <a:bodyPr>
                  <a:spAutoFit/>
                </a:bodyPr>
                <a:lstStyle/>
                <a:p>
                  <a:pPr>
                    <a:lnSpc>
                      <a:spcPct val="85000"/>
                    </a:lnSpc>
                    <a:defRPr/>
                  </a:pPr>
                  <a:r>
                    <a:rPr lang="en-AU" sz="1600">
                      <a:effectLst>
                        <a:outerShdw blurRad="38100" dist="38100" dir="2700000" algn="tl">
                          <a:srgbClr val="C0C0C0"/>
                        </a:outerShdw>
                      </a:effectLst>
                      <a:latin typeface="Arial" pitchFamily="34" charset="0"/>
                    </a:rPr>
                    <a:t>Color printers</a:t>
                  </a:r>
                </a:p>
              </p:txBody>
            </p:sp>
            <p:grpSp>
              <p:nvGrpSpPr>
                <p:cNvPr id="10" name="Group 32"/>
                <p:cNvGrpSpPr>
                  <a:grpSpLocks/>
                </p:cNvGrpSpPr>
                <p:nvPr/>
              </p:nvGrpSpPr>
              <p:grpSpPr bwMode="auto">
                <a:xfrm>
                  <a:off x="720" y="2504"/>
                  <a:ext cx="4584" cy="1416"/>
                  <a:chOff x="568" y="2344"/>
                  <a:chExt cx="4584" cy="1416"/>
                </a:xfrm>
              </p:grpSpPr>
              <p:sp>
                <p:nvSpPr>
                  <p:cNvPr id="18455" name="Freeform 23"/>
                  <p:cNvSpPr>
                    <a:spLocks/>
                  </p:cNvSpPr>
                  <p:nvPr/>
                </p:nvSpPr>
                <p:spPr bwMode="auto">
                  <a:xfrm>
                    <a:off x="568" y="2384"/>
                    <a:ext cx="4584" cy="1376"/>
                  </a:xfrm>
                  <a:custGeom>
                    <a:avLst/>
                    <a:gdLst>
                      <a:gd name="T0" fmla="*/ 0 w 4584"/>
                      <a:gd name="T1" fmla="*/ 1376 h 1376"/>
                      <a:gd name="T2" fmla="*/ 688 w 4584"/>
                      <a:gd name="T3" fmla="*/ 1280 h 1376"/>
                      <a:gd name="T4" fmla="*/ 1320 w 4584"/>
                      <a:gd name="T5" fmla="*/ 952 h 1376"/>
                      <a:gd name="T6" fmla="*/ 1972 w 4584"/>
                      <a:gd name="T7" fmla="*/ 384 h 1376"/>
                      <a:gd name="T8" fmla="*/ 2372 w 4584"/>
                      <a:gd name="T9" fmla="*/ 124 h 1376"/>
                      <a:gd name="T10" fmla="*/ 2968 w 4584"/>
                      <a:gd name="T11" fmla="*/ 0 h 1376"/>
                      <a:gd name="T12" fmla="*/ 3560 w 4584"/>
                      <a:gd name="T13" fmla="*/ 144 h 1376"/>
                      <a:gd name="T14" fmla="*/ 3928 w 4584"/>
                      <a:gd name="T15" fmla="*/ 440 h 1376"/>
                      <a:gd name="T16" fmla="*/ 4148 w 4584"/>
                      <a:gd name="T17" fmla="*/ 780 h 1376"/>
                      <a:gd name="T18" fmla="*/ 4420 w 4584"/>
                      <a:gd name="T19" fmla="*/ 1208 h 1376"/>
                      <a:gd name="T20" fmla="*/ 4584 w 4584"/>
                      <a:gd name="T21" fmla="*/ 1264 h 1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84"/>
                      <a:gd name="T34" fmla="*/ 0 h 1376"/>
                      <a:gd name="T35" fmla="*/ 4584 w 4584"/>
                      <a:gd name="T36" fmla="*/ 1376 h 1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84" h="1376">
                        <a:moveTo>
                          <a:pt x="0" y="1376"/>
                        </a:moveTo>
                        <a:cubicBezTo>
                          <a:pt x="115" y="1360"/>
                          <a:pt x="468" y="1351"/>
                          <a:pt x="688" y="1280"/>
                        </a:cubicBezTo>
                        <a:cubicBezTo>
                          <a:pt x="908" y="1209"/>
                          <a:pt x="1106" y="1101"/>
                          <a:pt x="1320" y="952"/>
                        </a:cubicBezTo>
                        <a:cubicBezTo>
                          <a:pt x="1534" y="803"/>
                          <a:pt x="1797" y="522"/>
                          <a:pt x="1972" y="384"/>
                        </a:cubicBezTo>
                        <a:cubicBezTo>
                          <a:pt x="2147" y="246"/>
                          <a:pt x="2228" y="192"/>
                          <a:pt x="2372" y="124"/>
                        </a:cubicBezTo>
                        <a:cubicBezTo>
                          <a:pt x="2516" y="56"/>
                          <a:pt x="2748" y="0"/>
                          <a:pt x="2968" y="0"/>
                        </a:cubicBezTo>
                        <a:cubicBezTo>
                          <a:pt x="3188" y="0"/>
                          <a:pt x="3416" y="68"/>
                          <a:pt x="3560" y="144"/>
                        </a:cubicBezTo>
                        <a:cubicBezTo>
                          <a:pt x="3714" y="221"/>
                          <a:pt x="3864" y="368"/>
                          <a:pt x="3928" y="440"/>
                        </a:cubicBezTo>
                        <a:cubicBezTo>
                          <a:pt x="3992" y="512"/>
                          <a:pt x="4088" y="672"/>
                          <a:pt x="4148" y="780"/>
                        </a:cubicBezTo>
                        <a:cubicBezTo>
                          <a:pt x="4208" y="888"/>
                          <a:pt x="4348" y="1148"/>
                          <a:pt x="4420" y="1208"/>
                        </a:cubicBezTo>
                        <a:cubicBezTo>
                          <a:pt x="4492" y="1268"/>
                          <a:pt x="4550" y="1252"/>
                          <a:pt x="4584" y="1264"/>
                        </a:cubicBezTo>
                      </a:path>
                    </a:pathLst>
                  </a:custGeom>
                  <a:noFill/>
                  <a:ln w="101600">
                    <a:solidFill>
                      <a:srgbClr val="FFC000"/>
                    </a:solidFill>
                    <a:round/>
                    <a:headEnd/>
                    <a:tailEnd/>
                  </a:ln>
                </p:spPr>
                <p:txBody>
                  <a:bodyPr/>
                  <a:lstStyle/>
                  <a:p>
                    <a:endParaRPr lang="en-US"/>
                  </a:p>
                </p:txBody>
              </p:sp>
              <p:sp>
                <p:nvSpPr>
                  <p:cNvPr id="18456" name="Oval 24"/>
                  <p:cNvSpPr>
                    <a:spLocks noChangeArrowheads="1"/>
                  </p:cNvSpPr>
                  <p:nvPr/>
                </p:nvSpPr>
                <p:spPr bwMode="auto">
                  <a:xfrm>
                    <a:off x="1456" y="3488"/>
                    <a:ext cx="128" cy="128"/>
                  </a:xfrm>
                  <a:prstGeom prst="ellipse">
                    <a:avLst/>
                  </a:prstGeom>
                  <a:solidFill>
                    <a:srgbClr val="FF1700"/>
                  </a:solidFill>
                  <a:ln w="9525">
                    <a:solidFill>
                      <a:schemeClr val="hlink"/>
                    </a:solidFill>
                    <a:round/>
                    <a:headEnd/>
                    <a:tailEnd/>
                  </a:ln>
                </p:spPr>
                <p:txBody>
                  <a:bodyPr wrap="none" anchor="ctr"/>
                  <a:lstStyle/>
                  <a:p>
                    <a:endParaRPr lang="en-US"/>
                  </a:p>
                </p:txBody>
              </p:sp>
              <p:sp>
                <p:nvSpPr>
                  <p:cNvPr id="18457" name="Oval 25"/>
                  <p:cNvSpPr>
                    <a:spLocks noChangeArrowheads="1"/>
                  </p:cNvSpPr>
                  <p:nvPr/>
                </p:nvSpPr>
                <p:spPr bwMode="auto">
                  <a:xfrm>
                    <a:off x="1792" y="3296"/>
                    <a:ext cx="128" cy="128"/>
                  </a:xfrm>
                  <a:prstGeom prst="ellipse">
                    <a:avLst/>
                  </a:prstGeom>
                  <a:solidFill>
                    <a:srgbClr val="FF1700"/>
                  </a:solidFill>
                  <a:ln w="9525">
                    <a:solidFill>
                      <a:schemeClr val="hlink"/>
                    </a:solidFill>
                    <a:round/>
                    <a:headEnd/>
                    <a:tailEnd/>
                  </a:ln>
                </p:spPr>
                <p:txBody>
                  <a:bodyPr wrap="none" anchor="ctr"/>
                  <a:lstStyle/>
                  <a:p>
                    <a:endParaRPr lang="en-US"/>
                  </a:p>
                </p:txBody>
              </p:sp>
              <p:sp>
                <p:nvSpPr>
                  <p:cNvPr id="18458" name="Oval 26"/>
                  <p:cNvSpPr>
                    <a:spLocks noChangeArrowheads="1"/>
                  </p:cNvSpPr>
                  <p:nvPr/>
                </p:nvSpPr>
                <p:spPr bwMode="auto">
                  <a:xfrm>
                    <a:off x="2064" y="3072"/>
                    <a:ext cx="128" cy="128"/>
                  </a:xfrm>
                  <a:prstGeom prst="ellipse">
                    <a:avLst/>
                  </a:prstGeom>
                  <a:solidFill>
                    <a:srgbClr val="FF1700"/>
                  </a:solidFill>
                  <a:ln w="9525">
                    <a:solidFill>
                      <a:schemeClr val="hlink"/>
                    </a:solidFill>
                    <a:round/>
                    <a:headEnd/>
                    <a:tailEnd/>
                  </a:ln>
                </p:spPr>
                <p:txBody>
                  <a:bodyPr wrap="none" anchor="ctr"/>
                  <a:lstStyle/>
                  <a:p>
                    <a:endParaRPr lang="en-US"/>
                  </a:p>
                </p:txBody>
              </p:sp>
              <p:sp>
                <p:nvSpPr>
                  <p:cNvPr id="18459" name="Oval 27"/>
                  <p:cNvSpPr>
                    <a:spLocks noChangeArrowheads="1"/>
                  </p:cNvSpPr>
                  <p:nvPr/>
                </p:nvSpPr>
                <p:spPr bwMode="auto">
                  <a:xfrm>
                    <a:off x="2608" y="2608"/>
                    <a:ext cx="128" cy="128"/>
                  </a:xfrm>
                  <a:prstGeom prst="ellipse">
                    <a:avLst/>
                  </a:prstGeom>
                  <a:solidFill>
                    <a:srgbClr val="FF1700"/>
                  </a:solidFill>
                  <a:ln w="9525">
                    <a:solidFill>
                      <a:schemeClr val="hlink"/>
                    </a:solidFill>
                    <a:round/>
                    <a:headEnd/>
                    <a:tailEnd/>
                  </a:ln>
                </p:spPr>
                <p:txBody>
                  <a:bodyPr wrap="none" anchor="ctr"/>
                  <a:lstStyle/>
                  <a:p>
                    <a:endParaRPr lang="en-US"/>
                  </a:p>
                </p:txBody>
              </p:sp>
              <p:sp>
                <p:nvSpPr>
                  <p:cNvPr id="18460" name="Oval 28"/>
                  <p:cNvSpPr>
                    <a:spLocks noChangeArrowheads="1"/>
                  </p:cNvSpPr>
                  <p:nvPr/>
                </p:nvSpPr>
                <p:spPr bwMode="auto">
                  <a:xfrm>
                    <a:off x="2816" y="2472"/>
                    <a:ext cx="128" cy="128"/>
                  </a:xfrm>
                  <a:prstGeom prst="ellipse">
                    <a:avLst/>
                  </a:prstGeom>
                  <a:solidFill>
                    <a:srgbClr val="FF1700"/>
                  </a:solidFill>
                  <a:ln w="9525">
                    <a:solidFill>
                      <a:schemeClr val="hlink"/>
                    </a:solidFill>
                    <a:round/>
                    <a:headEnd/>
                    <a:tailEnd/>
                  </a:ln>
                </p:spPr>
                <p:txBody>
                  <a:bodyPr wrap="none" anchor="ctr"/>
                  <a:lstStyle/>
                  <a:p>
                    <a:endParaRPr lang="en-US"/>
                  </a:p>
                </p:txBody>
              </p:sp>
              <p:sp>
                <p:nvSpPr>
                  <p:cNvPr id="18461" name="Oval 29"/>
                  <p:cNvSpPr>
                    <a:spLocks noChangeArrowheads="1"/>
                  </p:cNvSpPr>
                  <p:nvPr/>
                </p:nvSpPr>
                <p:spPr bwMode="auto">
                  <a:xfrm>
                    <a:off x="3208" y="2344"/>
                    <a:ext cx="128" cy="128"/>
                  </a:xfrm>
                  <a:prstGeom prst="ellipse">
                    <a:avLst/>
                  </a:prstGeom>
                  <a:solidFill>
                    <a:srgbClr val="FF1700"/>
                  </a:solidFill>
                  <a:ln w="9525">
                    <a:solidFill>
                      <a:schemeClr val="hlink"/>
                    </a:solidFill>
                    <a:round/>
                    <a:headEnd/>
                    <a:tailEnd/>
                  </a:ln>
                </p:spPr>
                <p:txBody>
                  <a:bodyPr wrap="none" anchor="ctr"/>
                  <a:lstStyle/>
                  <a:p>
                    <a:endParaRPr lang="en-US"/>
                  </a:p>
                </p:txBody>
              </p:sp>
              <p:sp>
                <p:nvSpPr>
                  <p:cNvPr id="18462" name="Oval 30"/>
                  <p:cNvSpPr>
                    <a:spLocks noChangeArrowheads="1"/>
                  </p:cNvSpPr>
                  <p:nvPr/>
                </p:nvSpPr>
                <p:spPr bwMode="auto">
                  <a:xfrm>
                    <a:off x="3864" y="2384"/>
                    <a:ext cx="128" cy="128"/>
                  </a:xfrm>
                  <a:prstGeom prst="ellipse">
                    <a:avLst/>
                  </a:prstGeom>
                  <a:solidFill>
                    <a:srgbClr val="FF1700"/>
                  </a:solidFill>
                  <a:ln w="9525">
                    <a:solidFill>
                      <a:schemeClr val="hlink"/>
                    </a:solidFill>
                    <a:round/>
                    <a:headEnd/>
                    <a:tailEnd/>
                  </a:ln>
                </p:spPr>
                <p:txBody>
                  <a:bodyPr wrap="none" anchor="ctr"/>
                  <a:lstStyle/>
                  <a:p>
                    <a:endParaRPr lang="en-US"/>
                  </a:p>
                </p:txBody>
              </p:sp>
              <p:sp>
                <p:nvSpPr>
                  <p:cNvPr id="18463" name="Oval 31"/>
                  <p:cNvSpPr>
                    <a:spLocks noChangeArrowheads="1"/>
                  </p:cNvSpPr>
                  <p:nvPr/>
                </p:nvSpPr>
                <p:spPr bwMode="auto">
                  <a:xfrm>
                    <a:off x="4616" y="3040"/>
                    <a:ext cx="128" cy="128"/>
                  </a:xfrm>
                  <a:prstGeom prst="ellipse">
                    <a:avLst/>
                  </a:prstGeom>
                  <a:solidFill>
                    <a:srgbClr val="FF1700"/>
                  </a:solidFill>
                  <a:ln w="9525">
                    <a:solidFill>
                      <a:schemeClr val="hlink"/>
                    </a:solidFill>
                    <a:round/>
                    <a:headEnd/>
                    <a:tailEnd/>
                  </a:ln>
                </p:spPr>
                <p:txBody>
                  <a:bodyPr wrap="none" anchor="ctr"/>
                  <a:lstStyle/>
                  <a:p>
                    <a:endParaRPr lang="en-US"/>
                  </a:p>
                </p:txBody>
              </p:sp>
            </p:grpSp>
          </p:grpSp>
        </p:grpSp>
        <p:sp>
          <p:nvSpPr>
            <p:cNvPr id="18439" name="Line 85"/>
            <p:cNvSpPr>
              <a:spLocks noChangeShapeType="1"/>
            </p:cNvSpPr>
            <p:nvPr/>
          </p:nvSpPr>
          <p:spPr bwMode="auto">
            <a:xfrm>
              <a:off x="1914" y="3615"/>
              <a:ext cx="0" cy="339"/>
            </a:xfrm>
            <a:prstGeom prst="line">
              <a:avLst/>
            </a:prstGeom>
            <a:noFill/>
            <a:ln w="28575">
              <a:solidFill>
                <a:schemeClr val="tx1"/>
              </a:solidFill>
              <a:prstDash val="sysDot"/>
              <a:round/>
              <a:headEnd/>
              <a:tailEnd/>
            </a:ln>
          </p:spPr>
          <p:txBody>
            <a:bodyPr/>
            <a:lstStyle/>
            <a:p>
              <a:endParaRPr lang="en-US"/>
            </a:p>
          </p:txBody>
        </p:sp>
        <p:sp>
          <p:nvSpPr>
            <p:cNvPr id="18440" name="Line 86"/>
            <p:cNvSpPr>
              <a:spLocks noChangeShapeType="1"/>
            </p:cNvSpPr>
            <p:nvPr/>
          </p:nvSpPr>
          <p:spPr bwMode="auto">
            <a:xfrm>
              <a:off x="3098" y="2692"/>
              <a:ext cx="11" cy="1260"/>
            </a:xfrm>
            <a:prstGeom prst="line">
              <a:avLst/>
            </a:prstGeom>
            <a:noFill/>
            <a:ln w="28575">
              <a:solidFill>
                <a:schemeClr val="tx1"/>
              </a:solidFill>
              <a:prstDash val="sysDot"/>
              <a:round/>
              <a:headEnd/>
              <a:tailEnd/>
            </a:ln>
          </p:spPr>
          <p:txBody>
            <a:bodyPr/>
            <a:lstStyle/>
            <a:p>
              <a:endParaRPr lang="en-US"/>
            </a:p>
          </p:txBody>
        </p:sp>
        <p:sp>
          <p:nvSpPr>
            <p:cNvPr id="18441" name="Line 87"/>
            <p:cNvSpPr>
              <a:spLocks noChangeShapeType="1"/>
            </p:cNvSpPr>
            <p:nvPr/>
          </p:nvSpPr>
          <p:spPr bwMode="auto">
            <a:xfrm>
              <a:off x="4289" y="2726"/>
              <a:ext cx="0" cy="1221"/>
            </a:xfrm>
            <a:prstGeom prst="line">
              <a:avLst/>
            </a:prstGeom>
            <a:noFill/>
            <a:ln w="28575">
              <a:solidFill>
                <a:schemeClr val="tx1"/>
              </a:solidFill>
              <a:prstDash val="sysDot"/>
              <a:round/>
              <a:headEnd/>
              <a:tailEnd/>
            </a:ln>
          </p:spPr>
          <p:txBody>
            <a:bodyPr/>
            <a:lstStyle/>
            <a:p>
              <a:endParaRPr lang="en-US"/>
            </a:p>
          </p:txBody>
        </p:sp>
      </p:grpSp>
      <p:sp>
        <p:nvSpPr>
          <p:cNvPr id="53" name="Oval 52"/>
          <p:cNvSpPr/>
          <p:nvPr/>
        </p:nvSpPr>
        <p:spPr>
          <a:xfrm>
            <a:off x="71406" y="6500834"/>
            <a:ext cx="142844"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18194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PELATIHAN INI BERGUNA JIKA…</a:t>
            </a:r>
            <a:endParaRPr lang="en-US"/>
          </a:p>
        </p:txBody>
      </p:sp>
      <p:sp>
        <p:nvSpPr>
          <p:cNvPr id="2" name="Content Placeholder 1"/>
          <p:cNvSpPr>
            <a:spLocks noGrp="1"/>
          </p:cNvSpPr>
          <p:nvPr>
            <p:ph idx="1"/>
          </p:nvPr>
        </p:nvSpPr>
        <p:spPr/>
        <p:txBody>
          <a:bodyPr/>
          <a:lstStyle/>
          <a:p>
            <a:r>
              <a:rPr lang="en-US" smtClean="0"/>
              <a:t>Kondisi normal</a:t>
            </a:r>
          </a:p>
          <a:p>
            <a:r>
              <a:rPr lang="en-US" smtClean="0"/>
              <a:t>Akal sehat</a:t>
            </a:r>
            <a:endParaRPr lang="en-US"/>
          </a:p>
        </p:txBody>
      </p:sp>
      <p:sp>
        <p:nvSpPr>
          <p:cNvPr id="4" name="Slide Number Placeholder 3"/>
          <p:cNvSpPr>
            <a:spLocks noGrp="1"/>
          </p:cNvSpPr>
          <p:nvPr>
            <p:ph type="sldNum" sz="quarter" idx="12"/>
          </p:nvPr>
        </p:nvSpPr>
        <p:spPr/>
        <p:txBody>
          <a:bodyPr/>
          <a:lstStyle/>
          <a:p>
            <a:fld id="{21D916A7-F3E3-47CD-83B2-2A0790B180B4}" type="slidenum">
              <a:rPr lang="en-US" smtClean="0"/>
              <a:pPr/>
              <a:t>14</a:t>
            </a:fld>
            <a:endParaRPr lang="en-US"/>
          </a:p>
        </p:txBody>
      </p:sp>
      <p:sp>
        <p:nvSpPr>
          <p:cNvPr id="6" name="TextBox 5"/>
          <p:cNvSpPr txBox="1"/>
          <p:nvPr/>
        </p:nvSpPr>
        <p:spPr>
          <a:xfrm>
            <a:off x="2362201" y="5913219"/>
            <a:ext cx="3498850" cy="523220"/>
          </a:xfrm>
          <a:prstGeom prst="rect">
            <a:avLst/>
          </a:prstGeom>
          <a:noFill/>
        </p:spPr>
        <p:txBody>
          <a:bodyPr wrap="square" lIns="91427" tIns="45713" rIns="91427" bIns="45713" rtlCol="0">
            <a:spAutoFit/>
          </a:bodyPr>
          <a:lstStyle/>
          <a:p>
            <a:r>
              <a:rPr lang="en-US" sz="2800" b="1" dirty="0"/>
              <a:t>MAGIC FORMULA</a:t>
            </a:r>
          </a:p>
        </p:txBody>
      </p:sp>
      <p:sp>
        <p:nvSpPr>
          <p:cNvPr id="7" name="TextBox 6"/>
          <p:cNvSpPr txBox="1"/>
          <p:nvPr/>
        </p:nvSpPr>
        <p:spPr>
          <a:xfrm>
            <a:off x="6075816" y="5821144"/>
            <a:ext cx="2087084" cy="646317"/>
          </a:xfrm>
          <a:prstGeom prst="rect">
            <a:avLst/>
          </a:prstGeom>
          <a:noFill/>
        </p:spPr>
        <p:txBody>
          <a:bodyPr wrap="none" lIns="91427" tIns="45713" rIns="91427" bIns="45713" rtlCol="0">
            <a:spAutoFit/>
          </a:bodyPr>
          <a:lstStyle/>
          <a:p>
            <a:r>
              <a:rPr lang="en-US" sz="3600" b="1" dirty="0">
                <a:solidFill>
                  <a:srgbClr val="C00000"/>
                </a:solidFill>
              </a:rPr>
              <a:t>P = R - C</a:t>
            </a:r>
          </a:p>
        </p:txBody>
      </p:sp>
    </p:spTree>
    <p:extLst>
      <p:ext uri="{BB962C8B-B14F-4D97-AF65-F5344CB8AC3E}">
        <p14:creationId xmlns:p14="http://schemas.microsoft.com/office/powerpoint/2010/main" val="16066510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183283" y="125760"/>
            <a:ext cx="6317787" cy="1143000"/>
          </a:xfrm>
        </p:spPr>
        <p:txBody>
          <a:bodyPr/>
          <a:lstStyle/>
          <a:p>
            <a:r>
              <a:rPr lang="id-ID" sz="3600" dirty="0" smtClean="0"/>
              <a:t>Kerjakan dengan cara berbeda</a:t>
            </a:r>
            <a:endParaRPr lang="en-US" sz="3600" dirty="0"/>
          </a:p>
        </p:txBody>
      </p:sp>
      <p:sp>
        <p:nvSpPr>
          <p:cNvPr id="2" name="Content Placeholder 1"/>
          <p:cNvSpPr>
            <a:spLocks noGrp="1"/>
          </p:cNvSpPr>
          <p:nvPr>
            <p:ph idx="1"/>
          </p:nvPr>
        </p:nvSpPr>
        <p:spPr>
          <a:xfrm>
            <a:off x="1219200" y="1387929"/>
            <a:ext cx="6908800" cy="4525963"/>
          </a:xfrm>
        </p:spPr>
        <p:txBody>
          <a:bodyPr>
            <a:normAutofit/>
          </a:bodyPr>
          <a:lstStyle/>
          <a:p>
            <a:pPr marL="0" indent="0">
              <a:buNone/>
            </a:pPr>
            <a:r>
              <a:rPr lang="en-US" sz="2600" dirty="0" smtClean="0">
                <a:solidFill>
                  <a:schemeClr val="tx2">
                    <a:lumMod val="75000"/>
                  </a:schemeClr>
                </a:solidFill>
              </a:rPr>
              <a:t>Cara </a:t>
            </a:r>
            <a:r>
              <a:rPr lang="en-US" sz="2600" dirty="0" err="1">
                <a:solidFill>
                  <a:schemeClr val="tx2">
                    <a:lumMod val="75000"/>
                  </a:schemeClr>
                </a:solidFill>
              </a:rPr>
              <a:t>kerja</a:t>
            </a:r>
            <a:r>
              <a:rPr lang="en-US" sz="2600" dirty="0" smtClean="0">
                <a:solidFill>
                  <a:schemeClr val="tx2">
                    <a:lumMod val="75000"/>
                  </a:schemeClr>
                </a:solidFill>
              </a:rPr>
              <a:t>?</a:t>
            </a:r>
            <a:endParaRPr lang="id-ID" sz="2600" dirty="0" smtClean="0">
              <a:solidFill>
                <a:schemeClr val="tx2">
                  <a:lumMod val="75000"/>
                </a:schemeClr>
              </a:solidFill>
            </a:endParaRPr>
          </a:p>
          <a:p>
            <a:pPr lvl="1">
              <a:buFont typeface="Wingdings"/>
              <a:buChar char="à"/>
            </a:pPr>
            <a:r>
              <a:rPr lang="id-ID" sz="2200" dirty="0" smtClean="0">
                <a:solidFill>
                  <a:srgbClr val="C00000"/>
                </a:solidFill>
                <a:sym typeface="Wingdings" pitchFamily="2" charset="2"/>
              </a:rPr>
              <a:t>Hasil</a:t>
            </a:r>
          </a:p>
          <a:p>
            <a:pPr lvl="1">
              <a:buFont typeface="Wingdings"/>
              <a:buChar char="à"/>
            </a:pPr>
            <a:r>
              <a:rPr lang="id-ID" sz="2200" dirty="0" smtClean="0">
                <a:solidFill>
                  <a:srgbClr val="C00000"/>
                </a:solidFill>
                <a:sym typeface="Wingdings" pitchFamily="2" charset="2"/>
              </a:rPr>
              <a:t>Beban kerja</a:t>
            </a:r>
          </a:p>
          <a:p>
            <a:pPr lvl="1">
              <a:buFont typeface="Wingdings"/>
              <a:buChar char="à"/>
            </a:pPr>
            <a:r>
              <a:rPr lang="id-ID" sz="2200" dirty="0" smtClean="0">
                <a:solidFill>
                  <a:srgbClr val="C00000"/>
                </a:solidFill>
                <a:sym typeface="Wingdings" pitchFamily="2" charset="2"/>
              </a:rPr>
              <a:t>Penggunaan sumber daya</a:t>
            </a:r>
          </a:p>
          <a:p>
            <a:pPr lvl="1">
              <a:buFont typeface="Wingdings"/>
              <a:buChar char="à"/>
            </a:pPr>
            <a:r>
              <a:rPr lang="id-ID" sz="2200" dirty="0" smtClean="0">
                <a:solidFill>
                  <a:srgbClr val="C00000"/>
                </a:solidFill>
                <a:sym typeface="Wingdings" pitchFamily="2" charset="2"/>
              </a:rPr>
              <a:t>Efek samping</a:t>
            </a:r>
            <a:endParaRPr lang="en-US" sz="2200" dirty="0">
              <a:solidFill>
                <a:srgbClr val="C00000"/>
              </a:solidFill>
            </a:endParaRPr>
          </a:p>
        </p:txBody>
      </p:sp>
      <p:sp>
        <p:nvSpPr>
          <p:cNvPr id="4" name="Slide Number Placeholder 3"/>
          <p:cNvSpPr>
            <a:spLocks noGrp="1"/>
          </p:cNvSpPr>
          <p:nvPr>
            <p:ph type="sldNum" sz="quarter" idx="12"/>
          </p:nvPr>
        </p:nvSpPr>
        <p:spPr/>
        <p:txBody>
          <a:bodyPr/>
          <a:lstStyle/>
          <a:p>
            <a:fld id="{21D916A7-F3E3-47CD-83B2-2A0790B180B4}" type="slidenum">
              <a:rPr lang="en-US" smtClean="0"/>
              <a:pPr/>
              <a:t>15</a:t>
            </a:fld>
            <a:endParaRPr lang="en-US"/>
          </a:p>
        </p:txBody>
      </p:sp>
      <p:pic>
        <p:nvPicPr>
          <p:cNvPr id="8" name="Picture 7" descr="gambar-kata-kata-bijak-lucu-tidak-ada-pekerjaan-yang-berat-250x168.jpg"/>
          <p:cNvPicPr>
            <a:picLocks noChangeAspect="1"/>
          </p:cNvPicPr>
          <p:nvPr/>
        </p:nvPicPr>
        <p:blipFill>
          <a:blip r:embed="rId2"/>
          <a:stretch>
            <a:fillRect/>
          </a:stretch>
        </p:blipFill>
        <p:spPr>
          <a:xfrm>
            <a:off x="5334000" y="1129974"/>
            <a:ext cx="3217333" cy="2162048"/>
          </a:xfrm>
          <a:prstGeom prst="rect">
            <a:avLst/>
          </a:prstGeom>
        </p:spPr>
      </p:pic>
    </p:spTree>
    <p:extLst>
      <p:ext uri="{BB962C8B-B14F-4D97-AF65-F5344CB8AC3E}">
        <p14:creationId xmlns:p14="http://schemas.microsoft.com/office/powerpoint/2010/main" val="26189120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82951" y="390525"/>
            <a:ext cx="3528130" cy="584775"/>
          </a:xfrm>
        </p:spPr>
        <p:txBody>
          <a:bodyPr>
            <a:normAutofit fontScale="90000"/>
          </a:bodyPr>
          <a:lstStyle/>
          <a:p>
            <a:pPr>
              <a:defRPr/>
            </a:pPr>
            <a:r>
              <a:rPr lang="en-US" smtClean="0"/>
              <a:t>BEWARE….</a:t>
            </a:r>
            <a:endParaRPr lang="en-US" dirty="0" smtClean="0"/>
          </a:p>
        </p:txBody>
      </p:sp>
      <p:sp>
        <p:nvSpPr>
          <p:cNvPr id="2" name="Content Placeholder 1"/>
          <p:cNvSpPr>
            <a:spLocks noGrp="1"/>
          </p:cNvSpPr>
          <p:nvPr>
            <p:ph idx="1"/>
          </p:nvPr>
        </p:nvSpPr>
        <p:spPr/>
        <p:txBody>
          <a:bodyPr/>
          <a:lstStyle/>
          <a:p>
            <a:r>
              <a:rPr lang="en-US" smtClean="0"/>
              <a:t> </a:t>
            </a:r>
            <a:endParaRPr lang="en-US"/>
          </a:p>
        </p:txBody>
      </p:sp>
    </p:spTree>
    <p:extLst>
      <p:ext uri="{BB962C8B-B14F-4D97-AF65-F5344CB8AC3E}">
        <p14:creationId xmlns:p14="http://schemas.microsoft.com/office/powerpoint/2010/main" val="19349245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smtClean="0"/>
              <a:t>MATERI 2: </a:t>
            </a:r>
            <a:r>
              <a:rPr lang="en-US" b="1" i="1" dirty="0" smtClean="0"/>
              <a:t>Proses </a:t>
            </a:r>
            <a:r>
              <a:rPr lang="en-US" b="1" i="1" dirty="0" err="1" smtClean="0"/>
              <a:t>Pengadaan</a:t>
            </a:r>
            <a:r>
              <a:rPr lang="en-US" b="1" i="1" dirty="0" smtClean="0"/>
              <a:t> </a:t>
            </a:r>
            <a:r>
              <a:rPr lang="en-US" b="1" i="1" dirty="0" err="1" smtClean="0"/>
              <a:t>Barang</a:t>
            </a:r>
            <a:r>
              <a:rPr lang="en-US" b="1" i="1" dirty="0" smtClean="0"/>
              <a:t>/</a:t>
            </a:r>
            <a:r>
              <a:rPr lang="en-US" b="1" i="1" dirty="0" err="1" smtClean="0"/>
              <a:t>Jasa</a:t>
            </a:r>
            <a:r>
              <a:rPr lang="en-US" b="1" i="1" dirty="0" smtClean="0"/>
              <a:t> </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err="1" smtClean="0"/>
              <a:t>Setelah</a:t>
            </a:r>
            <a:r>
              <a:rPr lang="en-US" dirty="0" smtClean="0"/>
              <a:t> </a:t>
            </a:r>
            <a:r>
              <a:rPr lang="en-US" dirty="0" err="1" smtClean="0"/>
              <a:t>meyelesaikan</a:t>
            </a:r>
            <a:r>
              <a:rPr lang="en-US" dirty="0" smtClean="0"/>
              <a:t> </a:t>
            </a:r>
            <a:r>
              <a:rPr lang="en-US" dirty="0" err="1" smtClean="0"/>
              <a:t>sesi</a:t>
            </a:r>
            <a:r>
              <a:rPr lang="en-US" dirty="0" smtClean="0"/>
              <a:t> </a:t>
            </a:r>
            <a:r>
              <a:rPr lang="en-US" dirty="0" err="1" smtClean="0"/>
              <a:t>ini</a:t>
            </a:r>
            <a:r>
              <a:rPr lang="en-US" dirty="0" smtClean="0"/>
              <a:t> </a:t>
            </a:r>
            <a:r>
              <a:rPr lang="en-US" dirty="0" err="1" smtClean="0"/>
              <a:t>Anda</a:t>
            </a:r>
            <a:r>
              <a:rPr lang="en-US" dirty="0" smtClean="0"/>
              <a:t> </a:t>
            </a:r>
            <a:r>
              <a:rPr lang="en-US" dirty="0" err="1" smtClean="0"/>
              <a:t>akan</a:t>
            </a:r>
            <a:r>
              <a:rPr lang="en-US" dirty="0" smtClean="0"/>
              <a:t> </a:t>
            </a:r>
            <a:r>
              <a:rPr lang="en-US" dirty="0" err="1" smtClean="0"/>
              <a:t>memahami</a:t>
            </a:r>
            <a:r>
              <a:rPr lang="en-US" dirty="0" smtClean="0"/>
              <a:t>:</a:t>
            </a:r>
          </a:p>
          <a:p>
            <a:pPr lvl="2"/>
            <a:r>
              <a:rPr lang="en-US" sz="3200" dirty="0" err="1" smtClean="0"/>
              <a:t>Tujuan</a:t>
            </a:r>
            <a:r>
              <a:rPr lang="en-US" sz="3200" dirty="0" smtClean="0"/>
              <a:t> </a:t>
            </a:r>
            <a:r>
              <a:rPr lang="en-US" sz="3200" dirty="0" err="1" smtClean="0"/>
              <a:t>pengadaan</a:t>
            </a:r>
            <a:endParaRPr lang="en-US" sz="3200" dirty="0" smtClean="0"/>
          </a:p>
          <a:p>
            <a:pPr lvl="2"/>
            <a:r>
              <a:rPr lang="en-US" sz="3200" dirty="0" smtClean="0"/>
              <a:t>Parameter </a:t>
            </a:r>
            <a:r>
              <a:rPr lang="en-US" sz="3200" dirty="0" err="1" smtClean="0"/>
              <a:t>pengadaan</a:t>
            </a:r>
            <a:endParaRPr lang="en-US" sz="3200" dirty="0" smtClean="0"/>
          </a:p>
          <a:p>
            <a:pPr lvl="2"/>
            <a:r>
              <a:rPr lang="en-US" sz="3200" dirty="0" smtClean="0"/>
              <a:t>Proses </a:t>
            </a:r>
            <a:r>
              <a:rPr lang="en-US" sz="3200" dirty="0" err="1" smtClean="0"/>
              <a:t>pengadaan</a:t>
            </a:r>
            <a:endParaRPr lang="en-US" sz="3200" dirty="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17</a:t>
            </a:fld>
            <a:endParaRPr lang="id-ID"/>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749300" y="2089150"/>
            <a:ext cx="7759700" cy="493713"/>
          </a:xfrm>
          <a:prstGeom prst="rect">
            <a:avLst/>
          </a:prstGeom>
          <a:noFill/>
          <a:ln w="9525">
            <a:noFill/>
            <a:miter lim="800000"/>
            <a:headEnd/>
            <a:tailEnd/>
          </a:ln>
        </p:spPr>
        <p:txBody>
          <a:bodyPr>
            <a:spAutoFit/>
          </a:bodyPr>
          <a:lstStyle/>
          <a:p>
            <a:pPr eaLnBrk="0" hangingPunct="0">
              <a:lnSpc>
                <a:spcPct val="110000"/>
              </a:lnSpc>
            </a:pPr>
            <a:endParaRPr lang="en-US" sz="2400"/>
          </a:p>
        </p:txBody>
      </p:sp>
      <p:sp>
        <p:nvSpPr>
          <p:cNvPr id="12" name="Title 11"/>
          <p:cNvSpPr>
            <a:spLocks noGrp="1"/>
          </p:cNvSpPr>
          <p:nvPr>
            <p:ph type="title"/>
          </p:nvPr>
        </p:nvSpPr>
        <p:spPr/>
        <p:txBody>
          <a:bodyPr/>
          <a:lstStyle/>
          <a:p>
            <a:pPr>
              <a:defRPr/>
            </a:pPr>
            <a:r>
              <a:rPr lang="en-US" smtClean="0"/>
              <a:t>Hakikat dan Filosofi Pengadaan</a:t>
            </a:r>
            <a:endParaRPr lang="en-US"/>
          </a:p>
        </p:txBody>
      </p:sp>
      <p:sp>
        <p:nvSpPr>
          <p:cNvPr id="7172" name="Content Placeholder 10"/>
          <p:cNvSpPr>
            <a:spLocks noGrp="1"/>
          </p:cNvSpPr>
          <p:nvPr>
            <p:ph sz="quarter" idx="1"/>
          </p:nvPr>
        </p:nvSpPr>
        <p:spPr>
          <a:xfrm>
            <a:off x="381000" y="1474788"/>
            <a:ext cx="8305800" cy="4572000"/>
          </a:xfrm>
        </p:spPr>
        <p:txBody>
          <a:bodyPr/>
          <a:lstStyle/>
          <a:p>
            <a:pPr marL="225425" indent="-225425" algn="just">
              <a:lnSpc>
                <a:spcPct val="110000"/>
              </a:lnSpc>
              <a:spcBef>
                <a:spcPct val="20000"/>
              </a:spcBef>
              <a:buClrTx/>
              <a:buSzPct val="100000"/>
            </a:pPr>
            <a:r>
              <a:rPr lang="en-US" sz="2400" smtClean="0"/>
              <a:t>Rangkaian kegiatan untuk mendapat barang dan jasa yang diinginkan dengan </a:t>
            </a:r>
            <a:r>
              <a:rPr lang="en-US" sz="2400" smtClean="0">
                <a:solidFill>
                  <a:srgbClr val="CC0066"/>
                </a:solidFill>
              </a:rPr>
              <a:t>menggunakan metoda dan proses tertentu</a:t>
            </a:r>
            <a:r>
              <a:rPr lang="en-US" sz="2400" smtClean="0"/>
              <a:t> untuk dicapai </a:t>
            </a:r>
            <a:r>
              <a:rPr lang="en-US" sz="2400" smtClean="0">
                <a:solidFill>
                  <a:srgbClr val="CC0066"/>
                </a:solidFill>
              </a:rPr>
              <a:t>kesepakatan harga, waktu, kualitas</a:t>
            </a:r>
            <a:r>
              <a:rPr lang="en-US" sz="2400" smtClean="0"/>
              <a:t> dan  kesepakatan lainnya.</a:t>
            </a:r>
          </a:p>
          <a:p>
            <a:pPr marL="225425" indent="-225425" algn="just">
              <a:lnSpc>
                <a:spcPct val="110000"/>
              </a:lnSpc>
              <a:spcBef>
                <a:spcPct val="20000"/>
              </a:spcBef>
              <a:buClrTx/>
              <a:buSzPct val="100000"/>
            </a:pPr>
            <a:r>
              <a:rPr lang="en-US" sz="2400" smtClean="0"/>
              <a:t>Upaya untuk mendapatkan barang dan jasa yang diinginkan yang dilakukan atas dasar:</a:t>
            </a:r>
          </a:p>
          <a:p>
            <a:pPr marL="500063" lvl="1" indent="-225425" algn="just">
              <a:lnSpc>
                <a:spcPct val="110000"/>
              </a:lnSpc>
              <a:spcBef>
                <a:spcPct val="20000"/>
              </a:spcBef>
              <a:buClrTx/>
              <a:buSzPct val="100000"/>
            </a:pPr>
            <a:r>
              <a:rPr lang="en-US" sz="2000" smtClean="0"/>
              <a:t>pemikiran yang logis dan sistimatis (the system of thought)</a:t>
            </a:r>
          </a:p>
          <a:p>
            <a:pPr marL="500063" lvl="1" indent="-225425" algn="just">
              <a:lnSpc>
                <a:spcPct val="110000"/>
              </a:lnSpc>
              <a:spcBef>
                <a:spcPct val="20000"/>
              </a:spcBef>
              <a:buClrTx/>
              <a:buSzPct val="100000"/>
            </a:pPr>
            <a:r>
              <a:rPr lang="en-US" sz="2000" smtClean="0"/>
              <a:t>mengikuti norma dan etika yang berlaku</a:t>
            </a:r>
          </a:p>
          <a:p>
            <a:pPr marL="500063" lvl="1" indent="-225425" algn="just">
              <a:lnSpc>
                <a:spcPct val="110000"/>
              </a:lnSpc>
              <a:spcBef>
                <a:spcPct val="20000"/>
              </a:spcBef>
              <a:buClrTx/>
              <a:buSzPct val="100000"/>
            </a:pPr>
            <a:r>
              <a:rPr lang="en-US" sz="2000" smtClean="0"/>
              <a:t>berdasarkan metoda dan proses pengadaan yang baku</a:t>
            </a:r>
          </a:p>
        </p:txBody>
      </p:sp>
      <p:sp>
        <p:nvSpPr>
          <p:cNvPr id="13" name="Slide Number Placeholder 4"/>
          <p:cNvSpPr>
            <a:spLocks noGrp="1"/>
          </p:cNvSpPr>
          <p:nvPr>
            <p:ph type="sldNum" sz="quarter" idx="11"/>
          </p:nvPr>
        </p:nvSpPr>
        <p:spPr/>
        <p:txBody>
          <a:bodyPr/>
          <a:lstStyle/>
          <a:p>
            <a:pPr>
              <a:defRPr/>
            </a:pPr>
            <a:fld id="{541241FA-CE19-476D-ADE7-2D034800AF49}"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err="1" smtClean="0">
                <a:effectLst/>
              </a:rPr>
              <a:t>Definisi</a:t>
            </a:r>
            <a:endParaRPr lang="en-US" u="none" dirty="0">
              <a:effectLst/>
            </a:endParaRPr>
          </a:p>
        </p:txBody>
      </p:sp>
      <p:sp>
        <p:nvSpPr>
          <p:cNvPr id="5" name="Rectangle 3"/>
          <p:cNvSpPr>
            <a:spLocks noGrp="1" noChangeArrowheads="1"/>
          </p:cNvSpPr>
          <p:nvPr>
            <p:ph idx="1"/>
          </p:nvPr>
        </p:nvSpPr>
        <p:spPr/>
        <p:txBody>
          <a:bodyPr/>
          <a:lstStyle/>
          <a:p>
            <a:pPr indent="1737" eaLnBrk="1" hangingPunct="1">
              <a:buNone/>
            </a:pPr>
            <a:r>
              <a:rPr lang="en-US" sz="3100" b="1" dirty="0" smtClean="0"/>
              <a:t>The term “procurement” refers to the process of acquiring goods, works and services. The process spans the whole cycle from identification of needs </a:t>
            </a:r>
            <a:r>
              <a:rPr lang="en-GB" sz="3100" b="1" dirty="0" smtClean="0">
                <a:cs typeface="Times New Roman" pitchFamily="18" charset="0"/>
              </a:rPr>
              <a:t>through to the end of a services contract or the useful life of an asset.</a:t>
            </a:r>
            <a:r>
              <a:rPr lang="en-US" sz="3100" b="1" dirty="0" smtClean="0"/>
              <a:t/>
            </a:r>
            <a:br>
              <a:rPr lang="en-US" sz="3100" b="1" dirty="0" smtClean="0"/>
            </a:br>
            <a:endParaRPr lang="en-US" sz="3100" b="1" dirty="0" smtClean="0"/>
          </a:p>
          <a:p>
            <a:pPr indent="1737" eaLnBrk="1" hangingPunct="1">
              <a:buNone/>
            </a:pPr>
            <a:r>
              <a:rPr lang="en-GB" sz="2600" dirty="0" smtClean="0">
                <a:ea typeface="Arial Unicode MS" pitchFamily="34" charset="-128"/>
                <a:cs typeface="Arial Unicode MS" pitchFamily="34" charset="-128"/>
              </a:rPr>
              <a:t> UNDP Fin. Reg. 21.01(a) (March 2005).</a:t>
            </a:r>
          </a:p>
        </p:txBody>
      </p:sp>
      <p:sp>
        <p:nvSpPr>
          <p:cNvPr id="4" name="Slide Number Placeholder 3"/>
          <p:cNvSpPr>
            <a:spLocks noGrp="1"/>
          </p:cNvSpPr>
          <p:nvPr>
            <p:ph type="sldNum" sz="quarter" idx="12"/>
          </p:nvPr>
        </p:nvSpPr>
        <p:spPr/>
        <p:txBody>
          <a:bodyPr/>
          <a:lstStyle/>
          <a:p>
            <a:pPr>
              <a:defRPr/>
            </a:pPr>
            <a:r>
              <a:rPr lang="en-US" smtClean="0"/>
              <a:t>3-</a:t>
            </a:r>
            <a:fld id="{F0574B63-2301-4F63-97DE-680AF5C7B244}" type="slidenum">
              <a:rPr lang="en-US" smtClean="0"/>
              <a:pPr>
                <a:defRPr/>
              </a:pPr>
              <a:t>19</a:t>
            </a:fld>
            <a:endParaRPr 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770"/>
            <a:ext cx="8229600" cy="940966"/>
          </a:xfrm>
        </p:spPr>
        <p:txBody>
          <a:bodyPr/>
          <a:lstStyle/>
          <a:p>
            <a:r>
              <a:rPr lang="id-ID" sz="2000" dirty="0"/>
              <a:t/>
            </a:r>
            <a:br>
              <a:rPr lang="id-ID" sz="2000" dirty="0"/>
            </a:br>
            <a:r>
              <a:rPr lang="id-ID" sz="2000" dirty="0"/>
              <a:t> </a:t>
            </a:r>
            <a:r>
              <a:rPr lang="id-ID" sz="2000" b="1" dirty="0"/>
              <a:t>Workshop Penyusunan dan Penentuan HPS Barang/Jasa Perusahaan </a:t>
            </a:r>
            <a:endParaRPr lang="id-ID" sz="2000" dirty="0"/>
          </a:p>
        </p:txBody>
      </p:sp>
      <p:sp>
        <p:nvSpPr>
          <p:cNvPr id="3" name="Content Placeholder 2"/>
          <p:cNvSpPr>
            <a:spLocks noGrp="1"/>
          </p:cNvSpPr>
          <p:nvPr>
            <p:ph idx="1"/>
          </p:nvPr>
        </p:nvSpPr>
        <p:spPr>
          <a:xfrm>
            <a:off x="457200" y="1268760"/>
            <a:ext cx="8229600" cy="4525963"/>
          </a:xfrm>
        </p:spPr>
        <p:txBody>
          <a:bodyPr/>
          <a:lstStyle/>
          <a:p>
            <a:pPr algn="ctr"/>
            <a:endParaRPr lang="id-ID" sz="2800" dirty="0"/>
          </a:p>
          <a:p>
            <a:pPr marL="0" indent="0" algn="ctr">
              <a:buNone/>
            </a:pPr>
            <a:r>
              <a:rPr lang="id-ID" sz="2800" dirty="0"/>
              <a:t> </a:t>
            </a:r>
            <a:r>
              <a:rPr lang="id-ID" sz="2800" b="1" dirty="0"/>
              <a:t>TEKNIK PENYUSUNAN DAN PENENTUAN </a:t>
            </a:r>
            <a:r>
              <a:rPr lang="id-ID" sz="2800" b="1" i="1" dirty="0"/>
              <a:t>HARGA PERKIRAAN SENDIRI </a:t>
            </a:r>
            <a:r>
              <a:rPr lang="id-ID" sz="2800" b="1" dirty="0"/>
              <a:t>(HPS) YANG WAJAR DAN </a:t>
            </a:r>
            <a:r>
              <a:rPr lang="id-ID" sz="2800" b="1" dirty="0" smtClean="0"/>
              <a:t>AKUNTABLE </a:t>
            </a:r>
            <a:r>
              <a:rPr lang="en-US" sz="2800" b="1" dirty="0" smtClean="0"/>
              <a:t>DALAM </a:t>
            </a:r>
            <a:r>
              <a:rPr lang="id-ID" sz="2800" b="1" dirty="0" smtClean="0"/>
              <a:t>PROSES </a:t>
            </a:r>
            <a:r>
              <a:rPr lang="id-ID" sz="2800" b="1" dirty="0"/>
              <a:t>PELELANGAN </a:t>
            </a:r>
            <a:r>
              <a:rPr lang="fi-FI" sz="2800" b="1" dirty="0"/>
              <a:t>PENGADAAN BARANG DAN </a:t>
            </a:r>
            <a:r>
              <a:rPr lang="fi-FI" sz="2800" b="1" dirty="0" smtClean="0"/>
              <a:t>JASA PERUSAHAAN</a:t>
            </a:r>
            <a:endParaRPr lang="id-ID" sz="2800" dirty="0"/>
          </a:p>
          <a:p>
            <a:pPr marL="0" indent="0" algn="ctr">
              <a:buNone/>
            </a:pPr>
            <a:endParaRPr lang="id-ID" sz="2800" dirty="0"/>
          </a:p>
        </p:txBody>
      </p:sp>
      <p:sp>
        <p:nvSpPr>
          <p:cNvPr id="5" name="TextBox 4"/>
          <p:cNvSpPr txBox="1"/>
          <p:nvPr/>
        </p:nvSpPr>
        <p:spPr>
          <a:xfrm>
            <a:off x="4996815" y="4069286"/>
            <a:ext cx="3446328" cy="1477328"/>
          </a:xfrm>
          <a:prstGeom prst="rect">
            <a:avLst/>
          </a:prstGeom>
          <a:noFill/>
        </p:spPr>
        <p:txBody>
          <a:bodyPr wrap="none" rtlCol="0">
            <a:spAutoFit/>
          </a:bodyPr>
          <a:lstStyle/>
          <a:p>
            <a:endParaRPr lang="en-US" sz="1800" b="1" dirty="0" smtClean="0"/>
          </a:p>
          <a:p>
            <a:r>
              <a:rPr lang="id-ID" b="1" dirty="0" smtClean="0"/>
              <a:t>22</a:t>
            </a:r>
            <a:r>
              <a:rPr lang="en-US" b="1" dirty="0" smtClean="0"/>
              <a:t> </a:t>
            </a:r>
            <a:r>
              <a:rPr lang="en-US" b="1" dirty="0"/>
              <a:t>- </a:t>
            </a:r>
            <a:r>
              <a:rPr lang="id-ID" b="1" dirty="0" smtClean="0"/>
              <a:t>24</a:t>
            </a:r>
            <a:r>
              <a:rPr lang="en-US" b="1" dirty="0" smtClean="0"/>
              <a:t> </a:t>
            </a:r>
            <a:r>
              <a:rPr lang="id-ID" b="1" dirty="0" smtClean="0"/>
              <a:t>Januari</a:t>
            </a:r>
            <a:r>
              <a:rPr lang="id-ID" b="1" dirty="0" smtClean="0"/>
              <a:t> 2020</a:t>
            </a:r>
            <a:endParaRPr lang="en-US" b="1" dirty="0"/>
          </a:p>
          <a:p>
            <a:endParaRPr lang="en-US" b="1" dirty="0"/>
          </a:p>
          <a:p>
            <a:endParaRPr lang="id-ID" dirty="0"/>
          </a:p>
          <a:p>
            <a:r>
              <a:rPr lang="id-ID" dirty="0"/>
              <a:t> </a:t>
            </a:r>
            <a:r>
              <a:rPr lang="id-ID" b="1" dirty="0"/>
              <a:t>Hotel </a:t>
            </a:r>
            <a:r>
              <a:rPr lang="id-ID" b="1" dirty="0" smtClean="0"/>
              <a:t>Ibis Styles</a:t>
            </a:r>
            <a:r>
              <a:rPr lang="id-ID" b="1" dirty="0" smtClean="0"/>
              <a:t>, </a:t>
            </a:r>
            <a:r>
              <a:rPr lang="id-ID" b="1" dirty="0"/>
              <a:t>Yogyakarta </a:t>
            </a:r>
            <a:endParaRPr lang="en-US" b="1" dirty="0"/>
          </a:p>
        </p:txBody>
      </p:sp>
      <p:sp>
        <p:nvSpPr>
          <p:cNvPr id="6" name="TextBox 5"/>
          <p:cNvSpPr txBox="1"/>
          <p:nvPr/>
        </p:nvSpPr>
        <p:spPr>
          <a:xfrm>
            <a:off x="6012160" y="6043359"/>
            <a:ext cx="2578100" cy="523220"/>
          </a:xfrm>
          <a:prstGeom prst="rect">
            <a:avLst/>
          </a:prstGeom>
          <a:noFill/>
        </p:spPr>
        <p:txBody>
          <a:bodyPr wrap="square" rtlCol="0">
            <a:spAutoFit/>
          </a:bodyPr>
          <a:lstStyle/>
          <a:p>
            <a:r>
              <a:rPr lang="en-US" sz="1400" b="1" dirty="0" smtClean="0"/>
              <a:t>Josef </a:t>
            </a:r>
            <a:r>
              <a:rPr lang="en-US" sz="1400" b="1" dirty="0" err="1" smtClean="0"/>
              <a:t>Hernawan</a:t>
            </a:r>
            <a:r>
              <a:rPr lang="en-US" sz="1400" b="1" dirty="0" smtClean="0"/>
              <a:t> </a:t>
            </a:r>
            <a:r>
              <a:rPr lang="en-US" sz="1400" b="1" dirty="0" err="1" smtClean="0"/>
              <a:t>Nudu</a:t>
            </a:r>
            <a:endParaRPr lang="en-US" sz="1400" b="1" dirty="0" smtClean="0"/>
          </a:p>
          <a:p>
            <a:r>
              <a:rPr lang="en-US" sz="1400" dirty="0" smtClean="0"/>
              <a:t>josef_nudu@yahoo.com</a:t>
            </a:r>
            <a:endParaRPr lang="id-ID" sz="14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64" y="5580251"/>
            <a:ext cx="1526700" cy="1277749"/>
          </a:xfrm>
          <a:prstGeom prst="rect">
            <a:avLst/>
          </a:prstGeom>
        </p:spPr>
      </p:pic>
    </p:spTree>
    <p:extLst>
      <p:ext uri="{BB962C8B-B14F-4D97-AF65-F5344CB8AC3E}">
        <p14:creationId xmlns:p14="http://schemas.microsoft.com/office/powerpoint/2010/main" val="3621582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34533" y="274638"/>
            <a:ext cx="6908800" cy="1143000"/>
          </a:xfrm>
        </p:spPr>
        <p:txBody>
          <a:bodyPr/>
          <a:lstStyle/>
          <a:p>
            <a:pPr eaLnBrk="1" hangingPunct="1"/>
            <a:r>
              <a:rPr lang="en-US" dirty="0" smtClean="0">
                <a:effectLst/>
              </a:rPr>
              <a:t>ROLE OF CONDUCT</a:t>
            </a:r>
          </a:p>
        </p:txBody>
      </p:sp>
      <p:sp>
        <p:nvSpPr>
          <p:cNvPr id="9219" name="Rectangle 3"/>
          <p:cNvSpPr>
            <a:spLocks noGrp="1" noChangeArrowheads="1"/>
          </p:cNvSpPr>
          <p:nvPr>
            <p:ph idx="1"/>
          </p:nvPr>
        </p:nvSpPr>
        <p:spPr>
          <a:xfrm>
            <a:off x="304800" y="1716088"/>
            <a:ext cx="8686800" cy="4837112"/>
          </a:xfrm>
          <a:noFill/>
        </p:spPr>
        <p:txBody>
          <a:bodyPr/>
          <a:lstStyle/>
          <a:p>
            <a:pPr eaLnBrk="1" hangingPunct="1">
              <a:buFont typeface="Wingdings" pitchFamily="2" charset="2"/>
              <a:buNone/>
            </a:pPr>
            <a:r>
              <a:rPr lang="en-US" sz="2800" b="1" dirty="0"/>
              <a:t>	</a:t>
            </a:r>
          </a:p>
        </p:txBody>
      </p:sp>
      <p:sp>
        <p:nvSpPr>
          <p:cNvPr id="9220" name="Rectangle 7"/>
          <p:cNvSpPr>
            <a:spLocks noChangeArrowheads="1"/>
          </p:cNvSpPr>
          <p:nvPr/>
        </p:nvSpPr>
        <p:spPr bwMode="auto">
          <a:xfrm>
            <a:off x="1227668" y="1796143"/>
            <a:ext cx="7662333" cy="4456112"/>
          </a:xfrm>
          <a:prstGeom prst="rect">
            <a:avLst/>
          </a:prstGeom>
          <a:noFill/>
          <a:ln w="9525">
            <a:noFill/>
            <a:miter lim="800000"/>
            <a:headEnd/>
            <a:tailEnd/>
          </a:ln>
        </p:spPr>
        <p:txBody>
          <a:bodyPr lIns="91415" tIns="45707" rIns="91415" bIns="45707"/>
          <a:lstStyle/>
          <a:p>
            <a:pPr marL="562467" indent="-562467">
              <a:spcBef>
                <a:spcPct val="20000"/>
              </a:spcBef>
              <a:spcAft>
                <a:spcPts val="600"/>
              </a:spcAft>
              <a:buClr>
                <a:schemeClr val="tx1"/>
              </a:buClr>
              <a:buSzPct val="65000"/>
              <a:buFont typeface="+mj-lt"/>
              <a:buAutoNum type="arabicPeriod"/>
            </a:pPr>
            <a:r>
              <a:rPr lang="en-GB" sz="3200" dirty="0" err="1"/>
              <a:t>Pelaku</a:t>
            </a:r>
            <a:r>
              <a:rPr lang="en-GB" sz="3200" dirty="0"/>
              <a:t> </a:t>
            </a:r>
            <a:r>
              <a:rPr lang="en-GB" sz="3200" dirty="0" err="1"/>
              <a:t>pengadaan</a:t>
            </a:r>
            <a:r>
              <a:rPr lang="en-GB" sz="3200" dirty="0"/>
              <a:t> </a:t>
            </a:r>
            <a:r>
              <a:rPr lang="en-GB" sz="3200" dirty="0" err="1"/>
              <a:t>harus</a:t>
            </a:r>
            <a:r>
              <a:rPr lang="en-GB" sz="3200" dirty="0"/>
              <a:t> </a:t>
            </a:r>
            <a:r>
              <a:rPr lang="en-GB" sz="3200" dirty="0" err="1"/>
              <a:t>menghindari</a:t>
            </a:r>
            <a:r>
              <a:rPr lang="en-GB" sz="3200" dirty="0"/>
              <a:t> over cost</a:t>
            </a:r>
          </a:p>
          <a:p>
            <a:pPr marL="562467" indent="-562467">
              <a:spcBef>
                <a:spcPct val="20000"/>
              </a:spcBef>
              <a:spcAft>
                <a:spcPts val="600"/>
              </a:spcAft>
              <a:buClr>
                <a:schemeClr val="tx1"/>
              </a:buClr>
              <a:buSzPct val="65000"/>
              <a:buFont typeface="+mj-lt"/>
              <a:buAutoNum type="arabicPeriod"/>
            </a:pPr>
            <a:r>
              <a:rPr lang="en-GB" sz="3200" dirty="0" err="1"/>
              <a:t>Proses</a:t>
            </a:r>
            <a:r>
              <a:rPr lang="en-GB" sz="3200" dirty="0"/>
              <a:t> </a:t>
            </a:r>
            <a:r>
              <a:rPr lang="en-GB" sz="3200" dirty="0" err="1"/>
              <a:t>pengadaan</a:t>
            </a:r>
            <a:r>
              <a:rPr lang="en-GB" sz="3200" dirty="0"/>
              <a:t> </a:t>
            </a:r>
            <a:r>
              <a:rPr lang="en-GB" sz="3200" dirty="0" err="1"/>
              <a:t>harus</a:t>
            </a:r>
            <a:r>
              <a:rPr lang="en-GB" sz="3200" dirty="0"/>
              <a:t> </a:t>
            </a:r>
            <a:r>
              <a:rPr lang="en-GB" sz="3200" dirty="0" err="1"/>
              <a:t>menjamin</a:t>
            </a:r>
            <a:r>
              <a:rPr lang="en-GB" sz="3200" dirty="0"/>
              <a:t> </a:t>
            </a:r>
            <a:r>
              <a:rPr lang="en-GB" sz="3200" dirty="0" err="1"/>
              <a:t>secara</a:t>
            </a:r>
            <a:r>
              <a:rPr lang="en-GB" sz="3200" dirty="0"/>
              <a:t> </a:t>
            </a:r>
            <a:r>
              <a:rPr lang="en-GB" sz="3200" dirty="0" err="1"/>
              <a:t>maksimal</a:t>
            </a:r>
            <a:r>
              <a:rPr lang="en-GB" sz="3200" dirty="0"/>
              <a:t> </a:t>
            </a:r>
            <a:r>
              <a:rPr lang="en-GB" sz="3200" dirty="0" err="1"/>
              <a:t>tercapainya</a:t>
            </a:r>
            <a:r>
              <a:rPr lang="en-GB" sz="3200" dirty="0"/>
              <a:t> </a:t>
            </a:r>
            <a:r>
              <a:rPr lang="en-GB" sz="3200" dirty="0" err="1"/>
              <a:t>butir</a:t>
            </a:r>
            <a:r>
              <a:rPr lang="en-GB" sz="3200" dirty="0"/>
              <a:t> </a:t>
            </a:r>
            <a:r>
              <a:rPr lang="en-GB" sz="3200" dirty="0" err="1"/>
              <a:t>pertama</a:t>
            </a:r>
            <a:endParaRPr lang="en-GB" sz="3200" dirty="0"/>
          </a:p>
          <a:p>
            <a:pPr marL="342804" indent="-342804">
              <a:spcBef>
                <a:spcPct val="20000"/>
              </a:spcBef>
              <a:spcAft>
                <a:spcPts val="600"/>
              </a:spcAft>
              <a:buClr>
                <a:schemeClr val="hlink"/>
              </a:buClr>
              <a:buSzPct val="65000"/>
            </a:pPr>
            <a:r>
              <a:rPr lang="en-GB" sz="3200" dirty="0">
                <a:sym typeface="Wingdings" pitchFamily="2" charset="2"/>
              </a:rPr>
              <a:t>	</a:t>
            </a:r>
            <a:endParaRPr lang="en-GB" sz="3200" dirty="0"/>
          </a:p>
        </p:txBody>
      </p:sp>
    </p:spTree>
    <p:extLst>
      <p:ext uri="{BB962C8B-B14F-4D97-AF65-F5344CB8AC3E}">
        <p14:creationId xmlns:p14="http://schemas.microsoft.com/office/powerpoint/2010/main" val="4238121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Minimasi</a:t>
            </a:r>
            <a:r>
              <a:rPr lang="en-US" dirty="0" smtClean="0"/>
              <a:t> OVER COST</a:t>
            </a:r>
            <a:endParaRPr lang="en-US" dirty="0"/>
          </a:p>
        </p:txBody>
      </p:sp>
      <p:sp>
        <p:nvSpPr>
          <p:cNvPr id="8195" name="Content Placeholder 2"/>
          <p:cNvSpPr>
            <a:spLocks noGrp="1"/>
          </p:cNvSpPr>
          <p:nvPr>
            <p:ph sz="quarter" idx="1"/>
          </p:nvPr>
        </p:nvSpPr>
        <p:spPr>
          <a:xfrm>
            <a:off x="1481668" y="1632857"/>
            <a:ext cx="6815667" cy="4572000"/>
          </a:xfrm>
        </p:spPr>
        <p:txBody>
          <a:bodyPr/>
          <a:lstStyle/>
          <a:p>
            <a:pPr eaLnBrk="1" hangingPunct="1">
              <a:buFontTx/>
              <a:buNone/>
            </a:pPr>
            <a:r>
              <a:rPr lang="en-US" dirty="0" err="1" smtClean="0"/>
              <a:t>Memperoleh</a:t>
            </a:r>
            <a:r>
              <a:rPr lang="en-US" dirty="0" smtClean="0"/>
              <a:t> </a:t>
            </a:r>
            <a:r>
              <a:rPr lang="en-US" dirty="0" err="1" smtClean="0"/>
              <a:t>barang</a:t>
            </a:r>
            <a:r>
              <a:rPr lang="en-US" dirty="0" smtClean="0"/>
              <a:t>/</a:t>
            </a:r>
            <a:r>
              <a:rPr lang="en-US" dirty="0" err="1" smtClean="0"/>
              <a:t>jasa</a:t>
            </a:r>
            <a:r>
              <a:rPr lang="en-US" dirty="0" smtClean="0"/>
              <a:t>:</a:t>
            </a:r>
          </a:p>
          <a:p>
            <a:pPr lvl="1" eaLnBrk="1" hangingPunct="1">
              <a:buFont typeface="Wingdings" pitchFamily="2" charset="2"/>
              <a:buChar char="§"/>
            </a:pPr>
            <a:r>
              <a:rPr lang="en-US" sz="3200" dirty="0" err="1"/>
              <a:t>Tepat</a:t>
            </a:r>
            <a:r>
              <a:rPr lang="en-US" sz="3200" dirty="0"/>
              <a:t> </a:t>
            </a:r>
            <a:r>
              <a:rPr lang="en-US" sz="3200" dirty="0" err="1"/>
              <a:t>jumlah</a:t>
            </a:r>
            <a:endParaRPr lang="en-US" sz="3200" dirty="0"/>
          </a:p>
          <a:p>
            <a:pPr lvl="1" eaLnBrk="1" hangingPunct="1">
              <a:buFont typeface="Wingdings" pitchFamily="2" charset="2"/>
              <a:buChar char="§"/>
            </a:pPr>
            <a:r>
              <a:rPr lang="en-US" sz="3200" dirty="0" err="1"/>
              <a:t>Tepat</a:t>
            </a:r>
            <a:r>
              <a:rPr lang="en-US" sz="3200" dirty="0"/>
              <a:t> </a:t>
            </a:r>
            <a:r>
              <a:rPr lang="en-US" sz="3200" dirty="0" err="1"/>
              <a:t>harga</a:t>
            </a:r>
            <a:endParaRPr lang="en-US" sz="3200" dirty="0"/>
          </a:p>
          <a:p>
            <a:pPr lvl="1" eaLnBrk="1" hangingPunct="1">
              <a:buFont typeface="Wingdings" pitchFamily="2" charset="2"/>
              <a:buChar char="§"/>
            </a:pPr>
            <a:r>
              <a:rPr lang="en-US" sz="3200" dirty="0" err="1"/>
              <a:t>Tepat</a:t>
            </a:r>
            <a:r>
              <a:rPr lang="en-US" sz="3200" dirty="0"/>
              <a:t> </a:t>
            </a:r>
            <a:r>
              <a:rPr lang="en-US" sz="3200" dirty="0" err="1"/>
              <a:t>waktu</a:t>
            </a:r>
            <a:endParaRPr lang="en-US" sz="3200" dirty="0"/>
          </a:p>
          <a:p>
            <a:pPr lvl="1" eaLnBrk="1" hangingPunct="1">
              <a:buFont typeface="Wingdings" pitchFamily="2" charset="2"/>
              <a:buChar char="§"/>
            </a:pPr>
            <a:r>
              <a:rPr lang="en-US" sz="3200" dirty="0" err="1"/>
              <a:t>Tepat</a:t>
            </a:r>
            <a:r>
              <a:rPr lang="en-US" sz="3200" dirty="0"/>
              <a:t> </a:t>
            </a:r>
            <a:r>
              <a:rPr lang="en-US" sz="3200" dirty="0" err="1"/>
              <a:t>fungsi</a:t>
            </a:r>
            <a:endParaRPr lang="en-US" sz="3200" dirty="0"/>
          </a:p>
          <a:p>
            <a:pPr lvl="1" eaLnBrk="1" hangingPunct="1">
              <a:buFont typeface="Wingdings" pitchFamily="2" charset="2"/>
              <a:buChar char="§"/>
            </a:pPr>
            <a:r>
              <a:rPr lang="en-US" sz="3200" dirty="0" err="1"/>
              <a:t>Tepat</a:t>
            </a:r>
            <a:r>
              <a:rPr lang="en-US" sz="3200" dirty="0"/>
              <a:t> </a:t>
            </a:r>
            <a:r>
              <a:rPr lang="en-US" sz="3200" dirty="0" err="1"/>
              <a:t>mutu</a:t>
            </a:r>
            <a:endParaRPr lang="en-US" sz="3200" dirty="0"/>
          </a:p>
          <a:p>
            <a:pPr lvl="1" eaLnBrk="1" hangingPunct="1">
              <a:buFont typeface="Wingdings" pitchFamily="2" charset="2"/>
              <a:buChar char="§"/>
            </a:pPr>
            <a:r>
              <a:rPr lang="en-US" sz="3200" dirty="0" err="1"/>
              <a:t>Tepat</a:t>
            </a:r>
            <a:r>
              <a:rPr lang="en-US" sz="3200" dirty="0"/>
              <a:t> value</a:t>
            </a:r>
          </a:p>
        </p:txBody>
      </p:sp>
      <p:sp>
        <p:nvSpPr>
          <p:cNvPr id="4" name="Slide Number Placeholder 3"/>
          <p:cNvSpPr>
            <a:spLocks noGrp="1"/>
          </p:cNvSpPr>
          <p:nvPr>
            <p:ph type="sldNum" sz="quarter" idx="11"/>
          </p:nvPr>
        </p:nvSpPr>
        <p:spPr/>
        <p:txBody>
          <a:bodyPr/>
          <a:lstStyle/>
          <a:p>
            <a:pPr>
              <a:defRPr/>
            </a:pPr>
            <a:fld id="{BB23BBB0-C08D-4D37-B30C-7DA18DB07E8F}" type="slidenum">
              <a:rPr lang="en-US" smtClean="0"/>
              <a:pPr>
                <a:defRPr/>
              </a:pPr>
              <a:t>21</a:t>
            </a:fld>
            <a:endParaRPr lang="en-US" dirty="0"/>
          </a:p>
        </p:txBody>
      </p:sp>
    </p:spTree>
    <p:extLst>
      <p:ext uri="{BB962C8B-B14F-4D97-AF65-F5344CB8AC3E}">
        <p14:creationId xmlns:p14="http://schemas.microsoft.com/office/powerpoint/2010/main" val="1323732852"/>
      </p:ext>
    </p:extLst>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mtClean="0"/>
              <a:t>Parameter Prinsip Pengadaan</a:t>
            </a:r>
          </a:p>
        </p:txBody>
      </p:sp>
      <p:sp>
        <p:nvSpPr>
          <p:cNvPr id="10243" name="Content Placeholder 3"/>
          <p:cNvSpPr>
            <a:spLocks noGrp="1"/>
          </p:cNvSpPr>
          <p:nvPr>
            <p:ph sz="quarter" idx="1"/>
          </p:nvPr>
        </p:nvSpPr>
        <p:spPr>
          <a:xfrm>
            <a:off x="971600" y="1600994"/>
            <a:ext cx="7882467" cy="4572000"/>
          </a:xfrm>
        </p:spPr>
        <p:txBody>
          <a:bodyPr>
            <a:normAutofit fontScale="92500" lnSpcReduction="10000"/>
          </a:bodyPr>
          <a:lstStyle/>
          <a:p>
            <a:pPr algn="just"/>
            <a:r>
              <a:rPr lang="en-US" dirty="0" err="1" smtClean="0">
                <a:solidFill>
                  <a:srgbClr val="CC0066"/>
                </a:solidFill>
              </a:rPr>
              <a:t>Efisien</a:t>
            </a:r>
            <a:r>
              <a:rPr lang="en-US" dirty="0" smtClean="0"/>
              <a:t> – </a:t>
            </a:r>
            <a:r>
              <a:rPr lang="en-US" dirty="0" err="1" smtClean="0"/>
              <a:t>dana</a:t>
            </a:r>
            <a:r>
              <a:rPr lang="en-US" dirty="0" smtClean="0"/>
              <a:t> </a:t>
            </a:r>
            <a:r>
              <a:rPr lang="en-US" dirty="0" err="1" smtClean="0"/>
              <a:t>dan</a:t>
            </a:r>
            <a:r>
              <a:rPr lang="en-US" dirty="0" smtClean="0"/>
              <a:t> </a:t>
            </a:r>
            <a:r>
              <a:rPr lang="en-US" dirty="0" err="1" smtClean="0"/>
              <a:t>daya</a:t>
            </a:r>
            <a:r>
              <a:rPr lang="en-US" dirty="0" smtClean="0"/>
              <a:t> minimum</a:t>
            </a:r>
          </a:p>
          <a:p>
            <a:pPr algn="just"/>
            <a:r>
              <a:rPr lang="en-US" dirty="0" err="1" smtClean="0">
                <a:solidFill>
                  <a:srgbClr val="CC0066"/>
                </a:solidFill>
              </a:rPr>
              <a:t>Efektif</a:t>
            </a:r>
            <a:r>
              <a:rPr lang="en-US" dirty="0" smtClean="0">
                <a:solidFill>
                  <a:srgbClr val="CC0066"/>
                </a:solidFill>
              </a:rPr>
              <a:t> </a:t>
            </a:r>
            <a:r>
              <a:rPr lang="en-US" dirty="0" smtClean="0"/>
              <a:t>– </a:t>
            </a:r>
            <a:r>
              <a:rPr lang="en-US" dirty="0" err="1" smtClean="0"/>
              <a:t>sesuai</a:t>
            </a:r>
            <a:r>
              <a:rPr lang="en-US" dirty="0" smtClean="0"/>
              <a:t> </a:t>
            </a:r>
            <a:r>
              <a:rPr lang="en-US" dirty="0" err="1" smtClean="0"/>
              <a:t>kebutuhan</a:t>
            </a:r>
            <a:r>
              <a:rPr lang="en-US" dirty="0" smtClean="0"/>
              <a:t> </a:t>
            </a:r>
            <a:r>
              <a:rPr lang="en-US" dirty="0" err="1" smtClean="0"/>
              <a:t>dan</a:t>
            </a:r>
            <a:r>
              <a:rPr lang="en-US" dirty="0" smtClean="0"/>
              <a:t> </a:t>
            </a:r>
            <a:r>
              <a:rPr lang="en-US" dirty="0" err="1" smtClean="0"/>
              <a:t>sasaran</a:t>
            </a:r>
            <a:endParaRPr lang="en-US" dirty="0" smtClean="0"/>
          </a:p>
          <a:p>
            <a:pPr algn="just"/>
            <a:r>
              <a:rPr lang="en-US" dirty="0" err="1" smtClean="0">
                <a:solidFill>
                  <a:srgbClr val="CC0066"/>
                </a:solidFill>
              </a:rPr>
              <a:t>Transparan</a:t>
            </a:r>
            <a:r>
              <a:rPr lang="en-US" dirty="0" smtClean="0"/>
              <a:t> – </a:t>
            </a:r>
            <a:r>
              <a:rPr lang="en-US" dirty="0" err="1" smtClean="0"/>
              <a:t>informasi</a:t>
            </a:r>
            <a:r>
              <a:rPr lang="en-US" dirty="0" smtClean="0"/>
              <a:t> </a:t>
            </a:r>
            <a:r>
              <a:rPr lang="en-US" dirty="0" err="1" smtClean="0"/>
              <a:t>dan</a:t>
            </a:r>
            <a:r>
              <a:rPr lang="en-US" dirty="0" smtClean="0"/>
              <a:t> </a:t>
            </a:r>
            <a:r>
              <a:rPr lang="en-US" dirty="0" err="1" smtClean="0"/>
              <a:t>aturan</a:t>
            </a:r>
            <a:r>
              <a:rPr lang="en-US" dirty="0" smtClean="0"/>
              <a:t> main </a:t>
            </a:r>
            <a:r>
              <a:rPr lang="en-US" dirty="0" err="1" smtClean="0"/>
              <a:t>jelas</a:t>
            </a:r>
            <a:endParaRPr lang="en-US" dirty="0" smtClean="0"/>
          </a:p>
          <a:p>
            <a:pPr algn="just"/>
            <a:r>
              <a:rPr lang="en-US" dirty="0" smtClean="0">
                <a:solidFill>
                  <a:srgbClr val="CC0066"/>
                </a:solidFill>
              </a:rPr>
              <a:t>Terbuka</a:t>
            </a:r>
            <a:r>
              <a:rPr lang="en-US" dirty="0" smtClean="0"/>
              <a:t> – </a:t>
            </a:r>
            <a:r>
              <a:rPr lang="en-US" dirty="0" err="1" smtClean="0"/>
              <a:t>dapat</a:t>
            </a:r>
            <a:r>
              <a:rPr lang="en-US" dirty="0" smtClean="0"/>
              <a:t> </a:t>
            </a:r>
            <a:r>
              <a:rPr lang="en-US" dirty="0" err="1" smtClean="0"/>
              <a:t>diikuti</a:t>
            </a:r>
            <a:r>
              <a:rPr lang="en-US" dirty="0" smtClean="0"/>
              <a:t> </a:t>
            </a:r>
            <a:r>
              <a:rPr lang="en-US" dirty="0" err="1" smtClean="0"/>
              <a:t>oleh</a:t>
            </a:r>
            <a:r>
              <a:rPr lang="en-US" dirty="0" smtClean="0"/>
              <a:t> </a:t>
            </a:r>
            <a:r>
              <a:rPr lang="en-US" dirty="0" err="1" smtClean="0"/>
              <a:t>semua</a:t>
            </a:r>
            <a:r>
              <a:rPr lang="en-US" dirty="0" smtClean="0"/>
              <a:t> </a:t>
            </a:r>
            <a:r>
              <a:rPr lang="en-US" dirty="0" err="1" smtClean="0"/>
              <a:t>penyedia</a:t>
            </a:r>
            <a:endParaRPr lang="en-US" dirty="0" smtClean="0"/>
          </a:p>
          <a:p>
            <a:pPr algn="just"/>
            <a:r>
              <a:rPr lang="en-US" dirty="0" err="1" smtClean="0">
                <a:solidFill>
                  <a:srgbClr val="CC0066"/>
                </a:solidFill>
              </a:rPr>
              <a:t>Bersaing</a:t>
            </a:r>
            <a:r>
              <a:rPr lang="en-US" dirty="0" smtClean="0"/>
              <a:t> – </a:t>
            </a:r>
            <a:r>
              <a:rPr lang="en-US" dirty="0" err="1" smtClean="0"/>
              <a:t>persaingan</a:t>
            </a:r>
            <a:r>
              <a:rPr lang="en-US" dirty="0" smtClean="0"/>
              <a:t> </a:t>
            </a:r>
            <a:r>
              <a:rPr lang="en-US" dirty="0" err="1" smtClean="0"/>
              <a:t>sehat</a:t>
            </a:r>
            <a:r>
              <a:rPr lang="en-US" dirty="0" smtClean="0"/>
              <a:t> </a:t>
            </a:r>
            <a:r>
              <a:rPr lang="en-US" dirty="0" err="1" smtClean="0"/>
              <a:t>antar</a:t>
            </a:r>
            <a:r>
              <a:rPr lang="en-US" dirty="0" smtClean="0"/>
              <a:t> </a:t>
            </a:r>
            <a:r>
              <a:rPr lang="en-US" dirty="0" err="1" smtClean="0"/>
              <a:t>penyedia</a:t>
            </a:r>
            <a:endParaRPr lang="en-US" dirty="0" smtClean="0"/>
          </a:p>
          <a:p>
            <a:pPr algn="just"/>
            <a:r>
              <a:rPr lang="en-US" dirty="0" err="1" smtClean="0">
                <a:solidFill>
                  <a:srgbClr val="CC0066"/>
                </a:solidFill>
              </a:rPr>
              <a:t>Adil</a:t>
            </a:r>
            <a:r>
              <a:rPr lang="en-US" dirty="0" smtClean="0">
                <a:solidFill>
                  <a:srgbClr val="CC0066"/>
                </a:solidFill>
              </a:rPr>
              <a:t>/</a:t>
            </a:r>
            <a:r>
              <a:rPr lang="en-US" dirty="0" err="1" smtClean="0">
                <a:solidFill>
                  <a:srgbClr val="CC0066"/>
                </a:solidFill>
              </a:rPr>
              <a:t>tidak</a:t>
            </a:r>
            <a:r>
              <a:rPr lang="en-US" dirty="0" smtClean="0">
                <a:solidFill>
                  <a:srgbClr val="CC0066"/>
                </a:solidFill>
              </a:rPr>
              <a:t> </a:t>
            </a:r>
            <a:r>
              <a:rPr lang="en-US" dirty="0" err="1" smtClean="0">
                <a:solidFill>
                  <a:srgbClr val="CC0066"/>
                </a:solidFill>
              </a:rPr>
              <a:t>diskriminatif</a:t>
            </a:r>
            <a:r>
              <a:rPr lang="en-US" dirty="0" smtClean="0">
                <a:solidFill>
                  <a:srgbClr val="CC0066"/>
                </a:solidFill>
              </a:rPr>
              <a:t> </a:t>
            </a:r>
            <a:r>
              <a:rPr lang="en-US" dirty="0" smtClean="0"/>
              <a:t>– </a:t>
            </a:r>
            <a:r>
              <a:rPr lang="en-US" dirty="0" err="1" smtClean="0"/>
              <a:t>perlakuan</a:t>
            </a:r>
            <a:r>
              <a:rPr lang="en-US" dirty="0" smtClean="0"/>
              <a:t> yang </a:t>
            </a:r>
            <a:r>
              <a:rPr lang="en-US" dirty="0" err="1" smtClean="0"/>
              <a:t>sama</a:t>
            </a:r>
            <a:r>
              <a:rPr lang="en-US" dirty="0" smtClean="0"/>
              <a:t> </a:t>
            </a:r>
            <a:r>
              <a:rPr lang="en-US" dirty="0" err="1" smtClean="0"/>
              <a:t>bagi</a:t>
            </a:r>
            <a:r>
              <a:rPr lang="en-US" dirty="0" smtClean="0"/>
              <a:t> </a:t>
            </a:r>
            <a:r>
              <a:rPr lang="en-US" dirty="0" err="1" smtClean="0"/>
              <a:t>calon</a:t>
            </a:r>
            <a:r>
              <a:rPr lang="en-US" dirty="0" smtClean="0"/>
              <a:t> </a:t>
            </a:r>
            <a:r>
              <a:rPr lang="en-US" dirty="0" err="1" smtClean="0"/>
              <a:t>penyedia</a:t>
            </a:r>
            <a:endParaRPr lang="en-US" dirty="0" smtClean="0"/>
          </a:p>
          <a:p>
            <a:pPr algn="just"/>
            <a:r>
              <a:rPr lang="en-US" dirty="0" err="1" smtClean="0">
                <a:solidFill>
                  <a:srgbClr val="CC0066"/>
                </a:solidFill>
              </a:rPr>
              <a:t>Akuntabel</a:t>
            </a:r>
            <a:r>
              <a:rPr lang="en-US" dirty="0" smtClean="0">
                <a:solidFill>
                  <a:srgbClr val="CC0066"/>
                </a:solidFill>
              </a:rPr>
              <a:t> </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aturan</a:t>
            </a:r>
            <a:r>
              <a:rPr lang="en-US" dirty="0" smtClean="0"/>
              <a:t> </a:t>
            </a:r>
            <a:r>
              <a:rPr lang="en-US" dirty="0" err="1" smtClean="0"/>
              <a:t>dan</a:t>
            </a:r>
            <a:r>
              <a:rPr lang="en-US" dirty="0" smtClean="0"/>
              <a:t> </a:t>
            </a:r>
            <a:r>
              <a:rPr lang="en-US" dirty="0" err="1" smtClean="0"/>
              <a:t>ketentuan</a:t>
            </a:r>
            <a:endParaRPr lang="en-US" dirty="0" smtClean="0"/>
          </a:p>
        </p:txBody>
      </p:sp>
      <p:sp>
        <p:nvSpPr>
          <p:cNvPr id="5" name="Slide Number Placeholder 4"/>
          <p:cNvSpPr>
            <a:spLocks noGrp="1"/>
          </p:cNvSpPr>
          <p:nvPr>
            <p:ph type="sldNum" sz="quarter" idx="11"/>
          </p:nvPr>
        </p:nvSpPr>
        <p:spPr/>
        <p:txBody>
          <a:bodyPr/>
          <a:lstStyle/>
          <a:p>
            <a:pPr>
              <a:defRPr/>
            </a:pPr>
            <a:fld id="{3DFAED39-BF17-4248-ABF7-BA099D6AED9E}" type="slidenum">
              <a:rPr lang="en-US" smtClean="0"/>
              <a:pPr>
                <a:defRPr/>
              </a:pPr>
              <a:t>22</a:t>
            </a:fld>
            <a:endParaRPr lang="en-US" dirty="0"/>
          </a:p>
        </p:txBody>
      </p:sp>
    </p:spTree>
    <p:extLst>
      <p:ext uri="{BB962C8B-B14F-4D97-AF65-F5344CB8AC3E}">
        <p14:creationId xmlns:p14="http://schemas.microsoft.com/office/powerpoint/2010/main" val="881451369"/>
      </p:ext>
    </p:extLst>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mtClean="0"/>
              <a:t>Parameter Prinsip Pengadaan</a:t>
            </a:r>
          </a:p>
        </p:txBody>
      </p:sp>
      <p:sp>
        <p:nvSpPr>
          <p:cNvPr id="10243" name="Content Placeholder 3"/>
          <p:cNvSpPr>
            <a:spLocks noGrp="1"/>
          </p:cNvSpPr>
          <p:nvPr>
            <p:ph sz="quarter" idx="1"/>
          </p:nvPr>
        </p:nvSpPr>
        <p:spPr>
          <a:xfrm>
            <a:off x="35496" y="1600994"/>
            <a:ext cx="3528392" cy="3844230"/>
          </a:xfrm>
        </p:spPr>
        <p:txBody>
          <a:bodyPr>
            <a:noAutofit/>
          </a:bodyPr>
          <a:lstStyle/>
          <a:p>
            <a:pPr algn="just"/>
            <a:r>
              <a:rPr lang="en-US" sz="1800" dirty="0" err="1" smtClean="0">
                <a:solidFill>
                  <a:srgbClr val="CC0066"/>
                </a:solidFill>
              </a:rPr>
              <a:t>Efisien</a:t>
            </a:r>
            <a:r>
              <a:rPr lang="en-US" sz="1800" dirty="0" smtClean="0"/>
              <a:t> – </a:t>
            </a:r>
            <a:r>
              <a:rPr lang="en-US" sz="1800" dirty="0" err="1" smtClean="0"/>
              <a:t>dana</a:t>
            </a:r>
            <a:r>
              <a:rPr lang="en-US" sz="1800" dirty="0" smtClean="0"/>
              <a:t> </a:t>
            </a:r>
            <a:r>
              <a:rPr lang="en-US" sz="1800" dirty="0" err="1" smtClean="0"/>
              <a:t>dan</a:t>
            </a:r>
            <a:r>
              <a:rPr lang="en-US" sz="1800" dirty="0" smtClean="0"/>
              <a:t> </a:t>
            </a:r>
            <a:r>
              <a:rPr lang="en-US" sz="1800" dirty="0" err="1" smtClean="0"/>
              <a:t>daya</a:t>
            </a:r>
            <a:r>
              <a:rPr lang="en-US" sz="1800" dirty="0" smtClean="0"/>
              <a:t> minimum</a:t>
            </a:r>
          </a:p>
          <a:p>
            <a:pPr algn="just"/>
            <a:r>
              <a:rPr lang="en-US" sz="1800" dirty="0" err="1" smtClean="0">
                <a:solidFill>
                  <a:srgbClr val="CC0066"/>
                </a:solidFill>
              </a:rPr>
              <a:t>Efektif</a:t>
            </a:r>
            <a:r>
              <a:rPr lang="en-US" sz="1800" dirty="0" smtClean="0">
                <a:solidFill>
                  <a:srgbClr val="CC0066"/>
                </a:solidFill>
              </a:rPr>
              <a:t> </a:t>
            </a:r>
            <a:r>
              <a:rPr lang="en-US" sz="1800" dirty="0" smtClean="0"/>
              <a:t>– </a:t>
            </a:r>
            <a:r>
              <a:rPr lang="en-US" sz="1800" dirty="0" err="1" smtClean="0"/>
              <a:t>sesuai</a:t>
            </a:r>
            <a:r>
              <a:rPr lang="en-US" sz="1800" dirty="0" smtClean="0"/>
              <a:t> </a:t>
            </a:r>
            <a:r>
              <a:rPr lang="en-US" sz="1800" dirty="0" err="1" smtClean="0"/>
              <a:t>kebutuhan</a:t>
            </a:r>
            <a:r>
              <a:rPr lang="en-US" sz="1800" dirty="0" smtClean="0"/>
              <a:t> </a:t>
            </a:r>
            <a:r>
              <a:rPr lang="en-US" sz="1800" dirty="0" err="1" smtClean="0"/>
              <a:t>dan</a:t>
            </a:r>
            <a:r>
              <a:rPr lang="en-US" sz="1800" dirty="0" smtClean="0"/>
              <a:t> </a:t>
            </a:r>
            <a:r>
              <a:rPr lang="en-US" sz="1800" dirty="0" err="1" smtClean="0"/>
              <a:t>sasaran</a:t>
            </a:r>
            <a:endParaRPr lang="en-US" sz="1800" dirty="0" smtClean="0"/>
          </a:p>
          <a:p>
            <a:pPr algn="just"/>
            <a:r>
              <a:rPr lang="en-US" sz="1800" dirty="0" err="1" smtClean="0">
                <a:solidFill>
                  <a:srgbClr val="CC0066"/>
                </a:solidFill>
              </a:rPr>
              <a:t>Transparan</a:t>
            </a:r>
            <a:r>
              <a:rPr lang="en-US" sz="1800" dirty="0" smtClean="0"/>
              <a:t> – </a:t>
            </a:r>
            <a:r>
              <a:rPr lang="en-US" sz="1800" dirty="0" err="1" smtClean="0"/>
              <a:t>informasi</a:t>
            </a:r>
            <a:r>
              <a:rPr lang="en-US" sz="1800" dirty="0" smtClean="0"/>
              <a:t> </a:t>
            </a:r>
            <a:r>
              <a:rPr lang="en-US" sz="1800" dirty="0" err="1" smtClean="0"/>
              <a:t>dan</a:t>
            </a:r>
            <a:r>
              <a:rPr lang="en-US" sz="1800" dirty="0" smtClean="0"/>
              <a:t> </a:t>
            </a:r>
            <a:r>
              <a:rPr lang="en-US" sz="1800" dirty="0" err="1" smtClean="0"/>
              <a:t>aturan</a:t>
            </a:r>
            <a:r>
              <a:rPr lang="en-US" sz="1800" dirty="0" smtClean="0"/>
              <a:t> main </a:t>
            </a:r>
            <a:r>
              <a:rPr lang="en-US" sz="1800" dirty="0" err="1" smtClean="0"/>
              <a:t>jelas</a:t>
            </a:r>
            <a:endParaRPr lang="en-US" sz="1800" dirty="0" smtClean="0"/>
          </a:p>
          <a:p>
            <a:pPr algn="just"/>
            <a:r>
              <a:rPr lang="en-US" sz="1800" dirty="0" smtClean="0">
                <a:solidFill>
                  <a:srgbClr val="CC0066"/>
                </a:solidFill>
              </a:rPr>
              <a:t>Terbuka</a:t>
            </a:r>
            <a:r>
              <a:rPr lang="en-US" sz="1800" dirty="0" smtClean="0"/>
              <a:t> – </a:t>
            </a:r>
            <a:r>
              <a:rPr lang="en-US" sz="1800" dirty="0" err="1" smtClean="0"/>
              <a:t>dapat</a:t>
            </a:r>
            <a:r>
              <a:rPr lang="en-US" sz="1800" dirty="0" smtClean="0"/>
              <a:t> </a:t>
            </a:r>
            <a:r>
              <a:rPr lang="en-US" sz="1800" dirty="0" err="1" smtClean="0"/>
              <a:t>diikuti</a:t>
            </a:r>
            <a:r>
              <a:rPr lang="en-US" sz="1800" dirty="0" smtClean="0"/>
              <a:t> </a:t>
            </a:r>
            <a:r>
              <a:rPr lang="en-US" sz="1800" dirty="0" err="1" smtClean="0"/>
              <a:t>oleh</a:t>
            </a:r>
            <a:r>
              <a:rPr lang="en-US" sz="1800" dirty="0" smtClean="0"/>
              <a:t> </a:t>
            </a:r>
            <a:r>
              <a:rPr lang="en-US" sz="1800" dirty="0" err="1" smtClean="0"/>
              <a:t>semua</a:t>
            </a:r>
            <a:r>
              <a:rPr lang="en-US" sz="1800" dirty="0" smtClean="0"/>
              <a:t> </a:t>
            </a:r>
            <a:r>
              <a:rPr lang="en-US" sz="1800" dirty="0" err="1" smtClean="0"/>
              <a:t>penyedia</a:t>
            </a:r>
            <a:endParaRPr lang="en-US" sz="1800" dirty="0" smtClean="0"/>
          </a:p>
          <a:p>
            <a:pPr algn="just"/>
            <a:r>
              <a:rPr lang="en-US" sz="1800" dirty="0" err="1" smtClean="0">
                <a:solidFill>
                  <a:srgbClr val="CC0066"/>
                </a:solidFill>
              </a:rPr>
              <a:t>Bersaing</a:t>
            </a:r>
            <a:r>
              <a:rPr lang="en-US" sz="1800" dirty="0" smtClean="0"/>
              <a:t> – </a:t>
            </a:r>
            <a:r>
              <a:rPr lang="en-US" sz="1800" dirty="0" err="1" smtClean="0"/>
              <a:t>persaingan</a:t>
            </a:r>
            <a:r>
              <a:rPr lang="en-US" sz="1800" dirty="0" smtClean="0"/>
              <a:t> </a:t>
            </a:r>
            <a:r>
              <a:rPr lang="en-US" sz="1800" dirty="0" err="1" smtClean="0"/>
              <a:t>sehat</a:t>
            </a:r>
            <a:r>
              <a:rPr lang="en-US" sz="1800" dirty="0" smtClean="0"/>
              <a:t> </a:t>
            </a:r>
            <a:r>
              <a:rPr lang="en-US" sz="1800" dirty="0" err="1" smtClean="0"/>
              <a:t>antar</a:t>
            </a:r>
            <a:r>
              <a:rPr lang="en-US" sz="1800" dirty="0" smtClean="0"/>
              <a:t> </a:t>
            </a:r>
            <a:r>
              <a:rPr lang="en-US" sz="1800" dirty="0" err="1" smtClean="0"/>
              <a:t>penyedia</a:t>
            </a:r>
            <a:endParaRPr lang="en-US" sz="1800" dirty="0" smtClean="0"/>
          </a:p>
          <a:p>
            <a:pPr algn="just"/>
            <a:r>
              <a:rPr lang="en-US" sz="1800" dirty="0" err="1" smtClean="0">
                <a:solidFill>
                  <a:srgbClr val="CC0066"/>
                </a:solidFill>
              </a:rPr>
              <a:t>Adil</a:t>
            </a:r>
            <a:r>
              <a:rPr lang="en-US" sz="1800" dirty="0" smtClean="0">
                <a:solidFill>
                  <a:srgbClr val="CC0066"/>
                </a:solidFill>
              </a:rPr>
              <a:t>/</a:t>
            </a:r>
            <a:r>
              <a:rPr lang="en-US" sz="1800" dirty="0" err="1" smtClean="0">
                <a:solidFill>
                  <a:srgbClr val="CC0066"/>
                </a:solidFill>
              </a:rPr>
              <a:t>tidak</a:t>
            </a:r>
            <a:r>
              <a:rPr lang="en-US" sz="1800" dirty="0" smtClean="0">
                <a:solidFill>
                  <a:srgbClr val="CC0066"/>
                </a:solidFill>
              </a:rPr>
              <a:t> </a:t>
            </a:r>
            <a:r>
              <a:rPr lang="en-US" sz="1800" dirty="0" err="1" smtClean="0">
                <a:solidFill>
                  <a:srgbClr val="CC0066"/>
                </a:solidFill>
              </a:rPr>
              <a:t>diskriminatif</a:t>
            </a:r>
            <a:r>
              <a:rPr lang="en-US" sz="1800" dirty="0" smtClean="0">
                <a:solidFill>
                  <a:srgbClr val="CC0066"/>
                </a:solidFill>
              </a:rPr>
              <a:t> </a:t>
            </a:r>
            <a:r>
              <a:rPr lang="en-US" sz="1800" dirty="0" smtClean="0"/>
              <a:t>– </a:t>
            </a:r>
            <a:r>
              <a:rPr lang="en-US" sz="1800" dirty="0" err="1" smtClean="0"/>
              <a:t>perlakuan</a:t>
            </a:r>
            <a:r>
              <a:rPr lang="en-US" sz="1800" dirty="0" smtClean="0"/>
              <a:t> yang </a:t>
            </a:r>
            <a:r>
              <a:rPr lang="en-US" sz="1800" dirty="0" err="1" smtClean="0"/>
              <a:t>sama</a:t>
            </a:r>
            <a:r>
              <a:rPr lang="en-US" sz="1800" dirty="0" smtClean="0"/>
              <a:t> </a:t>
            </a:r>
            <a:r>
              <a:rPr lang="en-US" sz="1800" dirty="0" err="1" smtClean="0"/>
              <a:t>bagi</a:t>
            </a:r>
            <a:r>
              <a:rPr lang="en-US" sz="1800" dirty="0" smtClean="0"/>
              <a:t> </a:t>
            </a:r>
            <a:r>
              <a:rPr lang="en-US" sz="1800" dirty="0" err="1" smtClean="0"/>
              <a:t>calon</a:t>
            </a:r>
            <a:r>
              <a:rPr lang="en-US" sz="1800" dirty="0" smtClean="0"/>
              <a:t> </a:t>
            </a:r>
            <a:r>
              <a:rPr lang="en-US" sz="1800" dirty="0" err="1" smtClean="0"/>
              <a:t>penyedia</a:t>
            </a:r>
            <a:endParaRPr lang="en-US" sz="1800" dirty="0" smtClean="0"/>
          </a:p>
          <a:p>
            <a:pPr algn="just"/>
            <a:r>
              <a:rPr lang="en-US" sz="1800" dirty="0" err="1" smtClean="0">
                <a:solidFill>
                  <a:srgbClr val="CC0066"/>
                </a:solidFill>
              </a:rPr>
              <a:t>Akuntabel</a:t>
            </a:r>
            <a:r>
              <a:rPr lang="en-US" sz="1800" dirty="0" smtClean="0">
                <a:solidFill>
                  <a:srgbClr val="CC0066"/>
                </a:solidFill>
              </a:rPr>
              <a:t> </a:t>
            </a:r>
            <a:r>
              <a:rPr lang="en-US" sz="1800" dirty="0" smtClean="0"/>
              <a:t>– </a:t>
            </a:r>
            <a:r>
              <a:rPr lang="en-US" sz="1800" dirty="0" err="1" smtClean="0"/>
              <a:t>sesuai</a:t>
            </a:r>
            <a:r>
              <a:rPr lang="en-US" sz="1800" dirty="0" smtClean="0"/>
              <a:t> </a:t>
            </a:r>
            <a:r>
              <a:rPr lang="en-US" sz="1800" dirty="0" err="1" smtClean="0"/>
              <a:t>dengan</a:t>
            </a:r>
            <a:r>
              <a:rPr lang="en-US" sz="1800" dirty="0" smtClean="0"/>
              <a:t> </a:t>
            </a:r>
            <a:r>
              <a:rPr lang="en-US" sz="1800" dirty="0" err="1" smtClean="0"/>
              <a:t>aturan</a:t>
            </a:r>
            <a:r>
              <a:rPr lang="en-US" sz="1800" dirty="0" smtClean="0"/>
              <a:t> </a:t>
            </a:r>
            <a:r>
              <a:rPr lang="en-US" sz="1800" dirty="0" err="1" smtClean="0"/>
              <a:t>dan</a:t>
            </a:r>
            <a:r>
              <a:rPr lang="en-US" sz="1800" dirty="0" smtClean="0"/>
              <a:t> </a:t>
            </a:r>
            <a:r>
              <a:rPr lang="en-US" sz="1800" dirty="0" err="1" smtClean="0"/>
              <a:t>ketentuan</a:t>
            </a:r>
            <a:endParaRPr lang="en-US" sz="1800" dirty="0" smtClean="0"/>
          </a:p>
        </p:txBody>
      </p:sp>
      <p:sp>
        <p:nvSpPr>
          <p:cNvPr id="5" name="Slide Number Placeholder 4"/>
          <p:cNvSpPr>
            <a:spLocks noGrp="1"/>
          </p:cNvSpPr>
          <p:nvPr>
            <p:ph type="sldNum" sz="quarter" idx="11"/>
          </p:nvPr>
        </p:nvSpPr>
        <p:spPr/>
        <p:txBody>
          <a:bodyPr/>
          <a:lstStyle/>
          <a:p>
            <a:pPr>
              <a:defRPr/>
            </a:pPr>
            <a:fld id="{3DFAED39-BF17-4248-ABF7-BA099D6AED9E}" type="slidenum">
              <a:rPr lang="en-US" smtClean="0"/>
              <a:pPr>
                <a:defRPr/>
              </a:pPr>
              <a:t>23</a:t>
            </a:fld>
            <a:endParaRPr lang="en-US" dirty="0"/>
          </a:p>
        </p:txBody>
      </p:sp>
      <p:sp>
        <p:nvSpPr>
          <p:cNvPr id="6" name="Content Placeholder 3"/>
          <p:cNvSpPr txBox="1">
            <a:spLocks/>
          </p:cNvSpPr>
          <p:nvPr/>
        </p:nvSpPr>
        <p:spPr bwMode="auto">
          <a:xfrm>
            <a:off x="3779912" y="1414915"/>
            <a:ext cx="5256584" cy="4755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2000">
              <a:spcBef>
                <a:spcPts val="0"/>
              </a:spcBef>
            </a:pPr>
            <a:r>
              <a:rPr lang="en-US" sz="2400">
                <a:solidFill>
                  <a:srgbClr val="C00000"/>
                </a:solidFill>
              </a:rPr>
              <a:t>E</a:t>
            </a:r>
            <a:r>
              <a:rPr lang="en-US" sz="2400" smtClean="0">
                <a:solidFill>
                  <a:srgbClr val="C00000"/>
                </a:solidFill>
              </a:rPr>
              <a:t>fisien</a:t>
            </a:r>
            <a:r>
              <a:rPr lang="en-US" sz="2400"/>
              <a:t>, </a:t>
            </a:r>
            <a:r>
              <a:rPr lang="en-US" sz="2400" smtClean="0"/>
              <a:t>hasil</a:t>
            </a:r>
            <a:r>
              <a:rPr lang="en-US" sz="2400"/>
              <a:t> </a:t>
            </a:r>
            <a:r>
              <a:rPr lang="en-US" sz="2400" smtClean="0"/>
              <a:t>optimal; terbaik; cepat; dana dan kemampuan </a:t>
            </a:r>
            <a:r>
              <a:rPr lang="en-US" sz="2400"/>
              <a:t>seminimal mungkin secara wajar dan bukan hanya didasarkan pada </a:t>
            </a:r>
            <a:r>
              <a:rPr lang="en-US" sz="2400" smtClean="0"/>
              <a:t>harga terendah</a:t>
            </a:r>
          </a:p>
          <a:p>
            <a:pPr marL="252000">
              <a:spcBef>
                <a:spcPts val="0"/>
              </a:spcBef>
            </a:pPr>
            <a:r>
              <a:rPr lang="en-US" sz="2400" smtClean="0">
                <a:solidFill>
                  <a:srgbClr val="C00000"/>
                </a:solidFill>
              </a:rPr>
              <a:t>Efektif</a:t>
            </a:r>
            <a:r>
              <a:rPr lang="en-US" sz="2400" smtClean="0">
                <a:solidFill>
                  <a:srgbClr val="CC0066"/>
                </a:solidFill>
              </a:rPr>
              <a:t> </a:t>
            </a:r>
            <a:r>
              <a:rPr lang="en-US" sz="2400" smtClean="0"/>
              <a:t>– sesuai kebutuhan dan sasaran</a:t>
            </a:r>
          </a:p>
          <a:p>
            <a:pPr marL="252000">
              <a:spcBef>
                <a:spcPts val="0"/>
              </a:spcBef>
            </a:pPr>
            <a:r>
              <a:rPr lang="en-US" sz="2400" smtClean="0">
                <a:solidFill>
                  <a:srgbClr val="C00000"/>
                </a:solidFill>
              </a:rPr>
              <a:t>Kompetitif</a:t>
            </a:r>
            <a:r>
              <a:rPr lang="en-US" sz="2400" smtClean="0"/>
              <a:t> – terbuka, persaingan sehat, prosedur jelas dan transparan</a:t>
            </a:r>
          </a:p>
          <a:p>
            <a:pPr marL="252000" algn="just">
              <a:spcBef>
                <a:spcPts val="0"/>
              </a:spcBef>
            </a:pPr>
            <a:r>
              <a:rPr lang="en-US" sz="2400" smtClean="0">
                <a:solidFill>
                  <a:srgbClr val="C00000"/>
                </a:solidFill>
              </a:rPr>
              <a:t>Transparan</a:t>
            </a:r>
            <a:r>
              <a:rPr lang="en-US" sz="2400" smtClean="0"/>
              <a:t> – informasi dan aturan main jelas</a:t>
            </a:r>
          </a:p>
          <a:p>
            <a:pPr marL="252000" algn="just">
              <a:spcBef>
                <a:spcPts val="0"/>
              </a:spcBef>
            </a:pPr>
            <a:r>
              <a:rPr lang="en-US" sz="2400" smtClean="0">
                <a:solidFill>
                  <a:srgbClr val="C00000"/>
                </a:solidFill>
              </a:rPr>
              <a:t>Adil dan wajar </a:t>
            </a:r>
            <a:r>
              <a:rPr lang="en-US" sz="2400" smtClean="0"/>
              <a:t>– dapat diikuti oleh semua penyedia</a:t>
            </a:r>
          </a:p>
          <a:p>
            <a:pPr marL="252000" algn="just">
              <a:spcBef>
                <a:spcPts val="0"/>
              </a:spcBef>
            </a:pPr>
            <a:r>
              <a:rPr lang="en-US" sz="2400" smtClean="0">
                <a:solidFill>
                  <a:srgbClr val="C00000"/>
                </a:solidFill>
              </a:rPr>
              <a:t>Akuntabel</a:t>
            </a:r>
            <a:r>
              <a:rPr lang="en-US" sz="2400" smtClean="0">
                <a:solidFill>
                  <a:srgbClr val="CC0066"/>
                </a:solidFill>
              </a:rPr>
              <a:t> </a:t>
            </a:r>
            <a:r>
              <a:rPr lang="en-US" sz="2400" smtClean="0"/>
              <a:t>– dapat dipertanggungjawabkan, potensi penyimpangan kecil</a:t>
            </a:r>
            <a:endParaRPr lang="en-US" sz="2400" dirty="0" smtClean="0"/>
          </a:p>
        </p:txBody>
      </p:sp>
    </p:spTree>
    <p:extLst>
      <p:ext uri="{BB962C8B-B14F-4D97-AF65-F5344CB8AC3E}">
        <p14:creationId xmlns:p14="http://schemas.microsoft.com/office/powerpoint/2010/main" val="305980745"/>
      </p:ext>
    </p:extLst>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116632"/>
            <a:ext cx="8686800" cy="1143000"/>
          </a:xfrm>
        </p:spPr>
        <p:txBody>
          <a:bodyPr/>
          <a:lstStyle/>
          <a:p>
            <a:r>
              <a:rPr lang="en-US"/>
              <a:t>Tujuan pengaturan mengenai Pengadaan Barang dan </a:t>
            </a:r>
            <a:r>
              <a:rPr lang="en-US" smtClean="0"/>
              <a:t>Jasa (BUMN)</a:t>
            </a:r>
            <a:endParaRPr lang="en-US"/>
          </a:p>
        </p:txBody>
      </p:sp>
      <p:sp>
        <p:nvSpPr>
          <p:cNvPr id="3" name="Content Placeholder 2"/>
          <p:cNvSpPr>
            <a:spLocks noGrp="1"/>
          </p:cNvSpPr>
          <p:nvPr>
            <p:ph idx="1"/>
          </p:nvPr>
        </p:nvSpPr>
        <p:spPr>
          <a:xfrm>
            <a:off x="457200" y="1600200"/>
            <a:ext cx="8579296" cy="4525963"/>
          </a:xfrm>
        </p:spPr>
        <p:txBody>
          <a:bodyPr/>
          <a:lstStyle/>
          <a:p>
            <a:pPr marL="0" indent="0">
              <a:spcBef>
                <a:spcPts val="0"/>
              </a:spcBef>
              <a:buNone/>
            </a:pPr>
            <a:r>
              <a:rPr lang="en-US" smtClean="0"/>
              <a:t>a</a:t>
            </a:r>
            <a:r>
              <a:rPr lang="en-US"/>
              <a:t>. meningkatkan efisiensi;</a:t>
            </a:r>
          </a:p>
          <a:p>
            <a:pPr marL="0" indent="0">
              <a:spcBef>
                <a:spcPts val="0"/>
              </a:spcBef>
              <a:buNone/>
            </a:pPr>
            <a:r>
              <a:rPr lang="en-US"/>
              <a:t>b. mendukung penciptaan nilai tambah di BUMN;</a:t>
            </a:r>
          </a:p>
          <a:p>
            <a:pPr marL="0" indent="0">
              <a:spcBef>
                <a:spcPts val="0"/>
              </a:spcBef>
              <a:buNone/>
            </a:pPr>
            <a:r>
              <a:rPr lang="en-US"/>
              <a:t>c. menyederhanakan dan mempercepat proses pengambilan keputusan;</a:t>
            </a:r>
          </a:p>
          <a:p>
            <a:pPr marL="0" indent="0">
              <a:spcBef>
                <a:spcPts val="0"/>
              </a:spcBef>
              <a:buNone/>
            </a:pPr>
            <a:r>
              <a:rPr lang="en-US"/>
              <a:t>d. meningkatkan kemandirian, tanggung jawab dan profesionalisme;</a:t>
            </a:r>
          </a:p>
          <a:p>
            <a:pPr marL="0" indent="0">
              <a:spcBef>
                <a:spcPts val="0"/>
              </a:spcBef>
              <a:buNone/>
            </a:pPr>
            <a:r>
              <a:rPr lang="en-US"/>
              <a:t>e. meningkatkan penggunaan produksi dalam negeri;</a:t>
            </a:r>
          </a:p>
          <a:p>
            <a:pPr marL="0" indent="0">
              <a:spcBef>
                <a:spcPts val="0"/>
              </a:spcBef>
              <a:buNone/>
            </a:pPr>
            <a:r>
              <a:rPr lang="fi-FI"/>
              <a:t>f. meningkatkan sinergi antar BUMN dan/atau Anak Perusahaan.</a:t>
            </a:r>
            <a:endParaRPr lang="en-US"/>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24</a:t>
            </a:fld>
            <a:endParaRPr lang="id-ID"/>
          </a:p>
        </p:txBody>
      </p:sp>
    </p:spTree>
    <p:extLst>
      <p:ext uri="{BB962C8B-B14F-4D97-AF65-F5344CB8AC3E}">
        <p14:creationId xmlns:p14="http://schemas.microsoft.com/office/powerpoint/2010/main" val="1003518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9600" y="762000"/>
            <a:ext cx="7772400" cy="908050"/>
          </a:xfrm>
        </p:spPr>
        <p:txBody>
          <a:bodyPr>
            <a:normAutofit/>
          </a:bodyPr>
          <a:lstStyle/>
          <a:p>
            <a:r>
              <a:rPr lang="en-US" sz="4800" b="1" dirty="0"/>
              <a:t>PROCUREMENT Value</a:t>
            </a:r>
          </a:p>
        </p:txBody>
      </p:sp>
      <p:sp>
        <p:nvSpPr>
          <p:cNvPr id="16386" name="WordArt 3"/>
          <p:cNvSpPr>
            <a:spLocks noChangeArrowheads="1" noChangeShapeType="1" noTextEdit="1"/>
          </p:cNvSpPr>
          <p:nvPr/>
        </p:nvSpPr>
        <p:spPr bwMode="auto">
          <a:xfrm>
            <a:off x="565679" y="2095500"/>
            <a:ext cx="3328988" cy="4141812"/>
          </a:xfrm>
          <a:prstGeom prst="rect">
            <a:avLst/>
          </a:prstGeom>
        </p:spPr>
        <p:txBody>
          <a:bodyPr wrap="none" lIns="91427" tIns="45713" rIns="91427" bIns="45713" fromWordArt="1">
            <a:prstTxWarp prst="textPlain">
              <a:avLst>
                <a:gd name="adj" fmla="val 50000"/>
              </a:avLst>
            </a:prstTxWarp>
          </a:bodyPr>
          <a:lstStyle/>
          <a:p>
            <a:pPr algn="ctr"/>
            <a:r>
              <a:rPr lang="en-US" sz="1000" kern="10" dirty="0">
                <a:ln w="12700">
                  <a:solidFill>
                    <a:srgbClr val="3333CC"/>
                  </a:solidFill>
                  <a:miter lim="800000"/>
                  <a:headEnd/>
                  <a:tailEnd/>
                </a:ln>
                <a:solidFill>
                  <a:srgbClr val="C00000"/>
                </a:solidFill>
                <a:latin typeface="Arial Black"/>
              </a:rPr>
              <a:t>is the </a:t>
            </a:r>
            <a:endParaRPr lang="id-ID" sz="1000" kern="10" dirty="0" smtClean="0">
              <a:ln w="12700">
                <a:solidFill>
                  <a:srgbClr val="3333CC"/>
                </a:solidFill>
                <a:miter lim="800000"/>
                <a:headEnd/>
                <a:tailEnd/>
              </a:ln>
              <a:solidFill>
                <a:srgbClr val="C00000"/>
              </a:solidFill>
              <a:latin typeface="Arial Black"/>
            </a:endParaRPr>
          </a:p>
          <a:p>
            <a:pPr algn="ctr"/>
            <a:endParaRPr lang="en-US" sz="1000" kern="10" dirty="0">
              <a:ln w="12700">
                <a:solidFill>
                  <a:srgbClr val="3333CC"/>
                </a:solidFill>
                <a:miter lim="800000"/>
                <a:headEnd/>
                <a:tailEnd/>
              </a:ln>
              <a:solidFill>
                <a:srgbClr val="C00000"/>
              </a:solidFill>
              <a:latin typeface="Arial Black"/>
            </a:endParaRPr>
          </a:p>
          <a:p>
            <a:pPr algn="ctr"/>
            <a:r>
              <a:rPr lang="en-US" sz="1000" kern="10" dirty="0">
                <a:ln w="12700">
                  <a:solidFill>
                    <a:srgbClr val="3333CC"/>
                  </a:solidFill>
                  <a:miter lim="800000"/>
                  <a:headEnd/>
                  <a:tailEnd/>
                </a:ln>
                <a:solidFill>
                  <a:srgbClr val="C00000"/>
                </a:solidFill>
                <a:latin typeface="Arial Black"/>
              </a:rPr>
              <a:t>for </a:t>
            </a:r>
            <a:r>
              <a:rPr lang="en-US" sz="1000" kern="10" dirty="0" smtClean="0">
                <a:ln w="12700">
                  <a:solidFill>
                    <a:srgbClr val="3333CC"/>
                  </a:solidFill>
                  <a:miter lim="800000"/>
                  <a:headEnd/>
                  <a:tailEnd/>
                </a:ln>
                <a:solidFill>
                  <a:srgbClr val="C00000"/>
                </a:solidFill>
                <a:latin typeface="Arial Black"/>
              </a:rPr>
              <a:t>an</a:t>
            </a:r>
            <a:endParaRPr lang="id-ID" sz="1000" kern="10" dirty="0" smtClean="0">
              <a:ln w="12700">
                <a:solidFill>
                  <a:srgbClr val="3333CC"/>
                </a:solidFill>
                <a:miter lim="800000"/>
                <a:headEnd/>
                <a:tailEnd/>
              </a:ln>
              <a:solidFill>
                <a:srgbClr val="C00000"/>
              </a:solidFill>
              <a:latin typeface="Arial Black"/>
            </a:endParaRPr>
          </a:p>
          <a:p>
            <a:pPr algn="ctr"/>
            <a:endParaRPr lang="en-US" sz="1000" kern="10" dirty="0">
              <a:ln w="12700">
                <a:solidFill>
                  <a:srgbClr val="3333CC"/>
                </a:solidFill>
                <a:miter lim="800000"/>
                <a:headEnd/>
                <a:tailEnd/>
              </a:ln>
              <a:solidFill>
                <a:srgbClr val="C00000"/>
              </a:solidFill>
              <a:latin typeface="Arial Black"/>
            </a:endParaRPr>
          </a:p>
          <a:p>
            <a:pPr algn="ctr"/>
            <a:r>
              <a:rPr lang="en-US" sz="1000" kern="10" dirty="0">
                <a:ln w="12700">
                  <a:solidFill>
                    <a:srgbClr val="3333CC"/>
                  </a:solidFill>
                  <a:miter lim="800000"/>
                  <a:headEnd/>
                  <a:tailEnd/>
                </a:ln>
                <a:solidFill>
                  <a:srgbClr val="C00000"/>
                </a:solidFill>
                <a:latin typeface="Arial Black"/>
              </a:rPr>
              <a:t>or</a:t>
            </a:r>
          </a:p>
          <a:p>
            <a:pPr algn="ctr"/>
            <a:endParaRPr lang="id-ID" sz="1000" kern="10" dirty="0" smtClean="0">
              <a:ln w="12700">
                <a:solidFill>
                  <a:srgbClr val="3333CC"/>
                </a:solidFill>
                <a:miter lim="800000"/>
                <a:headEnd/>
                <a:tailEnd/>
              </a:ln>
              <a:solidFill>
                <a:srgbClr val="C00000"/>
              </a:solidFill>
              <a:latin typeface="Arial Black"/>
            </a:endParaRPr>
          </a:p>
          <a:p>
            <a:pPr algn="ctr"/>
            <a:r>
              <a:rPr lang="en-US" sz="1000" kern="10" dirty="0" smtClean="0">
                <a:ln w="12700">
                  <a:solidFill>
                    <a:srgbClr val="3333CC"/>
                  </a:solidFill>
                  <a:miter lim="800000"/>
                  <a:headEnd/>
                  <a:tailEnd/>
                </a:ln>
                <a:solidFill>
                  <a:srgbClr val="C00000"/>
                </a:solidFill>
                <a:latin typeface="Arial Black"/>
              </a:rPr>
              <a:t>at </a:t>
            </a:r>
            <a:r>
              <a:rPr lang="en-US" sz="1000" kern="10" dirty="0">
                <a:ln w="12700">
                  <a:solidFill>
                    <a:srgbClr val="3333CC"/>
                  </a:solidFill>
                  <a:miter lim="800000"/>
                  <a:headEnd/>
                  <a:tailEnd/>
                </a:ln>
                <a:solidFill>
                  <a:srgbClr val="C00000"/>
                </a:solidFill>
                <a:latin typeface="Arial Black"/>
              </a:rPr>
              <a:t>the</a:t>
            </a:r>
          </a:p>
          <a:p>
            <a:pPr algn="ctr"/>
            <a:endParaRPr lang="en-US" sz="1000" kern="10" dirty="0">
              <a:ln w="12700">
                <a:solidFill>
                  <a:srgbClr val="3333CC"/>
                </a:solidFill>
                <a:miter lim="800000"/>
                <a:headEnd/>
                <a:tailEnd/>
              </a:ln>
              <a:solidFill>
                <a:srgbClr val="C00000"/>
              </a:solidFill>
              <a:latin typeface="Arial Black"/>
            </a:endParaRPr>
          </a:p>
          <a:p>
            <a:pPr algn="ctr"/>
            <a:endParaRPr lang="id-ID" sz="1000" kern="10" dirty="0" smtClean="0">
              <a:ln w="12700">
                <a:solidFill>
                  <a:srgbClr val="3333CC"/>
                </a:solidFill>
                <a:miter lim="800000"/>
                <a:headEnd/>
                <a:tailEnd/>
              </a:ln>
              <a:solidFill>
                <a:srgbClr val="C00000"/>
              </a:solidFill>
              <a:latin typeface="Arial Black"/>
            </a:endParaRPr>
          </a:p>
          <a:p>
            <a:pPr algn="ctr"/>
            <a:r>
              <a:rPr lang="en-US" sz="1000" kern="10" dirty="0" smtClean="0">
                <a:ln w="12700">
                  <a:solidFill>
                    <a:srgbClr val="3333CC"/>
                  </a:solidFill>
                  <a:miter lim="800000"/>
                  <a:headEnd/>
                  <a:tailEnd/>
                </a:ln>
                <a:solidFill>
                  <a:srgbClr val="C00000"/>
                </a:solidFill>
                <a:latin typeface="Arial Black"/>
              </a:rPr>
              <a:t>with </a:t>
            </a:r>
            <a:r>
              <a:rPr lang="en-US" sz="1000" kern="10" dirty="0">
                <a:ln w="12700">
                  <a:solidFill>
                    <a:srgbClr val="3333CC"/>
                  </a:solidFill>
                  <a:miter lim="800000"/>
                  <a:headEnd/>
                  <a:tailEnd/>
                </a:ln>
                <a:solidFill>
                  <a:srgbClr val="C00000"/>
                </a:solidFill>
                <a:latin typeface="Arial Black"/>
              </a:rPr>
              <a:t>the </a:t>
            </a:r>
            <a:r>
              <a:rPr lang="en-US" sz="1000" kern="10" dirty="0" smtClean="0">
                <a:ln w="12700">
                  <a:solidFill>
                    <a:srgbClr val="3333CC"/>
                  </a:solidFill>
                  <a:miter lim="800000"/>
                  <a:headEnd/>
                  <a:tailEnd/>
                </a:ln>
                <a:solidFill>
                  <a:srgbClr val="C00000"/>
                </a:solidFill>
                <a:latin typeface="Arial Black"/>
              </a:rPr>
              <a:t>required</a:t>
            </a:r>
            <a:endParaRPr lang="id-ID" sz="1000" kern="10" dirty="0" smtClean="0">
              <a:ln w="12700">
                <a:solidFill>
                  <a:srgbClr val="3333CC"/>
                </a:solidFill>
                <a:miter lim="800000"/>
                <a:headEnd/>
                <a:tailEnd/>
              </a:ln>
              <a:solidFill>
                <a:srgbClr val="C00000"/>
              </a:solidFill>
              <a:latin typeface="Arial Black"/>
            </a:endParaRPr>
          </a:p>
          <a:p>
            <a:pPr algn="ctr"/>
            <a:endParaRPr lang="en-US" sz="1000" kern="10" dirty="0">
              <a:ln w="12700">
                <a:solidFill>
                  <a:srgbClr val="3333CC"/>
                </a:solidFill>
                <a:miter lim="800000"/>
                <a:headEnd/>
                <a:tailEnd/>
              </a:ln>
              <a:solidFill>
                <a:srgbClr val="C00000"/>
              </a:solidFill>
              <a:latin typeface="Arial Black"/>
            </a:endParaRPr>
          </a:p>
          <a:p>
            <a:pPr algn="ctr"/>
            <a:r>
              <a:rPr lang="en-US" sz="1000" kern="10" dirty="0">
                <a:ln w="12700">
                  <a:solidFill>
                    <a:srgbClr val="3333CC"/>
                  </a:solidFill>
                  <a:miter lim="800000"/>
                  <a:headEnd/>
                  <a:tailEnd/>
                </a:ln>
                <a:solidFill>
                  <a:srgbClr val="C00000"/>
                </a:solidFill>
                <a:latin typeface="Arial Black"/>
              </a:rPr>
              <a:t>and</a:t>
            </a:r>
          </a:p>
        </p:txBody>
      </p:sp>
      <p:sp>
        <p:nvSpPr>
          <p:cNvPr id="16387" name="WordArt 4"/>
          <p:cNvSpPr>
            <a:spLocks noChangeArrowheads="1" noChangeShapeType="1" noTextEdit="1"/>
          </p:cNvSpPr>
          <p:nvPr/>
        </p:nvSpPr>
        <p:spPr bwMode="auto">
          <a:xfrm>
            <a:off x="4191000" y="2133600"/>
            <a:ext cx="4413448" cy="4103712"/>
          </a:xfrm>
          <a:prstGeom prst="rect">
            <a:avLst/>
          </a:prstGeom>
        </p:spPr>
        <p:txBody>
          <a:bodyPr wrap="none" lIns="91427" tIns="45713" rIns="91427" bIns="45713" fromWordArt="1">
            <a:prstTxWarp prst="textPlain">
              <a:avLst>
                <a:gd name="adj" fmla="val 50000"/>
              </a:avLst>
            </a:prstTxWarp>
          </a:bodyPr>
          <a:lstStyle/>
          <a:p>
            <a:pPr algn="ctr"/>
            <a:r>
              <a:rPr lang="en-US" sz="400" kern="10" dirty="0">
                <a:ln w="12700">
                  <a:solidFill>
                    <a:srgbClr val="3333CC"/>
                  </a:solidFill>
                  <a:miter lim="800000"/>
                  <a:headEnd/>
                  <a:tailEnd/>
                </a:ln>
                <a:solidFill>
                  <a:schemeClr val="tx2">
                    <a:lumMod val="75000"/>
                  </a:schemeClr>
                </a:solidFill>
                <a:latin typeface="Arial Black"/>
              </a:rPr>
              <a:t>LEAST </a:t>
            </a:r>
            <a:r>
              <a:rPr lang="en-US" sz="400" kern="10" dirty="0" smtClean="0">
                <a:ln w="12700">
                  <a:solidFill>
                    <a:srgbClr val="3333CC"/>
                  </a:solidFill>
                  <a:miter lim="800000"/>
                  <a:headEnd/>
                  <a:tailEnd/>
                </a:ln>
                <a:solidFill>
                  <a:schemeClr val="tx2">
                    <a:lumMod val="75000"/>
                  </a:schemeClr>
                </a:solidFill>
                <a:latin typeface="Arial Black"/>
              </a:rPr>
              <a:t>COST</a:t>
            </a:r>
            <a:endParaRPr lang="id-ID" sz="400" kern="10" dirty="0" smtClean="0">
              <a:ln w="12700">
                <a:solidFill>
                  <a:srgbClr val="3333CC"/>
                </a:solidFill>
                <a:miter lim="800000"/>
                <a:headEnd/>
                <a:tailEnd/>
              </a:ln>
              <a:solidFill>
                <a:schemeClr val="tx2">
                  <a:lumMod val="75000"/>
                </a:schemeClr>
              </a:solidFill>
              <a:latin typeface="Arial Black"/>
            </a:endParaRPr>
          </a:p>
          <a:p>
            <a:pPr algn="ctr"/>
            <a:endParaRPr lang="en-US" sz="400" kern="10" dirty="0">
              <a:ln w="12700">
                <a:solidFill>
                  <a:srgbClr val="3333CC"/>
                </a:solidFill>
                <a:miter lim="800000"/>
                <a:headEnd/>
                <a:tailEnd/>
              </a:ln>
              <a:solidFill>
                <a:schemeClr val="tx2">
                  <a:lumMod val="75000"/>
                </a:schemeClr>
              </a:solidFill>
              <a:latin typeface="Arial Black"/>
            </a:endParaRPr>
          </a:p>
          <a:p>
            <a:pPr algn="ctr"/>
            <a:r>
              <a:rPr lang="en-US" sz="400" kern="10" dirty="0">
                <a:ln w="12700">
                  <a:solidFill>
                    <a:srgbClr val="3333CC"/>
                  </a:solidFill>
                  <a:miter lim="800000"/>
                  <a:headEnd/>
                  <a:tailEnd/>
                </a:ln>
                <a:solidFill>
                  <a:schemeClr val="tx2">
                    <a:lumMod val="75000"/>
                  </a:schemeClr>
                </a:solidFill>
                <a:latin typeface="Arial Black"/>
              </a:rPr>
              <a:t>ESSENTIAL FUNCTION</a:t>
            </a:r>
          </a:p>
          <a:p>
            <a:pPr algn="ctr"/>
            <a:endParaRPr lang="id-ID" sz="400" kern="10" dirty="0" smtClean="0">
              <a:ln w="12700">
                <a:solidFill>
                  <a:srgbClr val="3333CC"/>
                </a:solidFill>
                <a:miter lim="800000"/>
                <a:headEnd/>
                <a:tailEnd/>
              </a:ln>
              <a:solidFill>
                <a:schemeClr val="tx2">
                  <a:lumMod val="75000"/>
                </a:schemeClr>
              </a:solidFill>
              <a:latin typeface="Arial Black"/>
            </a:endParaRPr>
          </a:p>
          <a:p>
            <a:pPr algn="ctr"/>
            <a:r>
              <a:rPr lang="en-US" sz="400" kern="10" dirty="0" smtClean="0">
                <a:ln w="12700">
                  <a:solidFill>
                    <a:srgbClr val="3333CC"/>
                  </a:solidFill>
                  <a:miter lim="800000"/>
                  <a:headEnd/>
                  <a:tailEnd/>
                </a:ln>
                <a:solidFill>
                  <a:schemeClr val="tx2">
                    <a:lumMod val="75000"/>
                  </a:schemeClr>
                </a:solidFill>
                <a:latin typeface="Arial Black"/>
              </a:rPr>
              <a:t>SERVICE</a:t>
            </a:r>
            <a:endParaRPr lang="en-US" sz="400" kern="10" dirty="0">
              <a:ln w="12700">
                <a:solidFill>
                  <a:srgbClr val="3333CC"/>
                </a:solidFill>
                <a:miter lim="800000"/>
                <a:headEnd/>
                <a:tailEnd/>
              </a:ln>
              <a:solidFill>
                <a:schemeClr val="tx2">
                  <a:lumMod val="75000"/>
                </a:schemeClr>
              </a:solidFill>
              <a:latin typeface="Arial Black"/>
            </a:endParaRPr>
          </a:p>
          <a:p>
            <a:pPr algn="ctr"/>
            <a:endParaRPr lang="id-ID" sz="400" kern="10" dirty="0" smtClean="0">
              <a:ln w="12700">
                <a:solidFill>
                  <a:srgbClr val="3333CC"/>
                </a:solidFill>
                <a:miter lim="800000"/>
                <a:headEnd/>
                <a:tailEnd/>
              </a:ln>
              <a:solidFill>
                <a:schemeClr val="tx2">
                  <a:lumMod val="75000"/>
                </a:schemeClr>
              </a:solidFill>
              <a:latin typeface="Arial Black"/>
            </a:endParaRPr>
          </a:p>
          <a:p>
            <a:pPr algn="ctr"/>
            <a:r>
              <a:rPr lang="en-US" sz="400" kern="10" dirty="0" smtClean="0">
                <a:ln w="12700">
                  <a:solidFill>
                    <a:srgbClr val="3333CC"/>
                  </a:solidFill>
                  <a:miter lim="800000"/>
                  <a:headEnd/>
                  <a:tailEnd/>
                </a:ln>
                <a:solidFill>
                  <a:schemeClr val="tx2">
                    <a:lumMod val="75000"/>
                  </a:schemeClr>
                </a:solidFill>
                <a:latin typeface="Arial Black"/>
              </a:rPr>
              <a:t>DESIRED </a:t>
            </a:r>
            <a:r>
              <a:rPr lang="en-US" sz="400" kern="10" dirty="0">
                <a:ln w="12700">
                  <a:solidFill>
                    <a:srgbClr val="3333CC"/>
                  </a:solidFill>
                  <a:miter lim="800000"/>
                  <a:headEnd/>
                  <a:tailEnd/>
                </a:ln>
                <a:solidFill>
                  <a:schemeClr val="tx2">
                    <a:lumMod val="75000"/>
                  </a:schemeClr>
                </a:solidFill>
                <a:latin typeface="Arial Black"/>
              </a:rPr>
              <a:t>TIME and</a:t>
            </a:r>
          </a:p>
          <a:p>
            <a:pPr algn="ctr"/>
            <a:r>
              <a:rPr lang="en-US" sz="400" kern="10" dirty="0">
                <a:ln w="12700">
                  <a:solidFill>
                    <a:srgbClr val="3333CC"/>
                  </a:solidFill>
                  <a:miter lim="800000"/>
                  <a:headEnd/>
                  <a:tailEnd/>
                </a:ln>
                <a:solidFill>
                  <a:schemeClr val="tx2">
                    <a:lumMod val="75000"/>
                  </a:schemeClr>
                </a:solidFill>
                <a:latin typeface="Arial Black"/>
              </a:rPr>
              <a:t>PLACE, </a:t>
            </a:r>
            <a:r>
              <a:rPr lang="en-US" sz="400" kern="10" dirty="0" smtClean="0">
                <a:ln w="12700">
                  <a:solidFill>
                    <a:srgbClr val="3333CC"/>
                  </a:solidFill>
                  <a:miter lim="800000"/>
                  <a:headEnd/>
                  <a:tailEnd/>
                </a:ln>
                <a:solidFill>
                  <a:schemeClr val="tx2">
                    <a:lumMod val="75000"/>
                  </a:schemeClr>
                </a:solidFill>
                <a:latin typeface="Arial Black"/>
              </a:rPr>
              <a:t>and</a:t>
            </a:r>
            <a:endParaRPr lang="id-ID" sz="400" kern="10" dirty="0" smtClean="0">
              <a:ln w="12700">
                <a:solidFill>
                  <a:srgbClr val="3333CC"/>
                </a:solidFill>
                <a:miter lim="800000"/>
                <a:headEnd/>
                <a:tailEnd/>
              </a:ln>
              <a:solidFill>
                <a:schemeClr val="tx2">
                  <a:lumMod val="75000"/>
                </a:schemeClr>
              </a:solidFill>
              <a:latin typeface="Arial Black"/>
            </a:endParaRPr>
          </a:p>
          <a:p>
            <a:pPr algn="ctr"/>
            <a:endParaRPr lang="en-US" sz="400" kern="10" dirty="0">
              <a:ln w="12700">
                <a:solidFill>
                  <a:srgbClr val="3333CC"/>
                </a:solidFill>
                <a:miter lim="800000"/>
                <a:headEnd/>
                <a:tailEnd/>
              </a:ln>
              <a:solidFill>
                <a:schemeClr val="tx2">
                  <a:lumMod val="75000"/>
                </a:schemeClr>
              </a:solidFill>
              <a:latin typeface="Arial Black"/>
            </a:endParaRPr>
          </a:p>
          <a:p>
            <a:pPr algn="ctr"/>
            <a:r>
              <a:rPr lang="en-US" sz="400" kern="10" dirty="0" smtClean="0">
                <a:ln w="12700">
                  <a:solidFill>
                    <a:srgbClr val="3333CC"/>
                  </a:solidFill>
                  <a:miter lim="800000"/>
                  <a:headEnd/>
                  <a:tailEnd/>
                </a:ln>
                <a:solidFill>
                  <a:schemeClr val="tx2">
                    <a:lumMod val="75000"/>
                  </a:schemeClr>
                </a:solidFill>
                <a:latin typeface="Arial Black"/>
              </a:rPr>
              <a:t>QUALITY</a:t>
            </a:r>
            <a:endParaRPr lang="id-ID" sz="400" kern="10" dirty="0" smtClean="0">
              <a:ln w="12700">
                <a:solidFill>
                  <a:srgbClr val="3333CC"/>
                </a:solidFill>
                <a:miter lim="800000"/>
                <a:headEnd/>
                <a:tailEnd/>
              </a:ln>
              <a:solidFill>
                <a:schemeClr val="tx2">
                  <a:lumMod val="75000"/>
                </a:schemeClr>
              </a:solidFill>
              <a:latin typeface="Arial Black"/>
            </a:endParaRPr>
          </a:p>
          <a:p>
            <a:pPr algn="ctr"/>
            <a:endParaRPr lang="en-US" sz="400" kern="10" dirty="0">
              <a:ln w="12700">
                <a:solidFill>
                  <a:srgbClr val="3333CC"/>
                </a:solidFill>
                <a:miter lim="800000"/>
                <a:headEnd/>
                <a:tailEnd/>
              </a:ln>
              <a:solidFill>
                <a:schemeClr val="tx2">
                  <a:lumMod val="75000"/>
                </a:schemeClr>
              </a:solidFill>
              <a:latin typeface="Arial Black"/>
            </a:endParaRPr>
          </a:p>
          <a:p>
            <a:pPr algn="ctr"/>
            <a:r>
              <a:rPr lang="en-US" sz="400" kern="10" dirty="0">
                <a:ln w="12700">
                  <a:solidFill>
                    <a:srgbClr val="3333CC"/>
                  </a:solidFill>
                  <a:miter lim="800000"/>
                  <a:headEnd/>
                  <a:tailEnd/>
                </a:ln>
                <a:solidFill>
                  <a:schemeClr val="tx2">
                    <a:lumMod val="75000"/>
                  </a:schemeClr>
                </a:solidFill>
                <a:latin typeface="Arial Black"/>
              </a:rPr>
              <a:t>RELIABILITY</a:t>
            </a:r>
          </a:p>
        </p:txBody>
      </p:sp>
    </p:spTree>
    <p:extLst>
      <p:ext uri="{BB962C8B-B14F-4D97-AF65-F5344CB8AC3E}">
        <p14:creationId xmlns:p14="http://schemas.microsoft.com/office/powerpoint/2010/main" val="3781561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smtClean="0"/>
              <a:t>Bentuk Pengadaan Saat Ini</a:t>
            </a:r>
            <a:endParaRPr lang="en-US"/>
          </a:p>
        </p:txBody>
      </p:sp>
      <p:sp>
        <p:nvSpPr>
          <p:cNvPr id="14339" name="Content Placeholder 7"/>
          <p:cNvSpPr>
            <a:spLocks noGrp="1"/>
          </p:cNvSpPr>
          <p:nvPr>
            <p:ph sz="quarter" idx="1"/>
          </p:nvPr>
        </p:nvSpPr>
        <p:spPr>
          <a:xfrm>
            <a:off x="381000" y="1474788"/>
            <a:ext cx="8305800" cy="4572000"/>
          </a:xfrm>
        </p:spPr>
        <p:txBody>
          <a:bodyPr/>
          <a:lstStyle/>
          <a:p>
            <a:pPr marL="228600" indent="-228600">
              <a:buFont typeface="Arial" pitchFamily="34" charset="0"/>
              <a:buAutoNum type="arabicPeriod"/>
            </a:pPr>
            <a:r>
              <a:rPr lang="en-US" sz="1800" b="1" dirty="0" err="1" smtClean="0"/>
              <a:t>Pengadaan</a:t>
            </a:r>
            <a:r>
              <a:rPr lang="en-US" sz="1800" b="1" dirty="0" smtClean="0"/>
              <a:t> </a:t>
            </a:r>
            <a:r>
              <a:rPr lang="en-US" sz="1800" b="1" dirty="0" err="1" smtClean="0"/>
              <a:t>Barang-Jasa</a:t>
            </a:r>
            <a:r>
              <a:rPr lang="en-US" sz="1800" b="1" dirty="0" smtClean="0"/>
              <a:t> </a:t>
            </a:r>
            <a:r>
              <a:rPr lang="en-US" sz="1800" b="1" dirty="0" err="1" smtClean="0"/>
              <a:t>Pemerintah</a:t>
            </a:r>
            <a:endParaRPr lang="en-US" sz="1800" b="1" dirty="0" smtClean="0"/>
          </a:p>
          <a:p>
            <a:pPr lvl="1"/>
            <a:r>
              <a:rPr lang="en-US" sz="1800" dirty="0" err="1" smtClean="0"/>
              <a:t>Dasar</a:t>
            </a:r>
            <a:r>
              <a:rPr lang="en-US" sz="1800" dirty="0" smtClean="0"/>
              <a:t> </a:t>
            </a:r>
            <a:r>
              <a:rPr lang="en-US" sz="1800" dirty="0" err="1" smtClean="0"/>
              <a:t>peraturan</a:t>
            </a:r>
            <a:r>
              <a:rPr lang="en-US" sz="1800" dirty="0" smtClean="0"/>
              <a:t>: </a:t>
            </a:r>
            <a:r>
              <a:rPr lang="en-US" sz="1800" dirty="0" err="1" smtClean="0"/>
              <a:t>Keppres</a:t>
            </a:r>
            <a:r>
              <a:rPr lang="en-US" sz="1800" dirty="0" smtClean="0"/>
              <a:t> 80/2003, …, </a:t>
            </a:r>
            <a:r>
              <a:rPr lang="en-US" sz="1800" dirty="0" err="1" smtClean="0"/>
              <a:t>Perpres</a:t>
            </a:r>
            <a:r>
              <a:rPr lang="en-US" sz="1800" dirty="0" smtClean="0"/>
              <a:t> 54 /2010, </a:t>
            </a:r>
            <a:r>
              <a:rPr lang="en-US" sz="1800" dirty="0" err="1" smtClean="0"/>
              <a:t>Perpres</a:t>
            </a:r>
            <a:r>
              <a:rPr lang="en-US" sz="1800" dirty="0" smtClean="0"/>
              <a:t> 70/2012</a:t>
            </a:r>
            <a:r>
              <a:rPr lang="id-ID" sz="1800" dirty="0" smtClean="0"/>
              <a:t>, Perpres 4/2015</a:t>
            </a:r>
            <a:endParaRPr lang="en-US" sz="1800" dirty="0" smtClean="0"/>
          </a:p>
          <a:p>
            <a:pPr lvl="1"/>
            <a:r>
              <a:rPr lang="en-US" sz="1800" dirty="0" err="1" smtClean="0"/>
              <a:t>Sumber</a:t>
            </a:r>
            <a:r>
              <a:rPr lang="en-US" sz="1800" dirty="0" smtClean="0"/>
              <a:t> </a:t>
            </a:r>
            <a:r>
              <a:rPr lang="en-US" sz="1800" dirty="0" err="1" smtClean="0"/>
              <a:t>pembiayaan</a:t>
            </a:r>
            <a:r>
              <a:rPr lang="en-US" sz="1800" dirty="0" smtClean="0"/>
              <a:t>: APBN </a:t>
            </a:r>
            <a:r>
              <a:rPr lang="en-US" sz="1800" dirty="0" err="1" smtClean="0"/>
              <a:t>atau</a:t>
            </a:r>
            <a:r>
              <a:rPr lang="en-US" sz="1800" dirty="0" smtClean="0"/>
              <a:t> APBD</a:t>
            </a:r>
          </a:p>
          <a:p>
            <a:pPr lvl="1"/>
            <a:r>
              <a:rPr lang="en-US" sz="1800" dirty="0" err="1" smtClean="0"/>
              <a:t>Pelaku</a:t>
            </a:r>
            <a:r>
              <a:rPr lang="en-US" sz="1800" dirty="0" smtClean="0"/>
              <a:t>: </a:t>
            </a:r>
            <a:r>
              <a:rPr lang="en-US" sz="1800" dirty="0" err="1" smtClean="0"/>
              <a:t>Kementerian</a:t>
            </a:r>
            <a:r>
              <a:rPr lang="en-US" sz="1800" dirty="0" smtClean="0"/>
              <a:t>/</a:t>
            </a:r>
            <a:r>
              <a:rPr lang="en-US" sz="1800" dirty="0" err="1" smtClean="0"/>
              <a:t>Lembaga</a:t>
            </a:r>
            <a:r>
              <a:rPr lang="en-US" sz="1800" dirty="0" smtClean="0"/>
              <a:t>/</a:t>
            </a:r>
            <a:r>
              <a:rPr lang="en-US" sz="1800" dirty="0" err="1" smtClean="0"/>
              <a:t>Satuan</a:t>
            </a:r>
            <a:r>
              <a:rPr lang="en-US" sz="1800" dirty="0" smtClean="0"/>
              <a:t> </a:t>
            </a:r>
            <a:r>
              <a:rPr lang="en-US" sz="1800" dirty="0" err="1" smtClean="0"/>
              <a:t>Kerja</a:t>
            </a:r>
            <a:r>
              <a:rPr lang="en-US" sz="1800" dirty="0" smtClean="0"/>
              <a:t> </a:t>
            </a:r>
            <a:r>
              <a:rPr lang="en-US" sz="1800" dirty="0" err="1" smtClean="0"/>
              <a:t>Perangkat</a:t>
            </a:r>
            <a:r>
              <a:rPr lang="en-US" sz="1800" dirty="0" smtClean="0"/>
              <a:t> Daerah/</a:t>
            </a:r>
            <a:r>
              <a:rPr lang="en-US" sz="1800" dirty="0" err="1" smtClean="0"/>
              <a:t>Institusi</a:t>
            </a:r>
            <a:r>
              <a:rPr lang="en-US" sz="1800" dirty="0" smtClean="0"/>
              <a:t> </a:t>
            </a:r>
            <a:r>
              <a:rPr lang="en-US" sz="1800" dirty="0" err="1" smtClean="0"/>
              <a:t>lainnya</a:t>
            </a:r>
            <a:r>
              <a:rPr lang="en-US" sz="1800" dirty="0" smtClean="0"/>
              <a:t> (K/L/D/I)</a:t>
            </a:r>
          </a:p>
          <a:p>
            <a:pPr marL="228600" indent="-228600">
              <a:buFont typeface="Arial" pitchFamily="34" charset="0"/>
              <a:buAutoNum type="arabicPeriod"/>
            </a:pPr>
            <a:r>
              <a:rPr lang="en-US" sz="1800" b="1" dirty="0" err="1" smtClean="0"/>
              <a:t>Pengadaan</a:t>
            </a:r>
            <a:r>
              <a:rPr lang="en-US" sz="1800" b="1" dirty="0" smtClean="0"/>
              <a:t> </a:t>
            </a:r>
            <a:r>
              <a:rPr lang="en-US" sz="1800" b="1" dirty="0" err="1" smtClean="0"/>
              <a:t>Barang-Jasa</a:t>
            </a:r>
            <a:r>
              <a:rPr lang="en-US" sz="1800" b="1" dirty="0" smtClean="0"/>
              <a:t> BUMN</a:t>
            </a:r>
          </a:p>
          <a:p>
            <a:pPr lvl="1"/>
            <a:r>
              <a:rPr lang="en-US" sz="1800" dirty="0" err="1" smtClean="0"/>
              <a:t>Dasar</a:t>
            </a:r>
            <a:r>
              <a:rPr lang="en-US" sz="1800" dirty="0" smtClean="0"/>
              <a:t> </a:t>
            </a:r>
            <a:r>
              <a:rPr lang="en-US" sz="1800" dirty="0" err="1" smtClean="0"/>
              <a:t>peraturan</a:t>
            </a:r>
            <a:r>
              <a:rPr lang="en-US" sz="1800" dirty="0" smtClean="0"/>
              <a:t>: </a:t>
            </a:r>
            <a:r>
              <a:rPr lang="en-US" sz="1800" dirty="0" err="1" smtClean="0"/>
              <a:t>Peraturan</a:t>
            </a:r>
            <a:r>
              <a:rPr lang="en-US" sz="1800" dirty="0" smtClean="0"/>
              <a:t> </a:t>
            </a:r>
            <a:r>
              <a:rPr lang="en-US" sz="1800" dirty="0" err="1" smtClean="0"/>
              <a:t>Menteri</a:t>
            </a:r>
            <a:r>
              <a:rPr lang="en-US" sz="1800" dirty="0" smtClean="0"/>
              <a:t> BUMN 05/MBU/2008 (</a:t>
            </a:r>
            <a:r>
              <a:rPr lang="en-US" sz="1800" dirty="0" err="1" smtClean="0"/>
              <a:t>Pedoman</a:t>
            </a:r>
            <a:r>
              <a:rPr lang="en-US" sz="1800" dirty="0" smtClean="0"/>
              <a:t> </a:t>
            </a:r>
            <a:r>
              <a:rPr lang="en-US" sz="1800" dirty="0" err="1" smtClean="0"/>
              <a:t>Dasar</a:t>
            </a:r>
            <a:r>
              <a:rPr lang="en-US" sz="1800" dirty="0" smtClean="0"/>
              <a:t>) </a:t>
            </a:r>
            <a:r>
              <a:rPr lang="en-US" sz="1800" dirty="0" err="1" smtClean="0"/>
              <a:t>dan</a:t>
            </a:r>
            <a:r>
              <a:rPr lang="en-US" sz="1800" dirty="0" smtClean="0"/>
              <a:t> </a:t>
            </a:r>
            <a:r>
              <a:rPr lang="en-US" sz="1800" dirty="0" err="1" smtClean="0"/>
              <a:t>Peraturan</a:t>
            </a:r>
            <a:r>
              <a:rPr lang="en-US" sz="1800" dirty="0" smtClean="0"/>
              <a:t> </a:t>
            </a:r>
            <a:r>
              <a:rPr lang="en-US" sz="1800" dirty="0" err="1" smtClean="0"/>
              <a:t>Direksi</a:t>
            </a:r>
            <a:r>
              <a:rPr lang="en-US" sz="1800" dirty="0" smtClean="0"/>
              <a:t> BUMN </a:t>
            </a:r>
            <a:r>
              <a:rPr lang="en-US" sz="1800" dirty="0" err="1" smtClean="0"/>
              <a:t>ybs</a:t>
            </a:r>
            <a:r>
              <a:rPr lang="en-US" sz="1800" dirty="0" smtClean="0"/>
              <a:t>.</a:t>
            </a:r>
          </a:p>
          <a:p>
            <a:pPr lvl="1"/>
            <a:r>
              <a:rPr lang="en-US" sz="1800" dirty="0" err="1" smtClean="0"/>
              <a:t>Sumber</a:t>
            </a:r>
            <a:r>
              <a:rPr lang="en-US" sz="1800" dirty="0" smtClean="0"/>
              <a:t> </a:t>
            </a:r>
            <a:r>
              <a:rPr lang="en-US" sz="1800" dirty="0" err="1" smtClean="0"/>
              <a:t>pembiayaan</a:t>
            </a:r>
            <a:r>
              <a:rPr lang="en-US" sz="1800" dirty="0" smtClean="0"/>
              <a:t>: </a:t>
            </a:r>
            <a:r>
              <a:rPr lang="en-US" sz="1800" dirty="0" err="1" smtClean="0"/>
              <a:t>pendanaan</a:t>
            </a:r>
            <a:r>
              <a:rPr lang="en-US" sz="1800" dirty="0" smtClean="0"/>
              <a:t> </a:t>
            </a:r>
            <a:r>
              <a:rPr lang="en-US" sz="1800" dirty="0" err="1" smtClean="0"/>
              <a:t>diluar</a:t>
            </a:r>
            <a:r>
              <a:rPr lang="en-US" sz="1800" dirty="0" smtClean="0"/>
              <a:t> APBN </a:t>
            </a:r>
            <a:r>
              <a:rPr lang="en-US" sz="1800" dirty="0" err="1" smtClean="0"/>
              <a:t>termasuk</a:t>
            </a:r>
            <a:r>
              <a:rPr lang="en-US" sz="1800" dirty="0" smtClean="0"/>
              <a:t> </a:t>
            </a:r>
            <a:r>
              <a:rPr lang="en-US" sz="1800" dirty="0" err="1" smtClean="0"/>
              <a:t>pinjaman</a:t>
            </a:r>
            <a:r>
              <a:rPr lang="en-US" sz="1800" dirty="0" smtClean="0"/>
              <a:t>/</a:t>
            </a:r>
            <a:r>
              <a:rPr lang="en-US" sz="1800" dirty="0" err="1" smtClean="0"/>
              <a:t>hibah</a:t>
            </a:r>
            <a:r>
              <a:rPr lang="en-US" sz="1800" dirty="0" smtClean="0"/>
              <a:t> </a:t>
            </a:r>
            <a:r>
              <a:rPr lang="en-US" sz="1800" dirty="0" err="1" smtClean="0"/>
              <a:t>dari</a:t>
            </a:r>
            <a:r>
              <a:rPr lang="en-US" sz="1800" dirty="0" smtClean="0"/>
              <a:t> </a:t>
            </a:r>
            <a:r>
              <a:rPr lang="en-US" sz="1800" dirty="0" err="1" smtClean="0"/>
              <a:t>luar</a:t>
            </a:r>
            <a:r>
              <a:rPr lang="en-US" sz="1800" dirty="0" smtClean="0"/>
              <a:t> </a:t>
            </a:r>
            <a:r>
              <a:rPr lang="en-US" sz="1800" dirty="0" err="1" smtClean="0"/>
              <a:t>negeri</a:t>
            </a:r>
            <a:r>
              <a:rPr lang="en-US" sz="1800" dirty="0" smtClean="0"/>
              <a:t> (PHLN) </a:t>
            </a:r>
            <a:r>
              <a:rPr lang="en-US" sz="1800" dirty="0" err="1" smtClean="0"/>
              <a:t>baik</a:t>
            </a:r>
            <a:r>
              <a:rPr lang="en-US" sz="1800" dirty="0" smtClean="0"/>
              <a:t> yang </a:t>
            </a:r>
            <a:r>
              <a:rPr lang="en-US" sz="1800" dirty="0" err="1" smtClean="0"/>
              <a:t>dijamin</a:t>
            </a:r>
            <a:r>
              <a:rPr lang="en-US" sz="1800" dirty="0" smtClean="0"/>
              <a:t> </a:t>
            </a:r>
            <a:r>
              <a:rPr lang="fi-FI" sz="1800" dirty="0" smtClean="0"/>
              <a:t>maupun tidak dijamin oleh Pemerintah</a:t>
            </a:r>
          </a:p>
          <a:p>
            <a:pPr lvl="1"/>
            <a:r>
              <a:rPr lang="en-US" sz="1800" dirty="0" err="1" smtClean="0"/>
              <a:t>Pelaku</a:t>
            </a:r>
            <a:r>
              <a:rPr lang="en-US" sz="1800" dirty="0" smtClean="0"/>
              <a:t>: </a:t>
            </a:r>
            <a:r>
              <a:rPr lang="en-US" sz="1800" dirty="0" err="1" smtClean="0"/>
              <a:t>semua</a:t>
            </a:r>
            <a:r>
              <a:rPr lang="en-US" sz="1800" dirty="0" smtClean="0"/>
              <a:t> BUMN</a:t>
            </a:r>
          </a:p>
          <a:p>
            <a:pPr marL="228600" indent="-228600">
              <a:buFont typeface="Arial" pitchFamily="34" charset="0"/>
              <a:buAutoNum type="arabicPeriod"/>
            </a:pPr>
            <a:r>
              <a:rPr lang="en-US" sz="1800" b="1" dirty="0" err="1" smtClean="0"/>
              <a:t>Pengadaan</a:t>
            </a:r>
            <a:r>
              <a:rPr lang="en-US" sz="1800" b="1" dirty="0" smtClean="0"/>
              <a:t> </a:t>
            </a:r>
            <a:r>
              <a:rPr lang="en-US" sz="1800" b="1" dirty="0" err="1" smtClean="0"/>
              <a:t>Barang-Jasa</a:t>
            </a:r>
            <a:r>
              <a:rPr lang="en-US" sz="1800" b="1" dirty="0" smtClean="0"/>
              <a:t> Perusahaan </a:t>
            </a:r>
            <a:r>
              <a:rPr lang="en-US" sz="1800" b="1" dirty="0" err="1" smtClean="0"/>
              <a:t>Swasta</a:t>
            </a:r>
            <a:endParaRPr lang="en-US" sz="1800" b="1" dirty="0" smtClean="0"/>
          </a:p>
          <a:p>
            <a:pPr lvl="1"/>
            <a:r>
              <a:rPr lang="en-US" sz="1800" dirty="0" err="1" smtClean="0"/>
              <a:t>Dasar</a:t>
            </a:r>
            <a:r>
              <a:rPr lang="en-US" sz="1800" dirty="0" smtClean="0"/>
              <a:t> </a:t>
            </a:r>
            <a:r>
              <a:rPr lang="en-US" sz="1800" dirty="0" err="1" smtClean="0"/>
              <a:t>peraturan</a:t>
            </a:r>
            <a:r>
              <a:rPr lang="en-US" sz="1800" dirty="0" smtClean="0"/>
              <a:t>: Tata </a:t>
            </a:r>
            <a:r>
              <a:rPr lang="en-US" sz="1800" dirty="0" err="1" smtClean="0"/>
              <a:t>cara</a:t>
            </a:r>
            <a:r>
              <a:rPr lang="en-US" sz="1800" dirty="0" smtClean="0"/>
              <a:t> </a:t>
            </a:r>
            <a:r>
              <a:rPr lang="en-US" sz="1800" dirty="0" err="1" smtClean="0"/>
              <a:t>pengadaan</a:t>
            </a:r>
            <a:r>
              <a:rPr lang="en-US" sz="1800" dirty="0" smtClean="0"/>
              <a:t> </a:t>
            </a:r>
            <a:r>
              <a:rPr lang="en-US" sz="1800" dirty="0" err="1" smtClean="0"/>
              <a:t>perusahaan</a:t>
            </a:r>
            <a:r>
              <a:rPr lang="en-US" sz="1800" dirty="0" smtClean="0"/>
              <a:t> </a:t>
            </a:r>
            <a:r>
              <a:rPr lang="en-US" sz="1800" dirty="0" err="1" smtClean="0"/>
              <a:t>ybs</a:t>
            </a:r>
            <a:r>
              <a:rPr lang="en-US" sz="1800" dirty="0" smtClean="0"/>
              <a:t>.</a:t>
            </a:r>
          </a:p>
          <a:p>
            <a:pPr lvl="1"/>
            <a:r>
              <a:rPr lang="en-US" sz="1800" dirty="0" err="1" smtClean="0"/>
              <a:t>Sumber</a:t>
            </a:r>
            <a:r>
              <a:rPr lang="en-US" sz="1800" dirty="0" smtClean="0"/>
              <a:t> </a:t>
            </a:r>
            <a:r>
              <a:rPr lang="en-US" sz="1800" dirty="0" err="1" smtClean="0"/>
              <a:t>pembiayaan</a:t>
            </a:r>
            <a:r>
              <a:rPr lang="en-US" sz="1800" dirty="0" smtClean="0"/>
              <a:t>: </a:t>
            </a:r>
            <a:r>
              <a:rPr lang="en-US" sz="1800" dirty="0" err="1" smtClean="0"/>
              <a:t>independen</a:t>
            </a:r>
            <a:r>
              <a:rPr lang="en-US" sz="1800" dirty="0" smtClean="0"/>
              <a:t> </a:t>
            </a:r>
            <a:r>
              <a:rPr lang="en-US" sz="1800" dirty="0" err="1" smtClean="0"/>
              <a:t>perusahaan</a:t>
            </a:r>
            <a:r>
              <a:rPr lang="en-US" sz="1800" dirty="0" smtClean="0"/>
              <a:t> </a:t>
            </a:r>
            <a:r>
              <a:rPr lang="en-US" sz="1800" dirty="0" err="1" smtClean="0"/>
              <a:t>ybs</a:t>
            </a:r>
            <a:r>
              <a:rPr lang="en-US" sz="1800" dirty="0" smtClean="0"/>
              <a:t>.</a:t>
            </a:r>
          </a:p>
          <a:p>
            <a:pPr lvl="1"/>
            <a:r>
              <a:rPr lang="en-US" sz="1800" dirty="0" err="1" smtClean="0"/>
              <a:t>Pelaku</a:t>
            </a:r>
            <a:r>
              <a:rPr lang="en-US" sz="1800" dirty="0" smtClean="0"/>
              <a:t>: </a:t>
            </a:r>
            <a:r>
              <a:rPr lang="en-US" sz="1800" dirty="0" err="1" smtClean="0"/>
              <a:t>perusahaan</a:t>
            </a:r>
            <a:r>
              <a:rPr lang="en-US" sz="1800" dirty="0" smtClean="0"/>
              <a:t> </a:t>
            </a:r>
            <a:r>
              <a:rPr lang="en-US" sz="1800" dirty="0" err="1" smtClean="0"/>
              <a:t>swasta</a:t>
            </a:r>
            <a:r>
              <a:rPr lang="en-US" sz="1800" dirty="0" smtClean="0"/>
              <a:t> yang </a:t>
            </a:r>
            <a:r>
              <a:rPr lang="en-US" sz="1800" dirty="0" err="1" smtClean="0"/>
              <a:t>sah</a:t>
            </a:r>
            <a:r>
              <a:rPr lang="en-US" sz="1800" dirty="0" smtClean="0"/>
              <a:t> </a:t>
            </a:r>
            <a:r>
              <a:rPr lang="en-US" sz="1800" dirty="0" err="1" smtClean="0"/>
              <a:t>secara</a:t>
            </a:r>
            <a:r>
              <a:rPr lang="en-US" sz="1800" dirty="0" smtClean="0"/>
              <a:t> </a:t>
            </a:r>
            <a:r>
              <a:rPr lang="en-US" sz="1800" dirty="0" err="1" smtClean="0"/>
              <a:t>hukum</a:t>
            </a:r>
            <a:endParaRPr lang="en-US" sz="1800" dirty="0" smtClean="0"/>
          </a:p>
        </p:txBody>
      </p:sp>
      <p:sp>
        <p:nvSpPr>
          <p:cNvPr id="5" name="Slide Number Placeholder 4"/>
          <p:cNvSpPr>
            <a:spLocks noGrp="1"/>
          </p:cNvSpPr>
          <p:nvPr>
            <p:ph type="sldNum" sz="quarter" idx="11"/>
          </p:nvPr>
        </p:nvSpPr>
        <p:spPr/>
        <p:txBody>
          <a:bodyPr/>
          <a:lstStyle/>
          <a:p>
            <a:pPr>
              <a:defRPr/>
            </a:pPr>
            <a:fld id="{9F8CF61B-40BB-4E3C-9FFE-E9A437803C7F}" type="slidenum">
              <a:rPr lang="en-US" smtClean="0"/>
              <a:pPr>
                <a:defRPr/>
              </a:pPr>
              <a:t>26</a:t>
            </a:fld>
            <a:endParaRPr lang="en-US" dirty="0"/>
          </a:p>
        </p:txBody>
      </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317500" y="2260600"/>
            <a:ext cx="8628063" cy="4013200"/>
            <a:chOff x="48" y="854"/>
            <a:chExt cx="5435" cy="2528"/>
          </a:xfrm>
        </p:grpSpPr>
        <p:sp>
          <p:nvSpPr>
            <p:cNvPr id="15367" name="Line 3"/>
            <p:cNvSpPr>
              <a:spLocks noChangeShapeType="1"/>
            </p:cNvSpPr>
            <p:nvPr/>
          </p:nvSpPr>
          <p:spPr bwMode="auto">
            <a:xfrm>
              <a:off x="336" y="1152"/>
              <a:ext cx="0" cy="192"/>
            </a:xfrm>
            <a:prstGeom prst="line">
              <a:avLst/>
            </a:prstGeom>
            <a:noFill/>
            <a:ln w="9525">
              <a:solidFill>
                <a:schemeClr val="tx1"/>
              </a:solidFill>
              <a:round/>
              <a:headEnd/>
              <a:tailEnd/>
            </a:ln>
          </p:spPr>
          <p:txBody>
            <a:bodyPr/>
            <a:lstStyle/>
            <a:p>
              <a:endParaRPr lang="en-US"/>
            </a:p>
          </p:txBody>
        </p:sp>
        <p:sp>
          <p:nvSpPr>
            <p:cNvPr id="15368" name="Line 4"/>
            <p:cNvSpPr>
              <a:spLocks noChangeShapeType="1"/>
            </p:cNvSpPr>
            <p:nvPr/>
          </p:nvSpPr>
          <p:spPr bwMode="auto">
            <a:xfrm>
              <a:off x="336" y="1344"/>
              <a:ext cx="288" cy="0"/>
            </a:xfrm>
            <a:prstGeom prst="line">
              <a:avLst/>
            </a:prstGeom>
            <a:noFill/>
            <a:ln w="9525">
              <a:solidFill>
                <a:schemeClr val="tx1"/>
              </a:solidFill>
              <a:round/>
              <a:headEnd/>
              <a:tailEnd type="triangle" w="med" len="med"/>
            </a:ln>
          </p:spPr>
          <p:txBody>
            <a:bodyPr/>
            <a:lstStyle/>
            <a:p>
              <a:endParaRPr lang="en-US"/>
            </a:p>
          </p:txBody>
        </p:sp>
        <p:sp>
          <p:nvSpPr>
            <p:cNvPr id="15369" name="Oval 6"/>
            <p:cNvSpPr>
              <a:spLocks noChangeArrowheads="1"/>
            </p:cNvSpPr>
            <p:nvPr/>
          </p:nvSpPr>
          <p:spPr bwMode="auto">
            <a:xfrm>
              <a:off x="240" y="864"/>
              <a:ext cx="240" cy="288"/>
            </a:xfrm>
            <a:prstGeom prst="ellipse">
              <a:avLst/>
            </a:prstGeom>
            <a:solidFill>
              <a:schemeClr val="accent1"/>
            </a:solidFill>
            <a:ln w="9525">
              <a:solidFill>
                <a:schemeClr val="tx1"/>
              </a:solidFill>
              <a:round/>
              <a:headEnd/>
              <a:tailEnd/>
            </a:ln>
          </p:spPr>
          <p:txBody>
            <a:bodyPr wrap="none" anchor="ctr"/>
            <a:lstStyle/>
            <a:p>
              <a:endParaRPr lang="en-US">
                <a:latin typeface="Melior LT" pitchFamily="2" charset="0"/>
              </a:endParaRPr>
            </a:p>
          </p:txBody>
        </p:sp>
        <p:sp>
          <p:nvSpPr>
            <p:cNvPr id="15370" name="Oval 7"/>
            <p:cNvSpPr>
              <a:spLocks noChangeArrowheads="1"/>
            </p:cNvSpPr>
            <p:nvPr/>
          </p:nvSpPr>
          <p:spPr bwMode="auto">
            <a:xfrm>
              <a:off x="624" y="1248"/>
              <a:ext cx="240" cy="288"/>
            </a:xfrm>
            <a:prstGeom prst="ellipse">
              <a:avLst/>
            </a:prstGeom>
            <a:solidFill>
              <a:schemeClr val="accent1"/>
            </a:solidFill>
            <a:ln w="9525">
              <a:solidFill>
                <a:schemeClr val="tx1"/>
              </a:solidFill>
              <a:round/>
              <a:headEnd/>
              <a:tailEnd/>
            </a:ln>
          </p:spPr>
          <p:txBody>
            <a:bodyPr wrap="none" anchor="ctr"/>
            <a:lstStyle/>
            <a:p>
              <a:endParaRPr lang="en-US">
                <a:latin typeface="Melior LT" pitchFamily="2" charset="0"/>
              </a:endParaRPr>
            </a:p>
          </p:txBody>
        </p:sp>
        <p:sp>
          <p:nvSpPr>
            <p:cNvPr id="15371" name="Oval 8"/>
            <p:cNvSpPr>
              <a:spLocks noChangeArrowheads="1"/>
            </p:cNvSpPr>
            <p:nvPr/>
          </p:nvSpPr>
          <p:spPr bwMode="auto">
            <a:xfrm>
              <a:off x="1008" y="1584"/>
              <a:ext cx="240" cy="288"/>
            </a:xfrm>
            <a:prstGeom prst="ellipse">
              <a:avLst/>
            </a:prstGeom>
            <a:solidFill>
              <a:schemeClr val="accent1"/>
            </a:solidFill>
            <a:ln w="9525">
              <a:solidFill>
                <a:schemeClr val="tx1"/>
              </a:solidFill>
              <a:round/>
              <a:headEnd/>
              <a:tailEnd/>
            </a:ln>
          </p:spPr>
          <p:txBody>
            <a:bodyPr wrap="none" anchor="ctr"/>
            <a:lstStyle/>
            <a:p>
              <a:endParaRPr lang="en-US">
                <a:latin typeface="Melior LT" pitchFamily="2" charset="0"/>
              </a:endParaRPr>
            </a:p>
          </p:txBody>
        </p:sp>
        <p:sp>
          <p:nvSpPr>
            <p:cNvPr id="15372" name="Oval 9"/>
            <p:cNvSpPr>
              <a:spLocks noChangeArrowheads="1"/>
            </p:cNvSpPr>
            <p:nvPr/>
          </p:nvSpPr>
          <p:spPr bwMode="auto">
            <a:xfrm>
              <a:off x="1392" y="1920"/>
              <a:ext cx="240" cy="288"/>
            </a:xfrm>
            <a:prstGeom prst="ellipse">
              <a:avLst/>
            </a:prstGeom>
            <a:solidFill>
              <a:srgbClr val="FF3300"/>
            </a:solidFill>
            <a:ln w="9525">
              <a:solidFill>
                <a:schemeClr val="tx1"/>
              </a:solidFill>
              <a:round/>
              <a:headEnd/>
              <a:tailEnd/>
            </a:ln>
          </p:spPr>
          <p:txBody>
            <a:bodyPr wrap="none" anchor="ctr"/>
            <a:lstStyle/>
            <a:p>
              <a:endParaRPr lang="en-US">
                <a:latin typeface="Melior LT" pitchFamily="2" charset="0"/>
              </a:endParaRPr>
            </a:p>
          </p:txBody>
        </p:sp>
        <p:sp>
          <p:nvSpPr>
            <p:cNvPr id="15373" name="Oval 10"/>
            <p:cNvSpPr>
              <a:spLocks noChangeArrowheads="1"/>
            </p:cNvSpPr>
            <p:nvPr/>
          </p:nvSpPr>
          <p:spPr bwMode="auto">
            <a:xfrm>
              <a:off x="1776" y="2256"/>
              <a:ext cx="240" cy="288"/>
            </a:xfrm>
            <a:prstGeom prst="ellipse">
              <a:avLst/>
            </a:prstGeom>
            <a:solidFill>
              <a:schemeClr val="accent1"/>
            </a:solidFill>
            <a:ln w="9525">
              <a:solidFill>
                <a:schemeClr val="tx1"/>
              </a:solidFill>
              <a:round/>
              <a:headEnd/>
              <a:tailEnd/>
            </a:ln>
          </p:spPr>
          <p:txBody>
            <a:bodyPr wrap="none" anchor="ctr"/>
            <a:lstStyle/>
            <a:p>
              <a:endParaRPr lang="en-US">
                <a:latin typeface="Melior LT" pitchFamily="2" charset="0"/>
              </a:endParaRPr>
            </a:p>
          </p:txBody>
        </p:sp>
        <p:sp>
          <p:nvSpPr>
            <p:cNvPr id="15374" name="Oval 11"/>
            <p:cNvSpPr>
              <a:spLocks noChangeArrowheads="1"/>
            </p:cNvSpPr>
            <p:nvPr/>
          </p:nvSpPr>
          <p:spPr bwMode="auto">
            <a:xfrm>
              <a:off x="2190" y="2622"/>
              <a:ext cx="240" cy="288"/>
            </a:xfrm>
            <a:prstGeom prst="ellipse">
              <a:avLst/>
            </a:prstGeom>
            <a:solidFill>
              <a:schemeClr val="accent1"/>
            </a:solidFill>
            <a:ln w="9525">
              <a:solidFill>
                <a:schemeClr val="tx1"/>
              </a:solidFill>
              <a:round/>
              <a:headEnd/>
              <a:tailEnd/>
            </a:ln>
          </p:spPr>
          <p:txBody>
            <a:bodyPr wrap="none" anchor="ctr"/>
            <a:lstStyle/>
            <a:p>
              <a:endParaRPr lang="en-US">
                <a:latin typeface="Melior LT" pitchFamily="2" charset="0"/>
              </a:endParaRPr>
            </a:p>
          </p:txBody>
        </p:sp>
        <p:sp>
          <p:nvSpPr>
            <p:cNvPr id="15375" name="Line 12"/>
            <p:cNvSpPr>
              <a:spLocks noChangeShapeType="1"/>
            </p:cNvSpPr>
            <p:nvPr/>
          </p:nvSpPr>
          <p:spPr bwMode="auto">
            <a:xfrm>
              <a:off x="720" y="1536"/>
              <a:ext cx="0" cy="192"/>
            </a:xfrm>
            <a:prstGeom prst="line">
              <a:avLst/>
            </a:prstGeom>
            <a:noFill/>
            <a:ln w="9525">
              <a:solidFill>
                <a:schemeClr val="tx1"/>
              </a:solidFill>
              <a:round/>
              <a:headEnd/>
              <a:tailEnd/>
            </a:ln>
          </p:spPr>
          <p:txBody>
            <a:bodyPr/>
            <a:lstStyle/>
            <a:p>
              <a:endParaRPr lang="en-US"/>
            </a:p>
          </p:txBody>
        </p:sp>
        <p:sp>
          <p:nvSpPr>
            <p:cNvPr id="15376" name="Line 13"/>
            <p:cNvSpPr>
              <a:spLocks noChangeShapeType="1"/>
            </p:cNvSpPr>
            <p:nvPr/>
          </p:nvSpPr>
          <p:spPr bwMode="auto">
            <a:xfrm>
              <a:off x="720" y="1728"/>
              <a:ext cx="288" cy="0"/>
            </a:xfrm>
            <a:prstGeom prst="line">
              <a:avLst/>
            </a:prstGeom>
            <a:noFill/>
            <a:ln w="9525">
              <a:solidFill>
                <a:schemeClr val="tx1"/>
              </a:solidFill>
              <a:round/>
              <a:headEnd/>
              <a:tailEnd type="triangle" w="med" len="med"/>
            </a:ln>
          </p:spPr>
          <p:txBody>
            <a:bodyPr/>
            <a:lstStyle/>
            <a:p>
              <a:endParaRPr lang="en-US"/>
            </a:p>
          </p:txBody>
        </p:sp>
        <p:sp>
          <p:nvSpPr>
            <p:cNvPr id="15377" name="Line 14"/>
            <p:cNvSpPr>
              <a:spLocks noChangeShapeType="1"/>
            </p:cNvSpPr>
            <p:nvPr/>
          </p:nvSpPr>
          <p:spPr bwMode="auto">
            <a:xfrm>
              <a:off x="1104" y="1872"/>
              <a:ext cx="0" cy="192"/>
            </a:xfrm>
            <a:prstGeom prst="line">
              <a:avLst/>
            </a:prstGeom>
            <a:noFill/>
            <a:ln w="9525">
              <a:solidFill>
                <a:schemeClr val="tx1"/>
              </a:solidFill>
              <a:round/>
              <a:headEnd/>
              <a:tailEnd/>
            </a:ln>
          </p:spPr>
          <p:txBody>
            <a:bodyPr/>
            <a:lstStyle/>
            <a:p>
              <a:endParaRPr lang="en-US"/>
            </a:p>
          </p:txBody>
        </p:sp>
        <p:sp>
          <p:nvSpPr>
            <p:cNvPr id="15378" name="Line 15"/>
            <p:cNvSpPr>
              <a:spLocks noChangeShapeType="1"/>
            </p:cNvSpPr>
            <p:nvPr/>
          </p:nvSpPr>
          <p:spPr bwMode="auto">
            <a:xfrm>
              <a:off x="1104" y="2064"/>
              <a:ext cx="288" cy="0"/>
            </a:xfrm>
            <a:prstGeom prst="line">
              <a:avLst/>
            </a:prstGeom>
            <a:noFill/>
            <a:ln w="9525">
              <a:solidFill>
                <a:schemeClr val="tx1"/>
              </a:solidFill>
              <a:round/>
              <a:headEnd/>
              <a:tailEnd type="triangle" w="med" len="med"/>
            </a:ln>
          </p:spPr>
          <p:txBody>
            <a:bodyPr/>
            <a:lstStyle/>
            <a:p>
              <a:endParaRPr lang="en-US"/>
            </a:p>
          </p:txBody>
        </p:sp>
        <p:sp>
          <p:nvSpPr>
            <p:cNvPr id="15379" name="Line 16"/>
            <p:cNvSpPr>
              <a:spLocks noChangeShapeType="1"/>
            </p:cNvSpPr>
            <p:nvPr/>
          </p:nvSpPr>
          <p:spPr bwMode="auto">
            <a:xfrm>
              <a:off x="1488" y="2208"/>
              <a:ext cx="0" cy="192"/>
            </a:xfrm>
            <a:prstGeom prst="line">
              <a:avLst/>
            </a:prstGeom>
            <a:noFill/>
            <a:ln w="9525">
              <a:solidFill>
                <a:schemeClr val="tx1"/>
              </a:solidFill>
              <a:round/>
              <a:headEnd/>
              <a:tailEnd/>
            </a:ln>
          </p:spPr>
          <p:txBody>
            <a:bodyPr/>
            <a:lstStyle/>
            <a:p>
              <a:endParaRPr lang="en-US"/>
            </a:p>
          </p:txBody>
        </p:sp>
        <p:sp>
          <p:nvSpPr>
            <p:cNvPr id="15380" name="Line 17"/>
            <p:cNvSpPr>
              <a:spLocks noChangeShapeType="1"/>
            </p:cNvSpPr>
            <p:nvPr/>
          </p:nvSpPr>
          <p:spPr bwMode="auto">
            <a:xfrm>
              <a:off x="1488" y="2400"/>
              <a:ext cx="288" cy="0"/>
            </a:xfrm>
            <a:prstGeom prst="line">
              <a:avLst/>
            </a:prstGeom>
            <a:noFill/>
            <a:ln w="9525">
              <a:solidFill>
                <a:schemeClr val="tx1"/>
              </a:solidFill>
              <a:round/>
              <a:headEnd/>
              <a:tailEnd type="triangle" w="med" len="med"/>
            </a:ln>
          </p:spPr>
          <p:txBody>
            <a:bodyPr/>
            <a:lstStyle/>
            <a:p>
              <a:endParaRPr lang="en-US"/>
            </a:p>
          </p:txBody>
        </p:sp>
        <p:sp>
          <p:nvSpPr>
            <p:cNvPr id="15381" name="Line 18"/>
            <p:cNvSpPr>
              <a:spLocks noChangeShapeType="1"/>
            </p:cNvSpPr>
            <p:nvPr/>
          </p:nvSpPr>
          <p:spPr bwMode="auto">
            <a:xfrm>
              <a:off x="1899" y="2562"/>
              <a:ext cx="0" cy="192"/>
            </a:xfrm>
            <a:prstGeom prst="line">
              <a:avLst/>
            </a:prstGeom>
            <a:noFill/>
            <a:ln w="9525">
              <a:solidFill>
                <a:schemeClr val="tx1"/>
              </a:solidFill>
              <a:round/>
              <a:headEnd/>
              <a:tailEnd/>
            </a:ln>
          </p:spPr>
          <p:txBody>
            <a:bodyPr/>
            <a:lstStyle/>
            <a:p>
              <a:endParaRPr lang="en-US"/>
            </a:p>
          </p:txBody>
        </p:sp>
        <p:sp>
          <p:nvSpPr>
            <p:cNvPr id="15382" name="Line 19"/>
            <p:cNvSpPr>
              <a:spLocks noChangeShapeType="1"/>
            </p:cNvSpPr>
            <p:nvPr/>
          </p:nvSpPr>
          <p:spPr bwMode="auto">
            <a:xfrm>
              <a:off x="1899" y="2754"/>
              <a:ext cx="288" cy="0"/>
            </a:xfrm>
            <a:prstGeom prst="line">
              <a:avLst/>
            </a:prstGeom>
            <a:noFill/>
            <a:ln w="9525">
              <a:solidFill>
                <a:schemeClr val="tx1"/>
              </a:solidFill>
              <a:round/>
              <a:headEnd/>
              <a:tailEnd type="triangle" w="med" len="med"/>
            </a:ln>
          </p:spPr>
          <p:txBody>
            <a:bodyPr/>
            <a:lstStyle/>
            <a:p>
              <a:endParaRPr lang="en-US"/>
            </a:p>
          </p:txBody>
        </p:sp>
        <p:sp>
          <p:nvSpPr>
            <p:cNvPr id="15383" name="Line 20"/>
            <p:cNvSpPr>
              <a:spLocks noChangeShapeType="1"/>
            </p:cNvSpPr>
            <p:nvPr/>
          </p:nvSpPr>
          <p:spPr bwMode="auto">
            <a:xfrm>
              <a:off x="2313" y="2922"/>
              <a:ext cx="0" cy="192"/>
            </a:xfrm>
            <a:prstGeom prst="line">
              <a:avLst/>
            </a:prstGeom>
            <a:noFill/>
            <a:ln w="9525">
              <a:solidFill>
                <a:schemeClr val="tx1"/>
              </a:solidFill>
              <a:round/>
              <a:headEnd/>
              <a:tailEnd/>
            </a:ln>
          </p:spPr>
          <p:txBody>
            <a:bodyPr/>
            <a:lstStyle/>
            <a:p>
              <a:endParaRPr lang="en-US"/>
            </a:p>
          </p:txBody>
        </p:sp>
        <p:sp>
          <p:nvSpPr>
            <p:cNvPr id="15384" name="Line 21"/>
            <p:cNvSpPr>
              <a:spLocks noChangeShapeType="1"/>
            </p:cNvSpPr>
            <p:nvPr/>
          </p:nvSpPr>
          <p:spPr bwMode="auto">
            <a:xfrm>
              <a:off x="2313" y="3114"/>
              <a:ext cx="288" cy="0"/>
            </a:xfrm>
            <a:prstGeom prst="line">
              <a:avLst/>
            </a:prstGeom>
            <a:noFill/>
            <a:ln w="9525">
              <a:solidFill>
                <a:schemeClr val="tx1"/>
              </a:solidFill>
              <a:round/>
              <a:headEnd/>
              <a:tailEnd type="triangle" w="med" len="med"/>
            </a:ln>
          </p:spPr>
          <p:txBody>
            <a:bodyPr/>
            <a:lstStyle/>
            <a:p>
              <a:endParaRPr lang="en-US"/>
            </a:p>
          </p:txBody>
        </p:sp>
        <p:sp>
          <p:nvSpPr>
            <p:cNvPr id="15385" name="Oval 22"/>
            <p:cNvSpPr>
              <a:spLocks noChangeArrowheads="1"/>
            </p:cNvSpPr>
            <p:nvPr/>
          </p:nvSpPr>
          <p:spPr bwMode="auto">
            <a:xfrm>
              <a:off x="2592" y="2976"/>
              <a:ext cx="240" cy="288"/>
            </a:xfrm>
            <a:prstGeom prst="ellipse">
              <a:avLst/>
            </a:prstGeom>
            <a:solidFill>
              <a:schemeClr val="accent1"/>
            </a:solidFill>
            <a:ln w="9525">
              <a:solidFill>
                <a:schemeClr val="tx1"/>
              </a:solidFill>
              <a:round/>
              <a:headEnd/>
              <a:tailEnd/>
            </a:ln>
          </p:spPr>
          <p:txBody>
            <a:bodyPr wrap="none" anchor="ctr"/>
            <a:lstStyle/>
            <a:p>
              <a:endParaRPr lang="en-US">
                <a:latin typeface="Melior LT" pitchFamily="2" charset="0"/>
              </a:endParaRPr>
            </a:p>
          </p:txBody>
        </p:sp>
        <p:sp>
          <p:nvSpPr>
            <p:cNvPr id="15386" name="Text Box 23"/>
            <p:cNvSpPr txBox="1">
              <a:spLocks noChangeArrowheads="1"/>
            </p:cNvSpPr>
            <p:nvPr/>
          </p:nvSpPr>
          <p:spPr bwMode="auto">
            <a:xfrm>
              <a:off x="470" y="854"/>
              <a:ext cx="1524" cy="213"/>
            </a:xfrm>
            <a:prstGeom prst="rect">
              <a:avLst/>
            </a:prstGeom>
            <a:noFill/>
            <a:ln w="9525">
              <a:noFill/>
              <a:miter lim="800000"/>
              <a:headEnd/>
              <a:tailEnd/>
            </a:ln>
          </p:spPr>
          <p:txBody>
            <a:bodyPr wrap="none">
              <a:spAutoFit/>
            </a:bodyPr>
            <a:lstStyle/>
            <a:p>
              <a:r>
                <a:rPr lang="en-US" sz="1600">
                  <a:latin typeface="Melior LT" pitchFamily="2" charset="0"/>
                </a:rPr>
                <a:t>Perencanaan (Planning)</a:t>
              </a:r>
            </a:p>
          </p:txBody>
        </p:sp>
        <p:sp>
          <p:nvSpPr>
            <p:cNvPr id="15387" name="Text Box 24"/>
            <p:cNvSpPr txBox="1">
              <a:spLocks noChangeArrowheads="1"/>
            </p:cNvSpPr>
            <p:nvPr/>
          </p:nvSpPr>
          <p:spPr bwMode="auto">
            <a:xfrm>
              <a:off x="854" y="1238"/>
              <a:ext cx="1856" cy="213"/>
            </a:xfrm>
            <a:prstGeom prst="rect">
              <a:avLst/>
            </a:prstGeom>
            <a:noFill/>
            <a:ln w="9525">
              <a:noFill/>
              <a:miter lim="800000"/>
              <a:headEnd/>
              <a:tailEnd/>
            </a:ln>
          </p:spPr>
          <p:txBody>
            <a:bodyPr wrap="none">
              <a:spAutoFit/>
            </a:bodyPr>
            <a:lstStyle/>
            <a:p>
              <a:r>
                <a:rPr lang="en-US" sz="1600">
                  <a:latin typeface="Melior LT" pitchFamily="2" charset="0"/>
                </a:rPr>
                <a:t>Pemorgraman (Programming)</a:t>
              </a:r>
            </a:p>
          </p:txBody>
        </p:sp>
        <p:sp>
          <p:nvSpPr>
            <p:cNvPr id="15388" name="Text Box 25"/>
            <p:cNvSpPr txBox="1">
              <a:spLocks noChangeArrowheads="1"/>
            </p:cNvSpPr>
            <p:nvPr/>
          </p:nvSpPr>
          <p:spPr bwMode="auto">
            <a:xfrm>
              <a:off x="1190" y="1622"/>
              <a:ext cx="1687" cy="212"/>
            </a:xfrm>
            <a:prstGeom prst="rect">
              <a:avLst/>
            </a:prstGeom>
            <a:noFill/>
            <a:ln w="9525">
              <a:noFill/>
              <a:miter lim="800000"/>
              <a:headEnd/>
              <a:tailEnd/>
            </a:ln>
          </p:spPr>
          <p:txBody>
            <a:bodyPr wrap="none">
              <a:spAutoFit/>
            </a:bodyPr>
            <a:lstStyle/>
            <a:p>
              <a:r>
                <a:rPr lang="en-US" sz="1600">
                  <a:latin typeface="Melior LT" pitchFamily="2" charset="0"/>
                </a:rPr>
                <a:t> Penganggaran (Budgeting)</a:t>
              </a:r>
            </a:p>
          </p:txBody>
        </p:sp>
        <p:sp>
          <p:nvSpPr>
            <p:cNvPr id="15389" name="Text Box 26"/>
            <p:cNvSpPr txBox="1">
              <a:spLocks noChangeArrowheads="1"/>
            </p:cNvSpPr>
            <p:nvPr/>
          </p:nvSpPr>
          <p:spPr bwMode="auto">
            <a:xfrm>
              <a:off x="1622" y="1911"/>
              <a:ext cx="2020" cy="260"/>
            </a:xfrm>
            <a:prstGeom prst="rect">
              <a:avLst/>
            </a:prstGeom>
            <a:noFill/>
            <a:ln w="9525">
              <a:noFill/>
              <a:miter lim="800000"/>
              <a:headEnd/>
              <a:tailEnd/>
            </a:ln>
          </p:spPr>
          <p:txBody>
            <a:bodyPr wrap="none">
              <a:spAutoFit/>
            </a:bodyPr>
            <a:lstStyle/>
            <a:p>
              <a:pPr>
                <a:lnSpc>
                  <a:spcPct val="110000"/>
                </a:lnSpc>
              </a:pPr>
              <a:r>
                <a:rPr lang="en-US" sz="2000" b="1">
                  <a:solidFill>
                    <a:srgbClr val="CC0066"/>
                  </a:solidFill>
                  <a:latin typeface="Melior LT" pitchFamily="2" charset="0"/>
                </a:rPr>
                <a:t>Pengadaan (Procurement)</a:t>
              </a:r>
            </a:p>
          </p:txBody>
        </p:sp>
        <p:sp>
          <p:nvSpPr>
            <p:cNvPr id="15390" name="Text Box 27"/>
            <p:cNvSpPr txBox="1">
              <a:spLocks noChangeArrowheads="1"/>
            </p:cNvSpPr>
            <p:nvPr/>
          </p:nvSpPr>
          <p:spPr bwMode="auto">
            <a:xfrm>
              <a:off x="1968" y="2226"/>
              <a:ext cx="2976" cy="368"/>
            </a:xfrm>
            <a:prstGeom prst="rect">
              <a:avLst/>
            </a:prstGeom>
            <a:noFill/>
            <a:ln w="9525">
              <a:noFill/>
              <a:miter lim="800000"/>
              <a:headEnd/>
              <a:tailEnd/>
            </a:ln>
          </p:spPr>
          <p:txBody>
            <a:bodyPr wrap="none">
              <a:spAutoFit/>
            </a:bodyPr>
            <a:lstStyle/>
            <a:p>
              <a:r>
                <a:rPr lang="en-US" sz="1600">
                  <a:latin typeface="Melior LT" pitchFamily="2" charset="0"/>
                </a:rPr>
                <a:t>Pelaksanaan kontrak dan pembayaran (Contract </a:t>
              </a:r>
            </a:p>
            <a:p>
              <a:r>
                <a:rPr lang="en-US" sz="1600">
                  <a:latin typeface="Melior LT" pitchFamily="2" charset="0"/>
                </a:rPr>
                <a:t>Implementation and payment)</a:t>
              </a:r>
            </a:p>
          </p:txBody>
        </p:sp>
        <p:sp>
          <p:nvSpPr>
            <p:cNvPr id="15391" name="Text Box 28"/>
            <p:cNvSpPr txBox="1">
              <a:spLocks noChangeArrowheads="1"/>
            </p:cNvSpPr>
            <p:nvPr/>
          </p:nvSpPr>
          <p:spPr bwMode="auto">
            <a:xfrm>
              <a:off x="2390" y="2678"/>
              <a:ext cx="2560" cy="213"/>
            </a:xfrm>
            <a:prstGeom prst="rect">
              <a:avLst/>
            </a:prstGeom>
            <a:noFill/>
            <a:ln w="9525">
              <a:noFill/>
              <a:miter lim="800000"/>
              <a:headEnd/>
              <a:tailEnd/>
            </a:ln>
          </p:spPr>
          <p:txBody>
            <a:bodyPr wrap="none">
              <a:spAutoFit/>
            </a:bodyPr>
            <a:lstStyle/>
            <a:p>
              <a:r>
                <a:rPr lang="en-US" sz="1600">
                  <a:latin typeface="Melior LT" pitchFamily="2" charset="0"/>
                </a:rPr>
                <a:t>Penyerahan Pekerjaan selesai (Handover)</a:t>
              </a:r>
            </a:p>
          </p:txBody>
        </p:sp>
        <p:sp>
          <p:nvSpPr>
            <p:cNvPr id="15392" name="Text Box 29"/>
            <p:cNvSpPr txBox="1">
              <a:spLocks noChangeArrowheads="1"/>
            </p:cNvSpPr>
            <p:nvPr/>
          </p:nvSpPr>
          <p:spPr bwMode="auto">
            <a:xfrm>
              <a:off x="2822" y="3014"/>
              <a:ext cx="2661" cy="368"/>
            </a:xfrm>
            <a:prstGeom prst="rect">
              <a:avLst/>
            </a:prstGeom>
            <a:noFill/>
            <a:ln w="9525">
              <a:noFill/>
              <a:miter lim="800000"/>
              <a:headEnd/>
              <a:tailEnd/>
            </a:ln>
          </p:spPr>
          <p:txBody>
            <a:bodyPr wrap="none">
              <a:spAutoFit/>
            </a:bodyPr>
            <a:lstStyle/>
            <a:p>
              <a:r>
                <a:rPr lang="en-US" sz="1600">
                  <a:latin typeface="Melior LT" pitchFamily="2" charset="0"/>
                </a:rPr>
                <a:t>Pemanfaatan dan pemeliharaan (Operation</a:t>
              </a:r>
            </a:p>
            <a:p>
              <a:r>
                <a:rPr lang="en-US" sz="1600">
                  <a:latin typeface="Melior LT" pitchFamily="2" charset="0"/>
                </a:rPr>
                <a:t>and Maintenance)</a:t>
              </a:r>
            </a:p>
          </p:txBody>
        </p:sp>
        <p:sp>
          <p:nvSpPr>
            <p:cNvPr id="15393" name="Line 30"/>
            <p:cNvSpPr>
              <a:spLocks noChangeShapeType="1"/>
            </p:cNvSpPr>
            <p:nvPr/>
          </p:nvSpPr>
          <p:spPr bwMode="auto">
            <a:xfrm>
              <a:off x="144" y="3168"/>
              <a:ext cx="2448" cy="0"/>
            </a:xfrm>
            <a:prstGeom prst="line">
              <a:avLst/>
            </a:prstGeom>
            <a:noFill/>
            <a:ln w="9525">
              <a:solidFill>
                <a:schemeClr val="tx1"/>
              </a:solidFill>
              <a:round/>
              <a:headEnd/>
              <a:tailEnd/>
            </a:ln>
          </p:spPr>
          <p:txBody>
            <a:bodyPr/>
            <a:lstStyle/>
            <a:p>
              <a:endParaRPr lang="en-US"/>
            </a:p>
          </p:txBody>
        </p:sp>
        <p:sp>
          <p:nvSpPr>
            <p:cNvPr id="15394" name="Line 31"/>
            <p:cNvSpPr>
              <a:spLocks noChangeShapeType="1"/>
            </p:cNvSpPr>
            <p:nvPr/>
          </p:nvSpPr>
          <p:spPr bwMode="auto">
            <a:xfrm flipV="1">
              <a:off x="144" y="2592"/>
              <a:ext cx="0" cy="576"/>
            </a:xfrm>
            <a:prstGeom prst="line">
              <a:avLst/>
            </a:prstGeom>
            <a:noFill/>
            <a:ln w="9525">
              <a:solidFill>
                <a:schemeClr val="tx1"/>
              </a:solidFill>
              <a:round/>
              <a:headEnd/>
              <a:tailEnd type="triangle" w="med" len="med"/>
            </a:ln>
          </p:spPr>
          <p:txBody>
            <a:bodyPr/>
            <a:lstStyle/>
            <a:p>
              <a:endParaRPr lang="en-US"/>
            </a:p>
          </p:txBody>
        </p:sp>
        <p:sp>
          <p:nvSpPr>
            <p:cNvPr id="15395" name="Text Box 32"/>
            <p:cNvSpPr txBox="1">
              <a:spLocks noChangeArrowheads="1"/>
            </p:cNvSpPr>
            <p:nvPr/>
          </p:nvSpPr>
          <p:spPr bwMode="auto">
            <a:xfrm>
              <a:off x="48" y="2352"/>
              <a:ext cx="798" cy="271"/>
            </a:xfrm>
            <a:prstGeom prst="rect">
              <a:avLst/>
            </a:prstGeom>
            <a:solidFill>
              <a:srgbClr val="CCFF99"/>
            </a:solidFill>
            <a:ln w="9525">
              <a:solidFill>
                <a:schemeClr val="tx1"/>
              </a:solidFill>
              <a:miter lim="800000"/>
              <a:headEnd/>
              <a:tailEnd/>
            </a:ln>
          </p:spPr>
          <p:txBody>
            <a:bodyPr wrap="none">
              <a:spAutoFit/>
            </a:bodyPr>
            <a:lstStyle/>
            <a:p>
              <a:r>
                <a:rPr lang="en-US">
                  <a:solidFill>
                    <a:srgbClr val="CC0066"/>
                  </a:solidFill>
                  <a:latin typeface="Melior LT" pitchFamily="2" charset="0"/>
                </a:rPr>
                <a:t>MONEV</a:t>
              </a:r>
            </a:p>
          </p:txBody>
        </p:sp>
        <p:sp>
          <p:nvSpPr>
            <p:cNvPr id="15396" name="Line 33"/>
            <p:cNvSpPr>
              <a:spLocks noChangeShapeType="1"/>
            </p:cNvSpPr>
            <p:nvPr/>
          </p:nvSpPr>
          <p:spPr bwMode="auto">
            <a:xfrm flipV="1">
              <a:off x="144" y="1056"/>
              <a:ext cx="0" cy="1296"/>
            </a:xfrm>
            <a:prstGeom prst="line">
              <a:avLst/>
            </a:prstGeom>
            <a:noFill/>
            <a:ln w="9525">
              <a:solidFill>
                <a:schemeClr val="tx1"/>
              </a:solidFill>
              <a:round/>
              <a:headEnd/>
              <a:tailEnd/>
            </a:ln>
          </p:spPr>
          <p:txBody>
            <a:bodyPr/>
            <a:lstStyle/>
            <a:p>
              <a:endParaRPr lang="en-US"/>
            </a:p>
          </p:txBody>
        </p:sp>
        <p:sp>
          <p:nvSpPr>
            <p:cNvPr id="15397" name="Line 34"/>
            <p:cNvSpPr>
              <a:spLocks noChangeShapeType="1"/>
            </p:cNvSpPr>
            <p:nvPr/>
          </p:nvSpPr>
          <p:spPr bwMode="auto">
            <a:xfrm>
              <a:off x="144" y="1056"/>
              <a:ext cx="96" cy="0"/>
            </a:xfrm>
            <a:prstGeom prst="line">
              <a:avLst/>
            </a:prstGeom>
            <a:noFill/>
            <a:ln w="9525">
              <a:solidFill>
                <a:schemeClr val="tx1"/>
              </a:solidFill>
              <a:round/>
              <a:headEnd/>
              <a:tailEnd type="triangle" w="med" len="med"/>
            </a:ln>
          </p:spPr>
          <p:txBody>
            <a:bodyPr/>
            <a:lstStyle/>
            <a:p>
              <a:endParaRPr lang="en-US"/>
            </a:p>
          </p:txBody>
        </p:sp>
      </p:grpSp>
      <p:sp>
        <p:nvSpPr>
          <p:cNvPr id="15363" name="Text Box 39"/>
          <p:cNvSpPr txBox="1">
            <a:spLocks noChangeArrowheads="1"/>
          </p:cNvSpPr>
          <p:nvPr/>
        </p:nvSpPr>
        <p:spPr bwMode="auto">
          <a:xfrm>
            <a:off x="304800" y="1335088"/>
            <a:ext cx="7270750" cy="519112"/>
          </a:xfrm>
          <a:prstGeom prst="rect">
            <a:avLst/>
          </a:prstGeom>
          <a:noFill/>
          <a:ln w="9525">
            <a:noFill/>
            <a:miter lim="800000"/>
            <a:headEnd/>
            <a:tailEnd/>
          </a:ln>
        </p:spPr>
        <p:txBody>
          <a:bodyPr>
            <a:spAutoFit/>
          </a:bodyPr>
          <a:lstStyle/>
          <a:p>
            <a:pPr>
              <a:spcBef>
                <a:spcPct val="50000"/>
              </a:spcBef>
            </a:pPr>
            <a:r>
              <a:rPr lang="en-US" sz="2800" b="1">
                <a:latin typeface="Melior LT" pitchFamily="2" charset="0"/>
              </a:rPr>
              <a:t>Proyek Pembangunan</a:t>
            </a:r>
            <a:r>
              <a:rPr lang="en-US" sz="2400">
                <a:latin typeface="Melior LT" pitchFamily="2" charset="0"/>
              </a:rPr>
              <a:t> </a:t>
            </a:r>
          </a:p>
        </p:txBody>
      </p:sp>
      <p:pic>
        <p:nvPicPr>
          <p:cNvPr id="15364" name="Picture 40" descr="Ag00108_"/>
          <p:cNvPicPr>
            <a:picLocks noChangeAspect="1" noChangeArrowheads="1" noCrop="1"/>
          </p:cNvPicPr>
          <p:nvPr/>
        </p:nvPicPr>
        <p:blipFill>
          <a:blip r:embed="rId2"/>
          <a:srcRect/>
          <a:stretch>
            <a:fillRect/>
          </a:stretch>
        </p:blipFill>
        <p:spPr bwMode="auto">
          <a:xfrm>
            <a:off x="6446838" y="3987800"/>
            <a:ext cx="823912" cy="428625"/>
          </a:xfrm>
          <a:prstGeom prst="rect">
            <a:avLst/>
          </a:prstGeom>
          <a:noFill/>
          <a:ln w="9525">
            <a:noFill/>
            <a:miter lim="800000"/>
            <a:headEnd/>
            <a:tailEnd/>
          </a:ln>
        </p:spPr>
      </p:pic>
      <p:sp>
        <p:nvSpPr>
          <p:cNvPr id="44" name="Title 43"/>
          <p:cNvSpPr>
            <a:spLocks noGrp="1"/>
          </p:cNvSpPr>
          <p:nvPr>
            <p:ph type="title"/>
          </p:nvPr>
        </p:nvSpPr>
        <p:spPr/>
        <p:txBody>
          <a:bodyPr/>
          <a:lstStyle/>
          <a:p>
            <a:pPr>
              <a:defRPr/>
            </a:pPr>
            <a:r>
              <a:rPr lang="en-US" smtClean="0"/>
              <a:t>Kedudukan Pengadaan</a:t>
            </a:r>
            <a:endParaRPr lang="en-US"/>
          </a:p>
        </p:txBody>
      </p:sp>
      <p:sp>
        <p:nvSpPr>
          <p:cNvPr id="37" name="Slide Number Placeholder 4"/>
          <p:cNvSpPr>
            <a:spLocks noGrp="1"/>
          </p:cNvSpPr>
          <p:nvPr>
            <p:ph type="sldNum" sz="quarter" idx="12"/>
          </p:nvPr>
        </p:nvSpPr>
        <p:spPr>
          <a:prstGeom prst="rect">
            <a:avLst/>
          </a:prstGeom>
        </p:spPr>
        <p:txBody>
          <a:bodyPr vert="horz" numCol="1" compatLnSpc="1">
            <a:prstTxWarp prst="textNoShape">
              <a:avLst/>
            </a:prstTxWarp>
          </a:bodyPr>
          <a:lstStyle/>
          <a:p>
            <a:pPr>
              <a:defRPr/>
            </a:pPr>
            <a:fld id="{D45F622F-CB42-44F7-BEE4-09A7D7DD2B3C}" type="slidenum">
              <a:rPr lang="en-US" smtClean="0"/>
              <a:pPr>
                <a:defRPr/>
              </a:pPr>
              <a:t>27</a:t>
            </a:fld>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0931" name="Oval 3"/>
          <p:cNvSpPr>
            <a:spLocks noChangeArrowheads="1"/>
          </p:cNvSpPr>
          <p:nvPr/>
        </p:nvSpPr>
        <p:spPr bwMode="auto">
          <a:xfrm>
            <a:off x="1928813" y="1638300"/>
            <a:ext cx="5181600" cy="5105400"/>
          </a:xfrm>
          <a:prstGeom prst="ellipse">
            <a:avLst/>
          </a:prstGeom>
          <a:solidFill>
            <a:schemeClr val="tx2">
              <a:lumMod val="60000"/>
              <a:lumOff val="40000"/>
            </a:schemeClr>
          </a:solidFill>
          <a:ln w="57150">
            <a:solidFill>
              <a:srgbClr val="FFFF00"/>
            </a:solidFill>
            <a:round/>
            <a:headEnd/>
            <a:tailEnd/>
          </a:ln>
          <a:effectLst/>
        </p:spPr>
        <p:txBody>
          <a:bodyPr wrap="none" anchor="ctr"/>
          <a:lstStyle/>
          <a:p>
            <a:pPr>
              <a:defRPr/>
            </a:pPr>
            <a:endParaRPr lang="en-US">
              <a:latin typeface="Melior LT" pitchFamily="2" charset="0"/>
            </a:endParaRPr>
          </a:p>
        </p:txBody>
      </p:sp>
      <p:sp>
        <p:nvSpPr>
          <p:cNvPr id="16387" name="AutoShape 4">
            <a:hlinkClick r:id="rId2" action="ppaction://hlinksldjump"/>
          </p:cNvPr>
          <p:cNvSpPr>
            <a:spLocks noChangeArrowheads="1"/>
          </p:cNvSpPr>
          <p:nvPr/>
        </p:nvSpPr>
        <p:spPr bwMode="auto">
          <a:xfrm>
            <a:off x="409575" y="5672138"/>
            <a:ext cx="1966913" cy="838200"/>
          </a:xfrm>
          <a:prstGeom prst="flowChartProcess">
            <a:avLst/>
          </a:prstGeom>
          <a:noFill/>
          <a:ln w="9525">
            <a:noFill/>
            <a:miter lim="800000"/>
            <a:headEnd/>
            <a:tailEnd/>
          </a:ln>
          <a:effectLst>
            <a:prstShdw prst="shdw17" dist="17961" dir="2700000">
              <a:srgbClr val="737373"/>
            </a:prstShdw>
          </a:effectLst>
        </p:spPr>
        <p:txBody>
          <a:bodyPr/>
          <a:lstStyle/>
          <a:p>
            <a:pPr eaLnBrk="0" hangingPunct="0"/>
            <a:r>
              <a:rPr lang="en-US" sz="2000">
                <a:latin typeface="Melior LT" pitchFamily="2" charset="0"/>
              </a:rPr>
              <a:t>Merencanakan Pengadaan</a:t>
            </a:r>
          </a:p>
        </p:txBody>
      </p:sp>
      <p:sp>
        <p:nvSpPr>
          <p:cNvPr id="16388" name="AutoShape 5"/>
          <p:cNvSpPr>
            <a:spLocks noChangeArrowheads="1"/>
          </p:cNvSpPr>
          <p:nvPr/>
        </p:nvSpPr>
        <p:spPr bwMode="auto">
          <a:xfrm>
            <a:off x="6762750" y="4562475"/>
            <a:ext cx="1981200" cy="762000"/>
          </a:xfrm>
          <a:prstGeom prst="flowChartProcess">
            <a:avLst/>
          </a:prstGeom>
          <a:noFill/>
          <a:ln w="9525">
            <a:noFill/>
            <a:miter lim="800000"/>
            <a:headEnd/>
            <a:tailEnd/>
          </a:ln>
          <a:effectLst>
            <a:prstShdw prst="shdw17" dist="17961" dir="2700000">
              <a:srgbClr val="737373"/>
            </a:prstShdw>
          </a:effectLst>
        </p:spPr>
        <p:txBody>
          <a:bodyPr/>
          <a:lstStyle/>
          <a:p>
            <a:pPr algn="r" eaLnBrk="0" hangingPunct="0"/>
            <a:r>
              <a:rPr lang="en-US" sz="2000">
                <a:latin typeface="Melior LT" pitchFamily="2" charset="0"/>
              </a:rPr>
              <a:t>Menyusun Kontrak</a:t>
            </a:r>
          </a:p>
        </p:txBody>
      </p:sp>
      <p:sp>
        <p:nvSpPr>
          <p:cNvPr id="16389" name="AutoShape 6"/>
          <p:cNvSpPr>
            <a:spLocks noChangeArrowheads="1"/>
          </p:cNvSpPr>
          <p:nvPr/>
        </p:nvSpPr>
        <p:spPr bwMode="auto">
          <a:xfrm>
            <a:off x="7108825" y="3125788"/>
            <a:ext cx="1920875" cy="838200"/>
          </a:xfrm>
          <a:prstGeom prst="flowChartProcess">
            <a:avLst/>
          </a:prstGeom>
          <a:noFill/>
          <a:ln w="9525">
            <a:noFill/>
            <a:miter lim="800000"/>
            <a:headEnd/>
            <a:tailEnd/>
          </a:ln>
          <a:effectLst>
            <a:prstShdw prst="shdw17" dist="17961" dir="2700000">
              <a:srgbClr val="737373"/>
            </a:prstShdw>
          </a:effectLst>
        </p:spPr>
        <p:txBody>
          <a:bodyPr/>
          <a:lstStyle/>
          <a:p>
            <a:pPr algn="r" eaLnBrk="0" hangingPunct="0"/>
            <a:r>
              <a:rPr lang="en-US" sz="2000">
                <a:latin typeface="Melior LT" pitchFamily="2" charset="0"/>
              </a:rPr>
              <a:t>Melaksanakan Pengadaan</a:t>
            </a:r>
          </a:p>
        </p:txBody>
      </p:sp>
      <p:sp>
        <p:nvSpPr>
          <p:cNvPr id="380935" name="Text Box 7"/>
          <p:cNvSpPr txBox="1">
            <a:spLocks noChangeArrowheads="1"/>
          </p:cNvSpPr>
          <p:nvPr/>
        </p:nvSpPr>
        <p:spPr bwMode="auto">
          <a:xfrm>
            <a:off x="2247900" y="3559175"/>
            <a:ext cx="4572000" cy="958850"/>
          </a:xfrm>
          <a:prstGeom prst="rect">
            <a:avLst/>
          </a:prstGeom>
          <a:noFill/>
          <a:ln w="9525">
            <a:noFill/>
            <a:miter lim="800000"/>
            <a:headEnd/>
            <a:tailEnd/>
          </a:ln>
          <a:effectLst/>
        </p:spPr>
        <p:txBody>
          <a:bodyPr>
            <a:spAutoFit/>
          </a:bodyPr>
          <a:lstStyle/>
          <a:p>
            <a:pPr algn="ctr" eaLnBrk="0" hangingPunct="0">
              <a:spcBef>
                <a:spcPct val="50000"/>
              </a:spcBef>
              <a:defRPr/>
            </a:pPr>
            <a:r>
              <a:rPr lang="en-US" sz="2800">
                <a:solidFill>
                  <a:srgbClr val="FFFF00"/>
                </a:solidFill>
                <a:effectLst>
                  <a:outerShdw blurRad="38100" dist="38100" dir="2700000" algn="tl">
                    <a:srgbClr val="000000"/>
                  </a:outerShdw>
                </a:effectLst>
                <a:latin typeface="Melior LT" pitchFamily="2" charset="0"/>
              </a:rPr>
              <a:t>SIKLUS</a:t>
            </a:r>
            <a:endParaRPr lang="en-US" sz="3600">
              <a:solidFill>
                <a:srgbClr val="FFFF00"/>
              </a:solidFill>
              <a:effectLst>
                <a:outerShdw blurRad="38100" dist="38100" dir="2700000" algn="tl">
                  <a:srgbClr val="000000"/>
                </a:outerShdw>
              </a:effectLst>
              <a:latin typeface="Melior LT" pitchFamily="2" charset="0"/>
            </a:endParaRPr>
          </a:p>
          <a:p>
            <a:pPr algn="ctr" eaLnBrk="0" hangingPunct="0">
              <a:lnSpc>
                <a:spcPct val="40000"/>
              </a:lnSpc>
              <a:spcBef>
                <a:spcPct val="50000"/>
              </a:spcBef>
              <a:defRPr/>
            </a:pPr>
            <a:r>
              <a:rPr lang="en-US" sz="3200">
                <a:solidFill>
                  <a:srgbClr val="FFFF00"/>
                </a:solidFill>
                <a:effectLst>
                  <a:outerShdw blurRad="38100" dist="38100" dir="2700000" algn="tl">
                    <a:srgbClr val="000000"/>
                  </a:outerShdw>
                </a:effectLst>
                <a:latin typeface="Melior LT" pitchFamily="2" charset="0"/>
              </a:rPr>
              <a:t>PENGADAAN</a:t>
            </a:r>
          </a:p>
        </p:txBody>
      </p:sp>
      <p:sp>
        <p:nvSpPr>
          <p:cNvPr id="380937" name="Oval 9"/>
          <p:cNvSpPr>
            <a:spLocks noChangeArrowheads="1"/>
          </p:cNvSpPr>
          <p:nvPr/>
        </p:nvSpPr>
        <p:spPr bwMode="auto">
          <a:xfrm>
            <a:off x="2386013" y="5657856"/>
            <a:ext cx="838200" cy="838200"/>
          </a:xfrm>
          <a:prstGeom prst="ellipse">
            <a:avLst/>
          </a:prstGeom>
          <a:solidFill>
            <a:srgbClr val="969696"/>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394" name="Text Box 10"/>
          <p:cNvSpPr txBox="1">
            <a:spLocks noChangeArrowheads="1"/>
          </p:cNvSpPr>
          <p:nvPr/>
        </p:nvSpPr>
        <p:spPr bwMode="auto">
          <a:xfrm>
            <a:off x="2462213" y="5810250"/>
            <a:ext cx="685800" cy="579438"/>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1</a:t>
            </a:r>
          </a:p>
        </p:txBody>
      </p:sp>
      <p:sp>
        <p:nvSpPr>
          <p:cNvPr id="380940" name="Oval 12"/>
          <p:cNvSpPr>
            <a:spLocks noChangeArrowheads="1"/>
          </p:cNvSpPr>
          <p:nvPr/>
        </p:nvSpPr>
        <p:spPr bwMode="auto">
          <a:xfrm>
            <a:off x="1457325" y="4367219"/>
            <a:ext cx="838200" cy="838200"/>
          </a:xfrm>
          <a:prstGeom prst="ellipse">
            <a:avLst/>
          </a:prstGeom>
          <a:solidFill>
            <a:srgbClr val="80808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398" name="Text Box 13"/>
          <p:cNvSpPr txBox="1">
            <a:spLocks noChangeArrowheads="1"/>
          </p:cNvSpPr>
          <p:nvPr/>
        </p:nvSpPr>
        <p:spPr bwMode="auto">
          <a:xfrm>
            <a:off x="1533525" y="4519613"/>
            <a:ext cx="685800" cy="579437"/>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2</a:t>
            </a:r>
          </a:p>
        </p:txBody>
      </p:sp>
      <p:sp>
        <p:nvSpPr>
          <p:cNvPr id="16399" name="AutoShape 14"/>
          <p:cNvSpPr>
            <a:spLocks noChangeArrowheads="1"/>
          </p:cNvSpPr>
          <p:nvPr/>
        </p:nvSpPr>
        <p:spPr bwMode="auto">
          <a:xfrm>
            <a:off x="309563" y="4043363"/>
            <a:ext cx="1752600" cy="838200"/>
          </a:xfrm>
          <a:prstGeom prst="flowChartProcess">
            <a:avLst/>
          </a:prstGeom>
          <a:noFill/>
          <a:ln w="9525">
            <a:noFill/>
            <a:miter lim="800000"/>
            <a:headEnd/>
            <a:tailEnd/>
          </a:ln>
          <a:effectLst>
            <a:prstShdw prst="shdw17" dist="17961" dir="2700000">
              <a:srgbClr val="737373"/>
            </a:prstShdw>
          </a:effectLst>
        </p:spPr>
        <p:txBody>
          <a:bodyPr/>
          <a:lstStyle/>
          <a:p>
            <a:pPr eaLnBrk="0" hangingPunct="0"/>
            <a:r>
              <a:rPr lang="en-US" sz="2000">
                <a:latin typeface="Melior LT" pitchFamily="2" charset="0"/>
              </a:rPr>
              <a:t>Membentuk Panitia</a:t>
            </a:r>
          </a:p>
        </p:txBody>
      </p:sp>
      <p:sp>
        <p:nvSpPr>
          <p:cNvPr id="380944" name="Oval 16"/>
          <p:cNvSpPr>
            <a:spLocks noChangeArrowheads="1"/>
          </p:cNvSpPr>
          <p:nvPr/>
        </p:nvSpPr>
        <p:spPr bwMode="auto">
          <a:xfrm>
            <a:off x="1719263" y="2905131"/>
            <a:ext cx="838200" cy="838200"/>
          </a:xfrm>
          <a:prstGeom prst="ellipse">
            <a:avLst/>
          </a:prstGeom>
          <a:solidFill>
            <a:srgbClr val="969696"/>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403" name="Text Box 17"/>
          <p:cNvSpPr txBox="1">
            <a:spLocks noChangeArrowheads="1"/>
          </p:cNvSpPr>
          <p:nvPr/>
        </p:nvSpPr>
        <p:spPr bwMode="auto">
          <a:xfrm>
            <a:off x="1795463" y="3057525"/>
            <a:ext cx="685800" cy="579438"/>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3</a:t>
            </a:r>
          </a:p>
        </p:txBody>
      </p:sp>
      <p:sp>
        <p:nvSpPr>
          <p:cNvPr id="380947" name="Oval 19"/>
          <p:cNvSpPr>
            <a:spLocks noChangeArrowheads="1"/>
          </p:cNvSpPr>
          <p:nvPr/>
        </p:nvSpPr>
        <p:spPr bwMode="auto">
          <a:xfrm>
            <a:off x="2586038" y="1762131"/>
            <a:ext cx="838200" cy="838200"/>
          </a:xfrm>
          <a:prstGeom prst="ellipse">
            <a:avLst/>
          </a:prstGeom>
          <a:solidFill>
            <a:srgbClr val="969696"/>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407" name="Text Box 20"/>
          <p:cNvSpPr txBox="1">
            <a:spLocks noChangeArrowheads="1"/>
          </p:cNvSpPr>
          <p:nvPr/>
        </p:nvSpPr>
        <p:spPr bwMode="auto">
          <a:xfrm>
            <a:off x="2662238" y="1914525"/>
            <a:ext cx="685800" cy="579438"/>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4</a:t>
            </a:r>
          </a:p>
        </p:txBody>
      </p:sp>
      <p:sp>
        <p:nvSpPr>
          <p:cNvPr id="380950" name="Oval 22"/>
          <p:cNvSpPr>
            <a:spLocks noChangeArrowheads="1"/>
          </p:cNvSpPr>
          <p:nvPr/>
        </p:nvSpPr>
        <p:spPr bwMode="auto">
          <a:xfrm>
            <a:off x="4019550" y="1262069"/>
            <a:ext cx="838200" cy="838200"/>
          </a:xfrm>
          <a:prstGeom prst="ellipse">
            <a:avLst/>
          </a:prstGeom>
          <a:solidFill>
            <a:srgbClr val="969696"/>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411" name="Text Box 23"/>
          <p:cNvSpPr txBox="1">
            <a:spLocks noChangeArrowheads="1"/>
          </p:cNvSpPr>
          <p:nvPr/>
        </p:nvSpPr>
        <p:spPr bwMode="auto">
          <a:xfrm>
            <a:off x="4095750" y="1414463"/>
            <a:ext cx="685800" cy="579437"/>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5</a:t>
            </a:r>
          </a:p>
        </p:txBody>
      </p:sp>
      <p:sp>
        <p:nvSpPr>
          <p:cNvPr id="380953" name="Oval 25"/>
          <p:cNvSpPr>
            <a:spLocks noChangeArrowheads="1"/>
          </p:cNvSpPr>
          <p:nvPr/>
        </p:nvSpPr>
        <p:spPr bwMode="auto">
          <a:xfrm>
            <a:off x="5648325" y="1719269"/>
            <a:ext cx="838200" cy="838200"/>
          </a:xfrm>
          <a:prstGeom prst="ellipse">
            <a:avLst/>
          </a:prstGeom>
          <a:solidFill>
            <a:srgbClr val="969696"/>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415" name="Text Box 26"/>
          <p:cNvSpPr txBox="1">
            <a:spLocks noChangeArrowheads="1"/>
          </p:cNvSpPr>
          <p:nvPr/>
        </p:nvSpPr>
        <p:spPr bwMode="auto">
          <a:xfrm>
            <a:off x="5724525" y="1871663"/>
            <a:ext cx="685800" cy="579437"/>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6</a:t>
            </a:r>
          </a:p>
        </p:txBody>
      </p:sp>
      <p:sp>
        <p:nvSpPr>
          <p:cNvPr id="380956" name="Oval 28"/>
          <p:cNvSpPr>
            <a:spLocks noChangeArrowheads="1"/>
          </p:cNvSpPr>
          <p:nvPr/>
        </p:nvSpPr>
        <p:spPr bwMode="auto">
          <a:xfrm>
            <a:off x="6424613" y="3071819"/>
            <a:ext cx="838200" cy="838200"/>
          </a:xfrm>
          <a:prstGeom prst="ellipse">
            <a:avLst/>
          </a:prstGeom>
          <a:solidFill>
            <a:srgbClr val="969696"/>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419" name="Text Box 29"/>
          <p:cNvSpPr txBox="1">
            <a:spLocks noChangeArrowheads="1"/>
          </p:cNvSpPr>
          <p:nvPr/>
        </p:nvSpPr>
        <p:spPr bwMode="auto">
          <a:xfrm>
            <a:off x="6500813" y="3224213"/>
            <a:ext cx="685800" cy="579437"/>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7</a:t>
            </a:r>
          </a:p>
        </p:txBody>
      </p:sp>
      <p:sp>
        <p:nvSpPr>
          <p:cNvPr id="380959" name="Oval 31"/>
          <p:cNvSpPr>
            <a:spLocks noChangeArrowheads="1"/>
          </p:cNvSpPr>
          <p:nvPr/>
        </p:nvSpPr>
        <p:spPr bwMode="auto">
          <a:xfrm>
            <a:off x="6496050" y="4533906"/>
            <a:ext cx="838200" cy="838200"/>
          </a:xfrm>
          <a:prstGeom prst="ellipse">
            <a:avLst/>
          </a:prstGeom>
          <a:solidFill>
            <a:srgbClr val="969696"/>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423" name="Text Box 32"/>
          <p:cNvSpPr txBox="1">
            <a:spLocks noChangeArrowheads="1"/>
          </p:cNvSpPr>
          <p:nvPr/>
        </p:nvSpPr>
        <p:spPr bwMode="auto">
          <a:xfrm>
            <a:off x="6572250" y="4686300"/>
            <a:ext cx="685800" cy="579438"/>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8</a:t>
            </a:r>
          </a:p>
        </p:txBody>
      </p:sp>
      <p:sp>
        <p:nvSpPr>
          <p:cNvPr id="16424" name="Line 33"/>
          <p:cNvSpPr>
            <a:spLocks noChangeShapeType="1"/>
          </p:cNvSpPr>
          <p:nvPr/>
        </p:nvSpPr>
        <p:spPr bwMode="auto">
          <a:xfrm flipV="1">
            <a:off x="1941513" y="3663950"/>
            <a:ext cx="47625" cy="304800"/>
          </a:xfrm>
          <a:prstGeom prst="line">
            <a:avLst/>
          </a:prstGeom>
          <a:noFill/>
          <a:ln w="57150">
            <a:solidFill>
              <a:srgbClr val="FFFF00"/>
            </a:solidFill>
            <a:round/>
            <a:headEnd/>
            <a:tailEnd type="triangle" w="med" len="med"/>
          </a:ln>
        </p:spPr>
        <p:txBody>
          <a:bodyPr/>
          <a:lstStyle/>
          <a:p>
            <a:endParaRPr lang="en-US"/>
          </a:p>
        </p:txBody>
      </p:sp>
      <p:sp>
        <p:nvSpPr>
          <p:cNvPr id="16425" name="Line 34"/>
          <p:cNvSpPr>
            <a:spLocks noChangeShapeType="1"/>
          </p:cNvSpPr>
          <p:nvPr/>
        </p:nvSpPr>
        <p:spPr bwMode="auto">
          <a:xfrm flipV="1">
            <a:off x="2471738" y="2389188"/>
            <a:ext cx="219075" cy="255587"/>
          </a:xfrm>
          <a:prstGeom prst="line">
            <a:avLst/>
          </a:prstGeom>
          <a:noFill/>
          <a:ln w="57150">
            <a:solidFill>
              <a:srgbClr val="FFFF00"/>
            </a:solidFill>
            <a:round/>
            <a:headEnd/>
            <a:tailEnd type="triangle" w="med" len="med"/>
          </a:ln>
        </p:spPr>
        <p:txBody>
          <a:bodyPr/>
          <a:lstStyle/>
          <a:p>
            <a:endParaRPr lang="en-US"/>
          </a:p>
        </p:txBody>
      </p:sp>
      <p:sp>
        <p:nvSpPr>
          <p:cNvPr id="16426" name="Line 35"/>
          <p:cNvSpPr>
            <a:spLocks noChangeShapeType="1"/>
          </p:cNvSpPr>
          <p:nvPr/>
        </p:nvSpPr>
        <p:spPr bwMode="auto">
          <a:xfrm flipV="1">
            <a:off x="3654425" y="1652588"/>
            <a:ext cx="379413" cy="131762"/>
          </a:xfrm>
          <a:prstGeom prst="line">
            <a:avLst/>
          </a:prstGeom>
          <a:noFill/>
          <a:ln w="57150">
            <a:solidFill>
              <a:srgbClr val="FFFF00"/>
            </a:solidFill>
            <a:round/>
            <a:headEnd/>
            <a:tailEnd type="triangle" w="med" len="med"/>
          </a:ln>
        </p:spPr>
        <p:txBody>
          <a:bodyPr/>
          <a:lstStyle/>
          <a:p>
            <a:endParaRPr lang="en-US"/>
          </a:p>
        </p:txBody>
      </p:sp>
      <p:sp>
        <p:nvSpPr>
          <p:cNvPr id="16427" name="Line 36"/>
          <p:cNvSpPr>
            <a:spLocks noChangeShapeType="1"/>
          </p:cNvSpPr>
          <p:nvPr/>
        </p:nvSpPr>
        <p:spPr bwMode="auto">
          <a:xfrm flipH="1" flipV="1">
            <a:off x="2105025" y="5129213"/>
            <a:ext cx="138113" cy="263525"/>
          </a:xfrm>
          <a:prstGeom prst="line">
            <a:avLst/>
          </a:prstGeom>
          <a:noFill/>
          <a:ln w="57150">
            <a:solidFill>
              <a:srgbClr val="FFFF00"/>
            </a:solidFill>
            <a:round/>
            <a:headEnd/>
            <a:tailEnd type="triangle" w="med" len="med"/>
          </a:ln>
        </p:spPr>
        <p:txBody>
          <a:bodyPr/>
          <a:lstStyle/>
          <a:p>
            <a:endParaRPr lang="en-US"/>
          </a:p>
        </p:txBody>
      </p:sp>
      <p:sp>
        <p:nvSpPr>
          <p:cNvPr id="16428" name="Line 37"/>
          <p:cNvSpPr>
            <a:spLocks noChangeShapeType="1"/>
          </p:cNvSpPr>
          <p:nvPr/>
        </p:nvSpPr>
        <p:spPr bwMode="auto">
          <a:xfrm>
            <a:off x="5356225" y="1762125"/>
            <a:ext cx="314325" cy="171450"/>
          </a:xfrm>
          <a:prstGeom prst="line">
            <a:avLst/>
          </a:prstGeom>
          <a:noFill/>
          <a:ln w="57150">
            <a:solidFill>
              <a:srgbClr val="FFFF00"/>
            </a:solidFill>
            <a:round/>
            <a:headEnd/>
            <a:tailEnd type="triangle" w="med" len="med"/>
          </a:ln>
        </p:spPr>
        <p:txBody>
          <a:bodyPr/>
          <a:lstStyle/>
          <a:p>
            <a:endParaRPr lang="en-US"/>
          </a:p>
        </p:txBody>
      </p:sp>
      <p:sp>
        <p:nvSpPr>
          <p:cNvPr id="16429" name="Line 38"/>
          <p:cNvSpPr>
            <a:spLocks noChangeShapeType="1"/>
          </p:cNvSpPr>
          <p:nvPr/>
        </p:nvSpPr>
        <p:spPr bwMode="auto">
          <a:xfrm>
            <a:off x="6704013" y="2784475"/>
            <a:ext cx="149225" cy="306388"/>
          </a:xfrm>
          <a:prstGeom prst="line">
            <a:avLst/>
          </a:prstGeom>
          <a:noFill/>
          <a:ln w="57150">
            <a:solidFill>
              <a:srgbClr val="FFFF00"/>
            </a:solidFill>
            <a:round/>
            <a:headEnd/>
            <a:tailEnd type="triangle" w="med" len="med"/>
          </a:ln>
        </p:spPr>
        <p:txBody>
          <a:bodyPr/>
          <a:lstStyle/>
          <a:p>
            <a:endParaRPr lang="en-US"/>
          </a:p>
        </p:txBody>
      </p:sp>
      <p:sp>
        <p:nvSpPr>
          <p:cNvPr id="16430" name="Line 39"/>
          <p:cNvSpPr>
            <a:spLocks noChangeShapeType="1"/>
          </p:cNvSpPr>
          <p:nvPr/>
        </p:nvSpPr>
        <p:spPr bwMode="auto">
          <a:xfrm flipH="1">
            <a:off x="7096125" y="4167188"/>
            <a:ext cx="22225" cy="376237"/>
          </a:xfrm>
          <a:prstGeom prst="line">
            <a:avLst/>
          </a:prstGeom>
          <a:noFill/>
          <a:ln w="57150">
            <a:solidFill>
              <a:srgbClr val="FFFF00"/>
            </a:solidFill>
            <a:round/>
            <a:headEnd/>
            <a:tailEnd type="triangle" w="med" len="med"/>
          </a:ln>
        </p:spPr>
        <p:txBody>
          <a:bodyPr/>
          <a:lstStyle/>
          <a:p>
            <a:endParaRPr lang="en-US"/>
          </a:p>
        </p:txBody>
      </p:sp>
      <p:sp>
        <p:nvSpPr>
          <p:cNvPr id="16431" name="AutoShape 40"/>
          <p:cNvSpPr>
            <a:spLocks noChangeArrowheads="1"/>
          </p:cNvSpPr>
          <p:nvPr/>
        </p:nvSpPr>
        <p:spPr bwMode="auto">
          <a:xfrm>
            <a:off x="4718050" y="947738"/>
            <a:ext cx="2292350" cy="688975"/>
          </a:xfrm>
          <a:prstGeom prst="flowChartProcess">
            <a:avLst/>
          </a:prstGeom>
          <a:noFill/>
          <a:ln w="9525">
            <a:noFill/>
            <a:miter lim="800000"/>
            <a:headEnd/>
            <a:tailEnd/>
          </a:ln>
          <a:effectLst>
            <a:prstShdw prst="shdw17" dist="17961" dir="2700000">
              <a:srgbClr val="737373"/>
            </a:prstShdw>
          </a:effectLst>
        </p:spPr>
        <p:txBody>
          <a:bodyPr/>
          <a:lstStyle/>
          <a:p>
            <a:pPr algn="r" eaLnBrk="0" hangingPunct="0"/>
            <a:r>
              <a:rPr lang="en-US" sz="2000" b="1">
                <a:solidFill>
                  <a:srgbClr val="FF0000"/>
                </a:solidFill>
                <a:latin typeface="Melior LT" pitchFamily="2" charset="0"/>
              </a:rPr>
              <a:t>Menyusun HPS / Owner’s Estimate</a:t>
            </a:r>
          </a:p>
        </p:txBody>
      </p:sp>
      <p:sp>
        <p:nvSpPr>
          <p:cNvPr id="16432" name="AutoShape 41">
            <a:hlinkClick r:id="" action="ppaction://hlinkshowjump?jump=nextslide" highlightClick="1"/>
          </p:cNvPr>
          <p:cNvSpPr>
            <a:spLocks noChangeArrowheads="1"/>
          </p:cNvSpPr>
          <p:nvPr/>
        </p:nvSpPr>
        <p:spPr bwMode="auto">
          <a:xfrm flipH="1">
            <a:off x="6400800" y="1695450"/>
            <a:ext cx="1752600" cy="990600"/>
          </a:xfrm>
          <a:prstGeom prst="actionButtonBlank">
            <a:avLst/>
          </a:prstGeom>
          <a:noFill/>
          <a:ln w="9525">
            <a:noFill/>
            <a:miter lim="800000"/>
            <a:headEnd/>
            <a:tailEnd/>
          </a:ln>
        </p:spPr>
        <p:txBody>
          <a:bodyPr/>
          <a:lstStyle/>
          <a:p>
            <a:pPr algn="r" eaLnBrk="0" hangingPunct="0"/>
            <a:r>
              <a:rPr lang="en-US" sz="2000">
                <a:latin typeface="Melior LT" pitchFamily="2" charset="0"/>
              </a:rPr>
              <a:t>Menuyusun Dokumen Pengadaan</a:t>
            </a:r>
          </a:p>
        </p:txBody>
      </p:sp>
      <p:sp>
        <p:nvSpPr>
          <p:cNvPr id="16433" name="AutoShape 42"/>
          <p:cNvSpPr>
            <a:spLocks noChangeArrowheads="1"/>
          </p:cNvSpPr>
          <p:nvPr/>
        </p:nvSpPr>
        <p:spPr bwMode="auto">
          <a:xfrm>
            <a:off x="990600" y="1350963"/>
            <a:ext cx="2286000" cy="762000"/>
          </a:xfrm>
          <a:prstGeom prst="flowChartProcess">
            <a:avLst/>
          </a:prstGeom>
          <a:noFill/>
          <a:ln w="9525">
            <a:noFill/>
            <a:miter lim="800000"/>
            <a:headEnd/>
            <a:tailEnd/>
          </a:ln>
          <a:effectLst>
            <a:prstShdw prst="shdw17" dist="17961" dir="2700000">
              <a:srgbClr val="737373"/>
            </a:prstShdw>
          </a:effectLst>
        </p:spPr>
        <p:txBody>
          <a:bodyPr/>
          <a:lstStyle/>
          <a:p>
            <a:pPr eaLnBrk="0" hangingPunct="0"/>
            <a:r>
              <a:rPr lang="en-US" sz="2000">
                <a:latin typeface="Melior LT" pitchFamily="2" charset="0"/>
              </a:rPr>
              <a:t>Menyusun Jadual Pengadaan</a:t>
            </a:r>
          </a:p>
        </p:txBody>
      </p:sp>
      <p:sp>
        <p:nvSpPr>
          <p:cNvPr id="16434" name="AutoShape 43"/>
          <p:cNvSpPr>
            <a:spLocks noChangeArrowheads="1"/>
          </p:cNvSpPr>
          <p:nvPr/>
        </p:nvSpPr>
        <p:spPr bwMode="auto">
          <a:xfrm>
            <a:off x="271463" y="2700338"/>
            <a:ext cx="1752600" cy="838200"/>
          </a:xfrm>
          <a:prstGeom prst="flowChartProcess">
            <a:avLst/>
          </a:prstGeom>
          <a:noFill/>
          <a:ln w="9525">
            <a:noFill/>
            <a:miter lim="800000"/>
            <a:headEnd/>
            <a:tailEnd/>
          </a:ln>
          <a:effectLst>
            <a:prstShdw prst="shdw17" dist="17961" dir="2700000">
              <a:srgbClr val="737373"/>
            </a:prstShdw>
          </a:effectLst>
        </p:spPr>
        <p:txBody>
          <a:bodyPr/>
          <a:lstStyle/>
          <a:p>
            <a:pPr eaLnBrk="0" hangingPunct="0"/>
            <a:r>
              <a:rPr lang="en-US" sz="2000">
                <a:latin typeface="Melior LT" pitchFamily="2" charset="0"/>
              </a:rPr>
              <a:t>Menetapkan Sistem Pengadaan</a:t>
            </a:r>
          </a:p>
        </p:txBody>
      </p:sp>
      <p:sp>
        <p:nvSpPr>
          <p:cNvPr id="16435" name="AutoShape 50"/>
          <p:cNvSpPr>
            <a:spLocks noChangeArrowheads="1"/>
          </p:cNvSpPr>
          <p:nvPr/>
        </p:nvSpPr>
        <p:spPr bwMode="auto">
          <a:xfrm>
            <a:off x="6462713" y="5848350"/>
            <a:ext cx="1981200" cy="762000"/>
          </a:xfrm>
          <a:prstGeom prst="flowChartProcess">
            <a:avLst/>
          </a:prstGeom>
          <a:noFill/>
          <a:ln w="9525">
            <a:noFill/>
            <a:miter lim="800000"/>
            <a:headEnd/>
            <a:tailEnd/>
          </a:ln>
          <a:effectLst>
            <a:prstShdw prst="shdw17" dist="17961" dir="2700000">
              <a:srgbClr val="737373"/>
            </a:prstShdw>
          </a:effectLst>
        </p:spPr>
        <p:txBody>
          <a:bodyPr/>
          <a:lstStyle/>
          <a:p>
            <a:pPr eaLnBrk="0" hangingPunct="0"/>
            <a:r>
              <a:rPr lang="en-US" sz="2000">
                <a:latin typeface="Melior LT" pitchFamily="2" charset="0"/>
              </a:rPr>
              <a:t>Melaksanakan Kontrak</a:t>
            </a:r>
          </a:p>
        </p:txBody>
      </p:sp>
      <p:sp>
        <p:nvSpPr>
          <p:cNvPr id="380980" name="Oval 52"/>
          <p:cNvSpPr>
            <a:spLocks noChangeArrowheads="1"/>
          </p:cNvSpPr>
          <p:nvPr/>
        </p:nvSpPr>
        <p:spPr bwMode="auto">
          <a:xfrm>
            <a:off x="5678488" y="5791206"/>
            <a:ext cx="838200" cy="838200"/>
          </a:xfrm>
          <a:prstGeom prst="ellipse">
            <a:avLst/>
          </a:prstGeom>
          <a:solidFill>
            <a:srgbClr val="969696"/>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Melior LT" pitchFamily="2" charset="0"/>
            </a:endParaRPr>
          </a:p>
        </p:txBody>
      </p:sp>
      <p:sp>
        <p:nvSpPr>
          <p:cNvPr id="16439" name="Text Box 53"/>
          <p:cNvSpPr txBox="1">
            <a:spLocks noChangeArrowheads="1"/>
          </p:cNvSpPr>
          <p:nvPr/>
        </p:nvSpPr>
        <p:spPr bwMode="auto">
          <a:xfrm>
            <a:off x="5754688" y="5943600"/>
            <a:ext cx="685800" cy="579438"/>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0000"/>
                </a:solidFill>
                <a:latin typeface="Melior LT" pitchFamily="2" charset="0"/>
              </a:rPr>
              <a:t>9</a:t>
            </a:r>
          </a:p>
        </p:txBody>
      </p:sp>
      <p:sp>
        <p:nvSpPr>
          <p:cNvPr id="16440" name="Line 54"/>
          <p:cNvSpPr>
            <a:spLocks noChangeShapeType="1"/>
          </p:cNvSpPr>
          <p:nvPr/>
        </p:nvSpPr>
        <p:spPr bwMode="auto">
          <a:xfrm flipH="1">
            <a:off x="6421438" y="5656263"/>
            <a:ext cx="227012" cy="246062"/>
          </a:xfrm>
          <a:prstGeom prst="line">
            <a:avLst/>
          </a:prstGeom>
          <a:noFill/>
          <a:ln w="57150">
            <a:solidFill>
              <a:srgbClr val="FFFF00"/>
            </a:solidFill>
            <a:round/>
            <a:headEnd/>
            <a:tailEnd type="triangle" w="med" len="med"/>
          </a:ln>
        </p:spPr>
        <p:txBody>
          <a:bodyPr/>
          <a:lstStyle/>
          <a:p>
            <a:endParaRPr lang="en-US"/>
          </a:p>
        </p:txBody>
      </p:sp>
      <p:sp>
        <p:nvSpPr>
          <p:cNvPr id="46" name="Title 45"/>
          <p:cNvSpPr>
            <a:spLocks noGrp="1"/>
          </p:cNvSpPr>
          <p:nvPr>
            <p:ph type="title"/>
          </p:nvPr>
        </p:nvSpPr>
        <p:spPr/>
        <p:txBody>
          <a:bodyPr anchor="t"/>
          <a:lstStyle/>
          <a:p>
            <a:pPr eaLnBrk="1" hangingPunct="1">
              <a:defRPr/>
            </a:pPr>
            <a:r>
              <a:rPr lang="en-US" smtClean="0"/>
              <a:t>Siklus Pengadaan</a:t>
            </a:r>
          </a:p>
        </p:txBody>
      </p:sp>
      <p:sp>
        <p:nvSpPr>
          <p:cNvPr id="40" name="Slide Number Placeholder 4"/>
          <p:cNvSpPr>
            <a:spLocks noGrp="1"/>
          </p:cNvSpPr>
          <p:nvPr>
            <p:ph type="sldNum" sz="quarter" idx="12"/>
          </p:nvPr>
        </p:nvSpPr>
        <p:spPr>
          <a:prstGeom prst="rect">
            <a:avLst/>
          </a:prstGeom>
        </p:spPr>
        <p:txBody>
          <a:bodyPr vert="horz" numCol="1" compatLnSpc="1">
            <a:prstTxWarp prst="textNoShape">
              <a:avLst/>
            </a:prstTxWarp>
          </a:bodyPr>
          <a:lstStyle/>
          <a:p>
            <a:pPr>
              <a:defRPr/>
            </a:pPr>
            <a:fld id="{AF608D47-CC55-410B-A903-7A3400F9FA94}" type="slidenum">
              <a:rPr lang="en-US" smtClean="0"/>
              <a:pPr>
                <a:defRPr/>
              </a:pPr>
              <a:t>28</a:t>
            </a:fld>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4000" dirty="0" err="1" smtClean="0"/>
              <a:t>Realitas</a:t>
            </a:r>
            <a:r>
              <a:rPr lang="en-US" sz="4000" dirty="0" smtClean="0"/>
              <a:t> </a:t>
            </a:r>
            <a:r>
              <a:rPr lang="en-US" sz="4000" dirty="0" err="1" smtClean="0"/>
              <a:t>Praktik</a:t>
            </a:r>
            <a:r>
              <a:rPr lang="en-US" sz="4000" dirty="0" smtClean="0"/>
              <a:t> </a:t>
            </a:r>
            <a:r>
              <a:rPr lang="en-US" sz="4000" dirty="0" err="1" smtClean="0"/>
              <a:t>Pengadaan</a:t>
            </a:r>
            <a:r>
              <a:rPr lang="en-US" sz="4000" dirty="0" smtClean="0"/>
              <a:t> </a:t>
            </a:r>
            <a:r>
              <a:rPr lang="en-US" sz="4000" dirty="0" err="1" smtClean="0"/>
              <a:t>Barang</a:t>
            </a:r>
            <a:r>
              <a:rPr lang="en-US" sz="4000" dirty="0" smtClean="0"/>
              <a:t> </a:t>
            </a:r>
            <a:r>
              <a:rPr lang="en-US" sz="4000" dirty="0" err="1" smtClean="0"/>
              <a:t>Jasa</a:t>
            </a:r>
            <a:endParaRPr lang="en-US" sz="4000" dirty="0" smtClean="0"/>
          </a:p>
        </p:txBody>
      </p:sp>
      <p:sp>
        <p:nvSpPr>
          <p:cNvPr id="19459" name="Rectangle 3"/>
          <p:cNvSpPr>
            <a:spLocks noGrp="1" noChangeArrowheads="1"/>
          </p:cNvSpPr>
          <p:nvPr>
            <p:ph sz="quarter" idx="1"/>
          </p:nvPr>
        </p:nvSpPr>
        <p:spPr>
          <a:xfrm>
            <a:off x="419100" y="1772433"/>
            <a:ext cx="8305800" cy="4572000"/>
          </a:xfrm>
        </p:spPr>
        <p:txBody>
          <a:bodyPr/>
          <a:lstStyle/>
          <a:p>
            <a:pPr algn="just">
              <a:lnSpc>
                <a:spcPct val="90000"/>
              </a:lnSpc>
            </a:pPr>
            <a:r>
              <a:rPr lang="en-US" dirty="0" err="1" smtClean="0"/>
              <a:t>Pembuatan</a:t>
            </a:r>
            <a:r>
              <a:rPr lang="en-US" dirty="0" smtClean="0"/>
              <a:t> Owner Estimate (HPS) </a:t>
            </a:r>
            <a:r>
              <a:rPr lang="en-US" dirty="0" err="1" smtClean="0"/>
              <a:t>yg</a:t>
            </a:r>
            <a:r>
              <a:rPr lang="en-US" dirty="0" smtClean="0"/>
              <a:t> </a:t>
            </a:r>
            <a:r>
              <a:rPr lang="en-US" dirty="0" err="1" smtClean="0"/>
              <a:t>belum</a:t>
            </a:r>
            <a:r>
              <a:rPr lang="en-US" dirty="0" smtClean="0"/>
              <a:t> </a:t>
            </a:r>
            <a:r>
              <a:rPr lang="en-US" dirty="0" err="1" smtClean="0"/>
              <a:t>akurat</a:t>
            </a:r>
            <a:r>
              <a:rPr lang="en-US" dirty="0" smtClean="0"/>
              <a:t>, </a:t>
            </a:r>
            <a:r>
              <a:rPr lang="en-US" dirty="0" err="1" smtClean="0"/>
              <a:t>cenderung</a:t>
            </a:r>
            <a:r>
              <a:rPr lang="en-US" dirty="0" smtClean="0"/>
              <a:t> </a:t>
            </a:r>
            <a:r>
              <a:rPr lang="en-US" dirty="0" err="1" smtClean="0"/>
              <a:t>lebih</a:t>
            </a:r>
            <a:r>
              <a:rPr lang="en-US" dirty="0" smtClean="0"/>
              <a:t> </a:t>
            </a:r>
            <a:r>
              <a:rPr lang="en-US" dirty="0" err="1" smtClean="0"/>
              <a:t>tinggi</a:t>
            </a:r>
            <a:r>
              <a:rPr lang="en-US" dirty="0" smtClean="0"/>
              <a:t> </a:t>
            </a:r>
            <a:r>
              <a:rPr lang="en-US" dirty="0" err="1" smtClean="0"/>
              <a:t>daripada</a:t>
            </a:r>
            <a:r>
              <a:rPr lang="en-US" dirty="0" smtClean="0"/>
              <a:t> </a:t>
            </a:r>
            <a:r>
              <a:rPr lang="en-US" dirty="0" err="1" smtClean="0"/>
              <a:t>harga</a:t>
            </a:r>
            <a:r>
              <a:rPr lang="en-US" dirty="0" smtClean="0"/>
              <a:t> </a:t>
            </a:r>
            <a:r>
              <a:rPr lang="en-US" dirty="0" err="1" smtClean="0"/>
              <a:t>pasar</a:t>
            </a:r>
            <a:endParaRPr lang="en-US" dirty="0" smtClean="0"/>
          </a:p>
          <a:p>
            <a:pPr algn="just">
              <a:lnSpc>
                <a:spcPct val="90000"/>
              </a:lnSpc>
            </a:pPr>
            <a:r>
              <a:rPr lang="en-US" dirty="0" err="1" smtClean="0"/>
              <a:t>Pada</a:t>
            </a:r>
            <a:r>
              <a:rPr lang="en-US" dirty="0" smtClean="0"/>
              <a:t> </a:t>
            </a:r>
            <a:r>
              <a:rPr lang="en-US" dirty="0" err="1" smtClean="0"/>
              <a:t>akhirnya</a:t>
            </a:r>
            <a:r>
              <a:rPr lang="en-US" dirty="0" smtClean="0"/>
              <a:t> </a:t>
            </a:r>
            <a:r>
              <a:rPr lang="en-US" dirty="0" err="1" smtClean="0"/>
              <a:t>pemerintah</a:t>
            </a:r>
            <a:r>
              <a:rPr lang="en-US" dirty="0" smtClean="0"/>
              <a:t>/user </a:t>
            </a:r>
            <a:r>
              <a:rPr lang="en-US" dirty="0" err="1" smtClean="0"/>
              <a:t>selalu</a:t>
            </a:r>
            <a:r>
              <a:rPr lang="en-US" dirty="0" smtClean="0"/>
              <a:t> </a:t>
            </a:r>
            <a:r>
              <a:rPr lang="en-US" dirty="0" err="1" smtClean="0"/>
              <a:t>membeli</a:t>
            </a:r>
            <a:r>
              <a:rPr lang="en-US" dirty="0" smtClean="0"/>
              <a:t> </a:t>
            </a:r>
            <a:r>
              <a:rPr lang="en-US" dirty="0" err="1" smtClean="0"/>
              <a:t>harga</a:t>
            </a:r>
            <a:r>
              <a:rPr lang="en-US" dirty="0" smtClean="0"/>
              <a:t> </a:t>
            </a:r>
            <a:r>
              <a:rPr lang="en-US" dirty="0" err="1" smtClean="0"/>
              <a:t>lebih</a:t>
            </a:r>
            <a:r>
              <a:rPr lang="en-US" dirty="0" smtClean="0"/>
              <a:t> </a:t>
            </a:r>
            <a:r>
              <a:rPr lang="en-US" dirty="0" err="1" smtClean="0"/>
              <a:t>mahal</a:t>
            </a:r>
            <a:r>
              <a:rPr lang="en-US" dirty="0" smtClean="0"/>
              <a:t> </a:t>
            </a:r>
            <a:r>
              <a:rPr lang="en-US" dirty="0" err="1" smtClean="0"/>
              <a:t>daripada</a:t>
            </a:r>
            <a:r>
              <a:rPr lang="en-US" dirty="0" smtClean="0"/>
              <a:t> </a:t>
            </a:r>
            <a:r>
              <a:rPr lang="en-US" dirty="0" err="1" smtClean="0"/>
              <a:t>harga</a:t>
            </a:r>
            <a:r>
              <a:rPr lang="en-US" dirty="0" smtClean="0"/>
              <a:t> </a:t>
            </a:r>
            <a:r>
              <a:rPr lang="en-US" dirty="0" err="1" smtClean="0"/>
              <a:t>pasar</a:t>
            </a:r>
            <a:endParaRPr lang="en-US" dirty="0" smtClean="0"/>
          </a:p>
        </p:txBody>
      </p:sp>
      <p:sp>
        <p:nvSpPr>
          <p:cNvPr id="4" name="Slide Number Placeholder 4"/>
          <p:cNvSpPr>
            <a:spLocks noGrp="1"/>
          </p:cNvSpPr>
          <p:nvPr>
            <p:ph type="sldNum" sz="quarter" idx="11"/>
          </p:nvPr>
        </p:nvSpPr>
        <p:spPr/>
        <p:txBody>
          <a:bodyPr/>
          <a:lstStyle/>
          <a:p>
            <a:pPr>
              <a:defRPr/>
            </a:pPr>
            <a:fld id="{08BAC9B1-17D0-4F86-A965-C3F13CD34DCC}"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MATERI </a:t>
            </a:r>
            <a:r>
              <a:rPr lang="id-ID" b="1" dirty="0"/>
              <a:t>1</a:t>
            </a:r>
            <a:r>
              <a:rPr lang="id-ID" b="1" dirty="0" smtClean="0"/>
              <a:t>: </a:t>
            </a:r>
            <a:r>
              <a:rPr lang="en-US" b="1" i="1" dirty="0" smtClean="0"/>
              <a:t>Overview</a:t>
            </a:r>
            <a:endParaRPr lang="en-US" dirty="0"/>
          </a:p>
        </p:txBody>
      </p:sp>
      <p:sp>
        <p:nvSpPr>
          <p:cNvPr id="3" name="Content Placeholder 2"/>
          <p:cNvSpPr>
            <a:spLocks noGrp="1"/>
          </p:cNvSpPr>
          <p:nvPr>
            <p:ph idx="1"/>
          </p:nvPr>
        </p:nvSpPr>
        <p:spPr/>
        <p:txBody>
          <a:bodyPr/>
          <a:lstStyle/>
          <a:p>
            <a:pPr>
              <a:buNone/>
            </a:pPr>
            <a:r>
              <a:rPr lang="en-US" smtClean="0"/>
              <a:t>	Setelah meyelesaikan sesi ini Anda akan memahami:</a:t>
            </a:r>
          </a:p>
          <a:p>
            <a:pPr lvl="2"/>
            <a:r>
              <a:rPr lang="en-US" sz="3200" smtClean="0"/>
              <a:t>Tujuan training</a:t>
            </a:r>
          </a:p>
          <a:p>
            <a:pPr lvl="2"/>
            <a:r>
              <a:rPr lang="en-US" sz="3200" smtClean="0"/>
              <a:t>Lingkup training</a:t>
            </a:r>
          </a:p>
          <a:p>
            <a:pPr lvl="2"/>
            <a:r>
              <a:rPr lang="en-US" sz="3200" smtClean="0"/>
              <a:t>Pentingnya proses pengadaan (dan HPS) dalam proses bisnis perusahaan</a:t>
            </a:r>
            <a:endParaRPr lang="en-US" sz="320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3</a:t>
            </a:fld>
            <a:endParaRPr lang="id-ID"/>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4086" name="Rectangle 22"/>
          <p:cNvSpPr>
            <a:spLocks noGrp="1" noChangeArrowheads="1"/>
          </p:cNvSpPr>
          <p:nvPr>
            <p:ph type="title"/>
          </p:nvPr>
        </p:nvSpPr>
        <p:spPr/>
        <p:txBody>
          <a:bodyPr/>
          <a:lstStyle/>
          <a:p>
            <a:pPr eaLnBrk="1" hangingPunct="1">
              <a:defRPr/>
            </a:pPr>
            <a:r>
              <a:rPr lang="id-ID" smtClean="0"/>
              <a:t>Pengertian</a:t>
            </a:r>
            <a:r>
              <a:rPr lang="en-US" smtClean="0"/>
              <a:t> OE</a:t>
            </a:r>
          </a:p>
        </p:txBody>
      </p:sp>
      <p:sp>
        <p:nvSpPr>
          <p:cNvPr id="344087" name="Rectangle 23"/>
          <p:cNvSpPr>
            <a:spLocks noGrp="1" noChangeArrowheads="1"/>
          </p:cNvSpPr>
          <p:nvPr>
            <p:ph sz="quarter" idx="1"/>
          </p:nvPr>
        </p:nvSpPr>
        <p:spPr/>
        <p:txBody>
          <a:bodyPr/>
          <a:lstStyle/>
          <a:p>
            <a:pPr marL="174625" indent="-174625" algn="just" eaLnBrk="1" hangingPunct="1">
              <a:lnSpc>
                <a:spcPct val="90000"/>
              </a:lnSpc>
              <a:spcBef>
                <a:spcPct val="0"/>
              </a:spcBef>
              <a:spcAft>
                <a:spcPct val="50000"/>
              </a:spcAft>
              <a:buClr>
                <a:schemeClr val="tx1"/>
              </a:buClr>
              <a:defRPr/>
            </a:pPr>
            <a:r>
              <a:rPr lang="id-ID" sz="2400" b="1" smtClean="0">
                <a:solidFill>
                  <a:srgbClr val="CC0066"/>
                </a:solidFill>
              </a:rPr>
              <a:t>HPS/OE</a:t>
            </a:r>
            <a:r>
              <a:rPr lang="id-ID" sz="2400" b="1" smtClean="0"/>
              <a:t> </a:t>
            </a:r>
            <a:r>
              <a:rPr lang="id-ID" sz="2400" smtClean="0">
                <a:cs typeface="Times New Roman" pitchFamily="18" charset="0"/>
              </a:rPr>
              <a:t>adalah </a:t>
            </a:r>
            <a:r>
              <a:rPr lang="en-US" sz="2400" smtClean="0">
                <a:cs typeface="Times New Roman" pitchFamily="18" charset="0"/>
              </a:rPr>
              <a:t>perhitungan atau </a:t>
            </a:r>
            <a:r>
              <a:rPr lang="id-ID" sz="2400" smtClean="0">
                <a:cs typeface="Times New Roman" pitchFamily="18" charset="0"/>
              </a:rPr>
              <a:t>perkiraan biaya atas pekerjaan barang/jasa sesuai dengan syarat-syarat yang </a:t>
            </a:r>
            <a:r>
              <a:rPr lang="id-ID" sz="2400" smtClean="0">
                <a:solidFill>
                  <a:srgbClr val="CC0066"/>
                </a:solidFill>
                <a:cs typeface="Times New Roman" pitchFamily="18" charset="0"/>
              </a:rPr>
              <a:t>ditentukan dalam dokumen pemilihan</a:t>
            </a:r>
            <a:r>
              <a:rPr lang="id-ID" sz="2400" smtClean="0">
                <a:solidFill>
                  <a:srgbClr val="FF0066"/>
                </a:solidFill>
                <a:cs typeface="Times New Roman" pitchFamily="18" charset="0"/>
              </a:rPr>
              <a:t> </a:t>
            </a:r>
            <a:r>
              <a:rPr lang="id-ID" sz="2400" smtClean="0">
                <a:cs typeface="Times New Roman" pitchFamily="18" charset="0"/>
              </a:rPr>
              <a:t>penyedia barang/jasa,</a:t>
            </a:r>
            <a:r>
              <a:rPr lang="id-ID" sz="2400" smtClean="0"/>
              <a:t>  dikalkulasikan secara keahliaan dan berdasarkan data yang dapat dipertanggungjawabkan</a:t>
            </a:r>
          </a:p>
          <a:p>
            <a:pPr marL="0" indent="0" algn="just" eaLnBrk="1" hangingPunct="1">
              <a:lnSpc>
                <a:spcPct val="90000"/>
              </a:lnSpc>
              <a:spcBef>
                <a:spcPct val="0"/>
              </a:spcBef>
              <a:spcAft>
                <a:spcPct val="50000"/>
              </a:spcAft>
              <a:buClrTx/>
              <a:buFontTx/>
              <a:buNone/>
              <a:defRPr/>
            </a:pPr>
            <a:endParaRPr lang="en-US" sz="2400" smtClean="0"/>
          </a:p>
          <a:p>
            <a:pPr marL="0" indent="0" algn="just" eaLnBrk="1" hangingPunct="1">
              <a:lnSpc>
                <a:spcPct val="90000"/>
              </a:lnSpc>
              <a:spcBef>
                <a:spcPct val="0"/>
              </a:spcBef>
              <a:spcAft>
                <a:spcPct val="50000"/>
              </a:spcAft>
              <a:buClrTx/>
              <a:buFontTx/>
              <a:buNone/>
              <a:defRPr/>
            </a:pPr>
            <a:endParaRPr lang="en-US" sz="2400" smtClean="0"/>
          </a:p>
          <a:p>
            <a:pPr marL="174625" indent="-174625" algn="just" eaLnBrk="1" hangingPunct="1">
              <a:lnSpc>
                <a:spcPct val="90000"/>
              </a:lnSpc>
              <a:spcBef>
                <a:spcPct val="0"/>
              </a:spcBef>
              <a:spcAft>
                <a:spcPct val="50000"/>
              </a:spcAft>
              <a:buClr>
                <a:srgbClr val="2F1311"/>
              </a:buClr>
              <a:defRPr/>
            </a:pPr>
            <a:r>
              <a:rPr lang="id-ID" sz="2400" b="1" smtClean="0">
                <a:solidFill>
                  <a:srgbClr val="CC0066"/>
                </a:solidFill>
              </a:rPr>
              <a:t>Perkiraan biaya</a:t>
            </a:r>
            <a:r>
              <a:rPr lang="id-ID" sz="2400" smtClean="0">
                <a:solidFill>
                  <a:srgbClr val="CC0066"/>
                </a:solidFill>
              </a:rPr>
              <a:t> </a:t>
            </a:r>
            <a:r>
              <a:rPr lang="id-ID" sz="2400" smtClean="0"/>
              <a:t>menurut </a:t>
            </a:r>
            <a:r>
              <a:rPr lang="id-ID" sz="2400" b="1" i="1" smtClean="0">
                <a:solidFill>
                  <a:srgbClr val="CC0066"/>
                </a:solidFill>
              </a:rPr>
              <a:t>National Estimating Society-USA:</a:t>
            </a:r>
          </a:p>
          <a:p>
            <a:pPr marL="363538" lvl="1" indent="0" algn="just" eaLnBrk="1" hangingPunct="1">
              <a:lnSpc>
                <a:spcPct val="90000"/>
              </a:lnSpc>
              <a:spcBef>
                <a:spcPct val="0"/>
              </a:spcBef>
              <a:spcAft>
                <a:spcPct val="50000"/>
              </a:spcAft>
              <a:buClr>
                <a:srgbClr val="2F1311"/>
              </a:buClr>
              <a:buFont typeface="Verdana" pitchFamily="34" charset="0"/>
              <a:buNone/>
              <a:defRPr/>
            </a:pPr>
            <a:r>
              <a:rPr lang="id-ID" sz="2400" smtClean="0"/>
              <a:t>Seni memperkirakan (</a:t>
            </a:r>
            <a:r>
              <a:rPr lang="id-ID" sz="2400" i="1" smtClean="0"/>
              <a:t>the art of approximating</a:t>
            </a:r>
            <a:r>
              <a:rPr lang="id-ID" sz="2400" smtClean="0"/>
              <a:t>) kemungkinan jumlah biaya yang diperlukan untuk suatu kegiatan yang </a:t>
            </a:r>
            <a:r>
              <a:rPr lang="id-ID" sz="2400" smtClean="0">
                <a:solidFill>
                  <a:srgbClr val="CC0066"/>
                </a:solidFill>
              </a:rPr>
              <a:t>didasarkan atas informasi yang tersedia pada waktu itu</a:t>
            </a:r>
            <a:r>
              <a:rPr lang="en-US" sz="2400" smtClean="0">
                <a:solidFill>
                  <a:srgbClr val="CC0066"/>
                </a:solidFill>
              </a:rPr>
              <a:t> </a:t>
            </a:r>
            <a:endParaRPr lang="en-US" sz="2400" noProof="1" smtClean="0">
              <a:solidFill>
                <a:srgbClr val="CC0066"/>
              </a:solidFill>
            </a:endParaRPr>
          </a:p>
        </p:txBody>
      </p:sp>
      <p:sp>
        <p:nvSpPr>
          <p:cNvPr id="7"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3FCBD832-0E54-4002-9755-EDD4F8962238}" type="slidenum">
              <a:rPr kumimoji="0" lang="en-US" sz="1400">
                <a:solidFill>
                  <a:srgbClr val="FFFFFF"/>
                </a:solidFill>
                <a:latin typeface="+mj-lt"/>
                <a:ea typeface="+mj-ea"/>
                <a:cs typeface="+mj-cs"/>
              </a:rPr>
              <a:pPr algn="ctr">
                <a:lnSpc>
                  <a:spcPct val="90000"/>
                </a:lnSpc>
                <a:buFontTx/>
                <a:buNone/>
                <a:defRPr/>
              </a:pPr>
              <a:t>30</a:t>
            </a:fld>
            <a:endParaRPr kumimoji="0" lang="en-US" sz="1400">
              <a:solidFill>
                <a:srgbClr val="FFFFFF"/>
              </a:solidFill>
              <a:latin typeface="+mj-lt"/>
              <a:ea typeface="+mj-ea"/>
              <a:cs typeface="+mj-cs"/>
            </a:endParaRPr>
          </a:p>
        </p:txBody>
      </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smtClean="0"/>
              <a:t>Penjelasan </a:t>
            </a:r>
            <a:r>
              <a:rPr lang="id-ID" smtClean="0"/>
              <a:t>Owner Estimate (OE)</a:t>
            </a:r>
          </a:p>
        </p:txBody>
      </p:sp>
      <p:sp>
        <p:nvSpPr>
          <p:cNvPr id="10243" name="Content Placeholder 1"/>
          <p:cNvSpPr>
            <a:spLocks noGrp="1"/>
          </p:cNvSpPr>
          <p:nvPr>
            <p:ph sz="quarter" idx="1"/>
          </p:nvPr>
        </p:nvSpPr>
        <p:spPr/>
        <p:txBody>
          <a:bodyPr/>
          <a:lstStyle/>
          <a:p>
            <a:pPr algn="just" eaLnBrk="1" hangingPunct="1"/>
            <a:r>
              <a:rPr lang="id-ID" sz="2400" smtClean="0"/>
              <a:t>Sebutan dlm </a:t>
            </a:r>
            <a:r>
              <a:rPr lang="en-US" sz="2400" smtClean="0"/>
              <a:t>PerP</a:t>
            </a:r>
            <a:r>
              <a:rPr lang="id-ID" sz="2400" smtClean="0"/>
              <a:t>res </a:t>
            </a:r>
            <a:r>
              <a:rPr lang="en-US" sz="2400" smtClean="0"/>
              <a:t>70</a:t>
            </a:r>
            <a:r>
              <a:rPr lang="id-ID" sz="2400" smtClean="0"/>
              <a:t>/20</a:t>
            </a:r>
            <a:r>
              <a:rPr lang="en-US" sz="2400" smtClean="0"/>
              <a:t>12</a:t>
            </a:r>
            <a:r>
              <a:rPr lang="id-ID" sz="2400" smtClean="0"/>
              <a:t> adalah </a:t>
            </a:r>
            <a:r>
              <a:rPr lang="id-ID" sz="2400" smtClean="0">
                <a:solidFill>
                  <a:srgbClr val="CC0066"/>
                </a:solidFill>
              </a:rPr>
              <a:t>H</a:t>
            </a:r>
            <a:r>
              <a:rPr lang="id-ID" sz="2400" smtClean="0"/>
              <a:t>arga </a:t>
            </a:r>
            <a:r>
              <a:rPr lang="id-ID" sz="2400" smtClean="0">
                <a:solidFill>
                  <a:srgbClr val="CC0066"/>
                </a:solidFill>
              </a:rPr>
              <a:t>P</a:t>
            </a:r>
            <a:r>
              <a:rPr lang="id-ID" sz="2400" smtClean="0"/>
              <a:t>erkiraan </a:t>
            </a:r>
            <a:r>
              <a:rPr lang="id-ID" sz="2400" smtClean="0">
                <a:solidFill>
                  <a:srgbClr val="CC0066"/>
                </a:solidFill>
              </a:rPr>
              <a:t>S</a:t>
            </a:r>
            <a:r>
              <a:rPr lang="id-ID" sz="2400" smtClean="0"/>
              <a:t>endiri</a:t>
            </a:r>
            <a:r>
              <a:rPr lang="en-US" sz="2400" smtClean="0"/>
              <a:t> </a:t>
            </a:r>
            <a:r>
              <a:rPr lang="id-ID" sz="2400" smtClean="0"/>
              <a:t>(HPS)</a:t>
            </a:r>
          </a:p>
          <a:p>
            <a:pPr algn="just" eaLnBrk="1" hangingPunct="1"/>
            <a:r>
              <a:rPr lang="id-ID" sz="2400" smtClean="0"/>
              <a:t>pasal </a:t>
            </a:r>
            <a:r>
              <a:rPr lang="en-US" sz="2400" smtClean="0"/>
              <a:t>66</a:t>
            </a:r>
            <a:r>
              <a:rPr lang="id-ID" sz="2400" smtClean="0"/>
              <a:t>:</a:t>
            </a:r>
          </a:p>
          <a:p>
            <a:pPr marL="849313" lvl="1" indent="-457200" algn="just" eaLnBrk="1" hangingPunct="1">
              <a:buClrTx/>
              <a:buFont typeface="Lucida Sans Unicode" pitchFamily="34" charset="0"/>
              <a:buAutoNum type="arabicParenR"/>
            </a:pPr>
            <a:r>
              <a:rPr lang="id-ID" sz="2400" smtClean="0"/>
              <a:t>HPS disusun </a:t>
            </a:r>
            <a:r>
              <a:rPr lang="en-US" sz="2400" smtClean="0"/>
              <a:t>dan ditetapkan </a:t>
            </a:r>
            <a:r>
              <a:rPr lang="id-ID" sz="2400" smtClean="0"/>
              <a:t>oleh </a:t>
            </a:r>
            <a:r>
              <a:rPr lang="en-US" sz="2400" smtClean="0"/>
              <a:t>PPK kecuali untuk Kontes/Sayembara</a:t>
            </a:r>
          </a:p>
          <a:p>
            <a:pPr marL="849313" lvl="1" indent="-457200" algn="just" eaLnBrk="1" hangingPunct="1">
              <a:buClrTx/>
              <a:buFont typeface="Arial" pitchFamily="34" charset="0"/>
              <a:buAutoNum type="arabicParenR"/>
            </a:pPr>
            <a:r>
              <a:rPr lang="en-US" sz="2400" smtClean="0">
                <a:solidFill>
                  <a:srgbClr val="CC0066"/>
                </a:solidFill>
              </a:rPr>
              <a:t>Total</a:t>
            </a:r>
            <a:r>
              <a:rPr lang="en-US" sz="2400" smtClean="0"/>
              <a:t> </a:t>
            </a:r>
            <a:r>
              <a:rPr lang="en-US" sz="2400" smtClean="0">
                <a:solidFill>
                  <a:srgbClr val="CC0066"/>
                </a:solidFill>
              </a:rPr>
              <a:t>HPS</a:t>
            </a:r>
            <a:r>
              <a:rPr lang="en-US" sz="2400" smtClean="0"/>
              <a:t> diumumkan oleh ULP/Pejabat Pengadaan</a:t>
            </a:r>
            <a:endParaRPr lang="id-ID" sz="2400" smtClean="0"/>
          </a:p>
          <a:p>
            <a:pPr marL="849313" lvl="1" indent="-457200" algn="just" eaLnBrk="1" hangingPunct="1">
              <a:buClrTx/>
              <a:buFont typeface="Lucida Sans Unicode" pitchFamily="34" charset="0"/>
              <a:buAutoNum type="arabicParenR"/>
            </a:pPr>
            <a:r>
              <a:rPr lang="id-ID" sz="2400" smtClean="0"/>
              <a:t>Nilai total HPS terbuka dan tidak bersifat rahasia </a:t>
            </a:r>
            <a:r>
              <a:rPr lang="id-ID" sz="2400" i="1" smtClean="0">
                <a:solidFill>
                  <a:srgbClr val="CC0066"/>
                </a:solidFill>
              </a:rPr>
              <a:t>(tetapi rincian HPS tidak boleh dibuka dan bersifat rahasia)</a:t>
            </a:r>
            <a:endParaRPr lang="en-US" sz="2400" i="1" smtClean="0">
              <a:solidFill>
                <a:srgbClr val="CC0066"/>
              </a:solidFill>
            </a:endParaRPr>
          </a:p>
          <a:p>
            <a:pPr marL="849313" lvl="1" indent="-457200" algn="just" eaLnBrk="1" hangingPunct="1">
              <a:buClrTx/>
              <a:buFont typeface="Lucida Sans Unicode" pitchFamily="34" charset="0"/>
              <a:buAutoNum type="arabicParenR"/>
            </a:pPr>
            <a:r>
              <a:rPr lang="en-US" sz="2400" smtClean="0"/>
              <a:t>Disusun paling lama 28 hari kerja sebelum batas akhir pemasukan penawaran</a:t>
            </a:r>
          </a:p>
          <a:p>
            <a:pPr marL="849313" lvl="1" indent="-457200" algn="just" eaLnBrk="1" hangingPunct="1">
              <a:buClrTx/>
              <a:buFont typeface="Lucida Sans Unicode" pitchFamily="34" charset="0"/>
              <a:buAutoNum type="arabicParenR"/>
            </a:pPr>
            <a:r>
              <a:rPr lang="en-US" sz="2400" smtClean="0">
                <a:solidFill>
                  <a:srgbClr val="CC0066"/>
                </a:solidFill>
              </a:rPr>
              <a:t>Bukan</a:t>
            </a:r>
            <a:r>
              <a:rPr lang="en-US" sz="2400" smtClean="0"/>
              <a:t> sbg dasar menentukan besaran kerugian negara</a:t>
            </a:r>
            <a:endParaRPr lang="id-ID" sz="2400" smtClean="0"/>
          </a:p>
        </p:txBody>
      </p:sp>
      <p:sp>
        <p:nvSpPr>
          <p:cNvPr id="5"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F6BD062B-BEC4-47A3-A74D-D60C556106E0}" type="slidenum">
              <a:rPr kumimoji="0" lang="en-US" sz="1400">
                <a:solidFill>
                  <a:srgbClr val="FFFFFF"/>
                </a:solidFill>
                <a:latin typeface="+mj-lt"/>
                <a:ea typeface="+mj-ea"/>
                <a:cs typeface="+mj-cs"/>
              </a:rPr>
              <a:pPr algn="ctr">
                <a:lnSpc>
                  <a:spcPct val="90000"/>
                </a:lnSpc>
                <a:buFontTx/>
                <a:buNone/>
                <a:defRPr/>
              </a:pPr>
              <a:t>31</a:t>
            </a:fld>
            <a:endParaRPr kumimoji="0" lang="en-US" sz="1400">
              <a:solidFill>
                <a:srgbClr val="FFFFFF"/>
              </a:solidFill>
              <a:latin typeface="+mj-lt"/>
              <a:ea typeface="+mj-ea"/>
              <a:cs typeface="+mj-cs"/>
            </a:endParaRPr>
          </a:p>
        </p:txBody>
      </p:sp>
    </p:spTree>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4" name="Rectangle 4"/>
          <p:cNvSpPr>
            <a:spLocks noGrp="1" noChangeArrowheads="1"/>
          </p:cNvSpPr>
          <p:nvPr>
            <p:ph type="title"/>
          </p:nvPr>
        </p:nvSpPr>
        <p:spPr/>
        <p:txBody>
          <a:bodyPr/>
          <a:lstStyle/>
          <a:p>
            <a:pPr eaLnBrk="1" hangingPunct="1">
              <a:defRPr/>
            </a:pPr>
            <a:r>
              <a:rPr lang="en-US" smtClean="0"/>
              <a:t>Ketentuan</a:t>
            </a:r>
            <a:r>
              <a:rPr lang="id-ID" smtClean="0"/>
              <a:t> pada </a:t>
            </a:r>
            <a:r>
              <a:rPr lang="en-US" smtClean="0"/>
              <a:t>HPS/OE</a:t>
            </a:r>
          </a:p>
        </p:txBody>
      </p:sp>
      <p:sp>
        <p:nvSpPr>
          <p:cNvPr id="11267" name="Rectangle 5"/>
          <p:cNvSpPr>
            <a:spLocks noGrp="1" noChangeArrowheads="1"/>
          </p:cNvSpPr>
          <p:nvPr>
            <p:ph sz="quarter" idx="1"/>
          </p:nvPr>
        </p:nvSpPr>
        <p:spPr/>
        <p:txBody>
          <a:bodyPr/>
          <a:lstStyle/>
          <a:p>
            <a:pPr marL="363538" indent="-363538" algn="just" eaLnBrk="1" hangingPunct="1"/>
            <a:r>
              <a:rPr lang="id-ID" sz="2400" dirty="0" smtClean="0"/>
              <a:t>Setiap pengadaan harus dibuat HPS</a:t>
            </a:r>
          </a:p>
          <a:p>
            <a:pPr marL="363538" indent="-363538" algn="just" eaLnBrk="1" hangingPunct="1"/>
            <a:r>
              <a:rPr lang="id-ID" sz="2400" dirty="0" smtClean="0"/>
              <a:t>HPS dikalkulasikan secara keahlian berdasarkan data yang dapat dipertanggung-jawabkan, disusun oleh </a:t>
            </a:r>
            <a:r>
              <a:rPr lang="en-US" sz="2400" dirty="0" smtClean="0"/>
              <a:t>PPK</a:t>
            </a:r>
            <a:r>
              <a:rPr lang="id-ID" sz="2400" dirty="0" smtClean="0"/>
              <a:t> </a:t>
            </a:r>
          </a:p>
          <a:p>
            <a:pPr marL="363538" indent="-363538" algn="just" eaLnBrk="1" hangingPunct="1"/>
            <a:r>
              <a:rPr lang="id-ID" sz="2400" dirty="0" smtClean="0">
                <a:solidFill>
                  <a:srgbClr val="CC0066"/>
                </a:solidFill>
              </a:rPr>
              <a:t>Nilai total HPS tidak bersifat rahasia </a:t>
            </a:r>
            <a:r>
              <a:rPr lang="id-ID" sz="2400" dirty="0" smtClean="0"/>
              <a:t>(diumumkan pada saat acara penjelasan dokumen pengadaan) sebagai upaya transparansi dan menjadi bahan pertimbangan penyedia dalam memperkirakan keuntungan yang akan diperoleh</a:t>
            </a:r>
          </a:p>
          <a:p>
            <a:pPr marL="363538" indent="-363538" algn="just" eaLnBrk="1" hangingPunct="1"/>
            <a:r>
              <a:rPr lang="id-ID" sz="2400" dirty="0" smtClean="0">
                <a:solidFill>
                  <a:srgbClr val="CC0066"/>
                </a:solidFill>
              </a:rPr>
              <a:t>Rincian HPS rahasia</a:t>
            </a:r>
            <a:r>
              <a:rPr lang="id-ID" sz="2400" dirty="0" smtClean="0"/>
              <a:t>, sebagai alat negosiasi dan untuk mencegah keseragaman dalam metoda pelaksanaan pekerjaan dan  penawaran harga</a:t>
            </a:r>
          </a:p>
        </p:txBody>
      </p:sp>
      <p:sp>
        <p:nvSpPr>
          <p:cNvPr id="5"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8A8493D4-7085-4FF3-93AB-D63175E1ADD4}" type="slidenum">
              <a:rPr kumimoji="0" lang="en-US" sz="1400">
                <a:solidFill>
                  <a:srgbClr val="FFFFFF"/>
                </a:solidFill>
                <a:latin typeface="+mj-lt"/>
                <a:ea typeface="+mj-ea"/>
                <a:cs typeface="+mj-cs"/>
              </a:rPr>
              <a:pPr algn="ctr">
                <a:lnSpc>
                  <a:spcPct val="90000"/>
                </a:lnSpc>
                <a:buFontTx/>
                <a:buNone/>
                <a:defRPr/>
              </a:pPr>
              <a:t>32</a:t>
            </a:fld>
            <a:endParaRPr kumimoji="0" lang="en-US" sz="1400">
              <a:solidFill>
                <a:srgbClr val="FFFFFF"/>
              </a:solidFill>
              <a:latin typeface="+mj-lt"/>
              <a:ea typeface="+mj-ea"/>
              <a:cs typeface="+mj-cs"/>
            </a:endParaRPr>
          </a:p>
        </p:txBody>
      </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1700" name="Rectangle 4"/>
          <p:cNvSpPr>
            <a:spLocks noGrp="1" noChangeArrowheads="1"/>
          </p:cNvSpPr>
          <p:nvPr>
            <p:ph type="title"/>
          </p:nvPr>
        </p:nvSpPr>
        <p:spPr/>
        <p:txBody>
          <a:bodyPr/>
          <a:lstStyle/>
          <a:p>
            <a:pPr algn="r" eaLnBrk="1" hangingPunct="1">
              <a:defRPr/>
            </a:pPr>
            <a:r>
              <a:rPr lang="id-ID" smtClean="0"/>
              <a:t>Lanjutan…</a:t>
            </a:r>
          </a:p>
        </p:txBody>
      </p:sp>
      <p:sp>
        <p:nvSpPr>
          <p:cNvPr id="541701" name="Rectangle 5"/>
          <p:cNvSpPr>
            <a:spLocks noGrp="1" noChangeArrowheads="1"/>
          </p:cNvSpPr>
          <p:nvPr>
            <p:ph sz="quarter" idx="1"/>
          </p:nvPr>
        </p:nvSpPr>
        <p:spPr/>
        <p:txBody>
          <a:bodyPr/>
          <a:lstStyle/>
          <a:p>
            <a:pPr marL="363538" indent="-363538" algn="just" eaLnBrk="1" hangingPunct="1">
              <a:defRPr/>
            </a:pPr>
            <a:r>
              <a:rPr lang="id-ID" sz="2400" smtClean="0"/>
              <a:t>HPS </a:t>
            </a:r>
            <a:r>
              <a:rPr lang="id-ID" sz="2400" u="sng" smtClean="0">
                <a:solidFill>
                  <a:srgbClr val="CC0066"/>
                </a:solidFill>
              </a:rPr>
              <a:t>sudah</a:t>
            </a:r>
            <a:r>
              <a:rPr lang="id-ID" sz="2400" smtClean="0"/>
              <a:t> memperhitungkan:</a:t>
            </a:r>
            <a:r>
              <a:rPr lang="en-US" sz="2400" smtClean="0"/>
              <a:t> (PB/PK/JL)</a:t>
            </a:r>
            <a:endParaRPr lang="id-ID" sz="2400" smtClean="0"/>
          </a:p>
          <a:p>
            <a:pPr marL="712788" lvl="1" indent="-457200" algn="just" eaLnBrk="1" hangingPunct="1">
              <a:buClrTx/>
              <a:buFont typeface="+mj-lt"/>
              <a:buAutoNum type="alphaLcPeriod"/>
              <a:defRPr/>
            </a:pPr>
            <a:r>
              <a:rPr lang="id-ID" sz="2400" smtClean="0"/>
              <a:t>Pajak Pertambahan Nilai (PPN)</a:t>
            </a:r>
          </a:p>
          <a:p>
            <a:pPr marL="712788" lvl="1" indent="-457200" algn="just" eaLnBrk="1" hangingPunct="1">
              <a:buClrTx/>
              <a:buFont typeface="+mj-lt"/>
              <a:buAutoNum type="alphaLcPeriod"/>
              <a:defRPr/>
            </a:pPr>
            <a:r>
              <a:rPr lang="id-ID" sz="2400" smtClean="0"/>
              <a:t>Keuntungan</a:t>
            </a:r>
            <a:r>
              <a:rPr lang="en-US" sz="2400" smtClean="0"/>
              <a:t> (</a:t>
            </a:r>
            <a:r>
              <a:rPr lang="en-US" sz="2400" i="1" smtClean="0"/>
              <a:t>profit</a:t>
            </a:r>
            <a:r>
              <a:rPr lang="en-US" sz="2400" smtClean="0"/>
              <a:t>) </a:t>
            </a:r>
            <a:r>
              <a:rPr lang="id-ID" sz="2400" smtClean="0"/>
              <a:t>dan </a:t>
            </a:r>
            <a:r>
              <a:rPr lang="en-US" sz="2400" smtClean="0"/>
              <a:t>Biaya Umum </a:t>
            </a:r>
            <a:r>
              <a:rPr lang="id-ID" sz="2400" smtClean="0"/>
              <a:t>(</a:t>
            </a:r>
            <a:r>
              <a:rPr lang="id-ID" sz="2400" i="1" smtClean="0"/>
              <a:t>overhead cost</a:t>
            </a:r>
            <a:r>
              <a:rPr lang="en-US" sz="2400" smtClean="0"/>
              <a:t>)</a:t>
            </a:r>
            <a:r>
              <a:rPr lang="en-US" sz="2400" i="1" smtClean="0"/>
              <a:t> </a:t>
            </a:r>
            <a:r>
              <a:rPr lang="id-ID" sz="2400" smtClean="0"/>
              <a:t>yang wajar bagi penyedia barang/jasa</a:t>
            </a:r>
            <a:r>
              <a:rPr lang="en-US" sz="2400" smtClean="0"/>
              <a:t> </a:t>
            </a:r>
            <a:r>
              <a:rPr lang="en-US" sz="2400" smtClean="0">
                <a:solidFill>
                  <a:srgbClr val="CC0066"/>
                </a:solidFill>
              </a:rPr>
              <a:t>maksimum 15% tidak termasuk pajak</a:t>
            </a:r>
            <a:endParaRPr lang="id-ID" sz="2400" smtClean="0">
              <a:solidFill>
                <a:srgbClr val="CC0066"/>
              </a:solidFill>
            </a:endParaRPr>
          </a:p>
          <a:p>
            <a:pPr marL="457200" indent="-457200" algn="just" eaLnBrk="1" hangingPunct="1">
              <a:defRPr/>
            </a:pPr>
            <a:r>
              <a:rPr lang="id-ID" sz="2400" smtClean="0"/>
              <a:t>HPS </a:t>
            </a:r>
            <a:r>
              <a:rPr lang="id-ID" sz="2400" u="sng" smtClean="0">
                <a:solidFill>
                  <a:srgbClr val="CC0066"/>
                </a:solidFill>
              </a:rPr>
              <a:t>tidak boleh </a:t>
            </a:r>
            <a:r>
              <a:rPr lang="id-ID" sz="2400" smtClean="0"/>
              <a:t>memperhitungkan:</a:t>
            </a:r>
            <a:r>
              <a:rPr lang="en-US" sz="2400" smtClean="0"/>
              <a:t> (PB/PK/JL/JK)</a:t>
            </a:r>
            <a:endParaRPr lang="id-ID" sz="2400" smtClean="0"/>
          </a:p>
          <a:p>
            <a:pPr marL="712788" lvl="1" indent="-457200" algn="just" eaLnBrk="1" hangingPunct="1">
              <a:buClrTx/>
              <a:buFont typeface="+mj-lt"/>
              <a:buAutoNum type="alphaLcPeriod"/>
              <a:defRPr/>
            </a:pPr>
            <a:r>
              <a:rPr lang="id-ID" sz="2400" smtClean="0"/>
              <a:t>Pajak Penghasilan (PPh)</a:t>
            </a:r>
            <a:r>
              <a:rPr lang="en-US" sz="2400" smtClean="0"/>
              <a:t> penyedia</a:t>
            </a:r>
            <a:endParaRPr lang="id-ID" sz="2400" smtClean="0"/>
          </a:p>
          <a:p>
            <a:pPr marL="712788" lvl="1" indent="-457200" algn="just" eaLnBrk="1" hangingPunct="1">
              <a:buClrTx/>
              <a:buFont typeface="+mj-lt"/>
              <a:buAutoNum type="alphaLcPeriod"/>
              <a:defRPr/>
            </a:pPr>
            <a:r>
              <a:rPr lang="id-ID" sz="2400" smtClean="0"/>
              <a:t>Biaya tidak terduga</a:t>
            </a:r>
          </a:p>
          <a:p>
            <a:pPr marL="712788" lvl="1" indent="-457200" algn="just" eaLnBrk="1" hangingPunct="1">
              <a:buClrTx/>
              <a:buFont typeface="+mj-lt"/>
              <a:buAutoNum type="alphaLcPeriod"/>
              <a:defRPr/>
            </a:pPr>
            <a:r>
              <a:rPr lang="id-ID" sz="2400" smtClean="0"/>
              <a:t>Biaya lain-lain</a:t>
            </a:r>
            <a:endParaRPr lang="en-US" sz="2400" smtClean="0"/>
          </a:p>
          <a:p>
            <a:pPr marL="438150" indent="-457200" algn="just" eaLnBrk="1" hangingPunct="1">
              <a:buClr>
                <a:srgbClr val="CC0066"/>
              </a:buClr>
              <a:defRPr/>
            </a:pPr>
            <a:r>
              <a:rPr lang="en-US" sz="2400" smtClean="0"/>
              <a:t>Riwayat HPS harus didokumentasikan secara baik</a:t>
            </a:r>
          </a:p>
          <a:p>
            <a:pPr marL="438150" indent="-457200" algn="just" eaLnBrk="1" hangingPunct="1">
              <a:buClr>
                <a:srgbClr val="CC0066"/>
              </a:buClr>
              <a:defRPr/>
            </a:pPr>
            <a:r>
              <a:rPr lang="en-US" sz="2400" smtClean="0"/>
              <a:t>Untuk kontes, tim juri/tim ahli dapat memberikan masukan dalam penyusunan HPS</a:t>
            </a:r>
            <a:endParaRPr lang="id-ID" sz="2400" smtClean="0"/>
          </a:p>
        </p:txBody>
      </p:sp>
      <p:sp>
        <p:nvSpPr>
          <p:cNvPr id="5"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97CEFAF8-A579-4A0C-956E-E674516C36ED}" type="slidenum">
              <a:rPr kumimoji="0" lang="en-US" sz="1400">
                <a:solidFill>
                  <a:srgbClr val="FFFFFF"/>
                </a:solidFill>
                <a:latin typeface="+mj-lt"/>
                <a:ea typeface="+mj-ea"/>
                <a:cs typeface="+mj-cs"/>
              </a:rPr>
              <a:pPr algn="ctr">
                <a:lnSpc>
                  <a:spcPct val="90000"/>
                </a:lnSpc>
                <a:buFontTx/>
                <a:buNone/>
                <a:defRPr/>
              </a:pPr>
              <a:t>33</a:t>
            </a:fld>
            <a:endParaRPr kumimoji="0" lang="en-US" sz="1400">
              <a:solidFill>
                <a:srgbClr val="FFFFFF"/>
              </a:solidFill>
              <a:latin typeface="+mj-lt"/>
              <a:ea typeface="+mj-ea"/>
              <a:cs typeface="+mj-cs"/>
            </a:endParaRPr>
          </a:p>
        </p:txBody>
      </p:sp>
    </p:spTree>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4"/>
          <p:cNvSpPr>
            <a:spLocks noGrp="1"/>
          </p:cNvSpPr>
          <p:nvPr>
            <p:ph sz="quarter" idx="1"/>
          </p:nvPr>
        </p:nvSpPr>
        <p:spPr>
          <a:xfrm>
            <a:off x="381000" y="1524000"/>
            <a:ext cx="8305800" cy="4572000"/>
          </a:xfrm>
        </p:spPr>
        <p:txBody>
          <a:bodyPr/>
          <a:lstStyle/>
          <a:p>
            <a:pPr eaLnBrk="1" hangingPunct="1"/>
            <a:r>
              <a:rPr lang="en-US" sz="2400" dirty="0" err="1" smtClean="0"/>
              <a:t>Komponen</a:t>
            </a:r>
            <a:r>
              <a:rPr lang="en-US" sz="2400" dirty="0" smtClean="0"/>
              <a:t> HPS </a:t>
            </a:r>
            <a:r>
              <a:rPr lang="en-US" sz="2400" dirty="0" err="1" smtClean="0"/>
              <a:t>Jasa</a:t>
            </a:r>
            <a:r>
              <a:rPr lang="en-US" sz="2400" dirty="0" smtClean="0"/>
              <a:t> </a:t>
            </a:r>
            <a:r>
              <a:rPr lang="en-US" sz="2400" dirty="0" err="1" smtClean="0"/>
              <a:t>Konsultansi</a:t>
            </a:r>
            <a:r>
              <a:rPr lang="en-US" sz="2400" dirty="0" smtClean="0"/>
              <a:t>: (JK)</a:t>
            </a:r>
          </a:p>
          <a:p>
            <a:pPr marL="776288" lvl="1" indent="-457200" eaLnBrk="1" hangingPunct="1">
              <a:buClrTx/>
              <a:buFont typeface="Arial" pitchFamily="34" charset="0"/>
              <a:buAutoNum type="arabicPeriod"/>
            </a:pPr>
            <a:r>
              <a:rPr lang="en-US" sz="2400" dirty="0" err="1" smtClean="0"/>
              <a:t>Biaya</a:t>
            </a:r>
            <a:r>
              <a:rPr lang="en-US" sz="2400" dirty="0" smtClean="0"/>
              <a:t> </a:t>
            </a:r>
            <a:r>
              <a:rPr lang="en-US" sz="2400" dirty="0" err="1" smtClean="0"/>
              <a:t>Langsung</a:t>
            </a:r>
            <a:r>
              <a:rPr lang="en-US" sz="2400" dirty="0" smtClean="0"/>
              <a:t> </a:t>
            </a:r>
            <a:r>
              <a:rPr lang="en-US" sz="2400" dirty="0" err="1" smtClean="0"/>
              <a:t>Personil</a:t>
            </a:r>
            <a:r>
              <a:rPr lang="en-US" sz="2400" dirty="0" smtClean="0"/>
              <a:t> (</a:t>
            </a:r>
            <a:r>
              <a:rPr lang="en-US" sz="2400" i="1" dirty="0" smtClean="0"/>
              <a:t>Remuneration</a:t>
            </a:r>
            <a:r>
              <a:rPr lang="en-US" sz="2400" dirty="0" smtClean="0"/>
              <a:t>)</a:t>
            </a:r>
          </a:p>
          <a:p>
            <a:pPr marL="776288" lvl="1" indent="-457200" eaLnBrk="1" hangingPunct="1">
              <a:buClrTx/>
              <a:buFont typeface="Arial" pitchFamily="34" charset="0"/>
              <a:buAutoNum type="arabicPeriod"/>
            </a:pPr>
            <a:r>
              <a:rPr lang="en-US" sz="2400" dirty="0" err="1" smtClean="0"/>
              <a:t>Biaya</a:t>
            </a:r>
            <a:r>
              <a:rPr lang="en-US" sz="2400" dirty="0" smtClean="0"/>
              <a:t> </a:t>
            </a:r>
            <a:r>
              <a:rPr lang="en-US" sz="2400" dirty="0" err="1" smtClean="0"/>
              <a:t>Langs</a:t>
            </a:r>
            <a:r>
              <a:rPr lang="id-ID" sz="2400" dirty="0" smtClean="0"/>
              <a:t>u</a:t>
            </a:r>
            <a:r>
              <a:rPr lang="en-US" sz="2400" dirty="0" err="1" smtClean="0"/>
              <a:t>ng</a:t>
            </a:r>
            <a:r>
              <a:rPr lang="en-US" sz="2400" dirty="0" smtClean="0"/>
              <a:t> Non </a:t>
            </a:r>
            <a:r>
              <a:rPr lang="en-US" sz="2400" dirty="0" err="1" smtClean="0"/>
              <a:t>Personil</a:t>
            </a:r>
            <a:r>
              <a:rPr lang="en-US" sz="2400" dirty="0" smtClean="0"/>
              <a:t> (</a:t>
            </a:r>
            <a:r>
              <a:rPr lang="en-US" sz="2400" i="1" dirty="0" smtClean="0"/>
              <a:t>Direct Reimbursable Cost</a:t>
            </a:r>
            <a:r>
              <a:rPr lang="en-US" sz="2400" dirty="0" smtClean="0"/>
              <a:t>)</a:t>
            </a:r>
          </a:p>
          <a:p>
            <a:pPr marL="776288" lvl="1" indent="-457200" eaLnBrk="1" hangingPunct="1">
              <a:buClrTx/>
              <a:buFont typeface="Arial" pitchFamily="34" charset="0"/>
              <a:buAutoNum type="arabicPeriod"/>
            </a:pPr>
            <a:r>
              <a:rPr lang="id-ID" sz="2400" dirty="0" smtClean="0"/>
              <a:t>Pajak Pertambahan Nilai (PPN)</a:t>
            </a:r>
          </a:p>
        </p:txBody>
      </p:sp>
      <p:sp>
        <p:nvSpPr>
          <p:cNvPr id="6" name="Title 5"/>
          <p:cNvSpPr>
            <a:spLocks noGrp="1"/>
          </p:cNvSpPr>
          <p:nvPr>
            <p:ph type="title"/>
          </p:nvPr>
        </p:nvSpPr>
        <p:spPr/>
        <p:txBody>
          <a:bodyPr/>
          <a:lstStyle/>
          <a:p>
            <a:pPr algn="r" eaLnBrk="1" hangingPunct="1">
              <a:defRPr/>
            </a:pPr>
            <a:r>
              <a:rPr lang="id-ID" smtClean="0"/>
              <a:t>Lanjutan…</a:t>
            </a:r>
            <a:endParaRPr lang="en-US"/>
          </a:p>
        </p:txBody>
      </p:sp>
      <p:sp>
        <p:nvSpPr>
          <p:cNvPr id="7"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7B00D041-BD1E-49D8-850F-ED0424637F2D}" type="slidenum">
              <a:rPr kumimoji="0" lang="en-US" sz="1400">
                <a:solidFill>
                  <a:srgbClr val="FFFFFF"/>
                </a:solidFill>
                <a:latin typeface="+mj-lt"/>
                <a:ea typeface="+mj-ea"/>
                <a:cs typeface="+mj-cs"/>
              </a:rPr>
              <a:pPr algn="ctr">
                <a:lnSpc>
                  <a:spcPct val="90000"/>
                </a:lnSpc>
                <a:buFontTx/>
                <a:buNone/>
                <a:defRPr/>
              </a:pPr>
              <a:t>34</a:t>
            </a:fld>
            <a:endParaRPr kumimoji="0" lang="en-US" sz="1400">
              <a:solidFill>
                <a:srgbClr val="FFFFFF"/>
              </a:solidFill>
              <a:latin typeface="+mj-lt"/>
              <a:ea typeface="+mj-ea"/>
              <a:cs typeface="+mj-cs"/>
            </a:endParaRPr>
          </a:p>
        </p:txBody>
      </p:sp>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err="1" smtClean="0"/>
              <a:t>Fungsi</a:t>
            </a:r>
            <a:r>
              <a:rPr lang="en-US" dirty="0" smtClean="0"/>
              <a:t>-</a:t>
            </a:r>
            <a:r>
              <a:rPr lang="id-ID" dirty="0" smtClean="0"/>
              <a:t>Manfaat </a:t>
            </a:r>
            <a:r>
              <a:rPr lang="en-US" dirty="0" smtClean="0"/>
              <a:t>HPS/OE</a:t>
            </a:r>
          </a:p>
        </p:txBody>
      </p:sp>
      <p:sp>
        <p:nvSpPr>
          <p:cNvPr id="14339" name="Content Placeholder 1"/>
          <p:cNvSpPr>
            <a:spLocks noGrp="1"/>
          </p:cNvSpPr>
          <p:nvPr>
            <p:ph sz="quarter" idx="1"/>
          </p:nvPr>
        </p:nvSpPr>
        <p:spPr/>
        <p:txBody>
          <a:bodyPr/>
          <a:lstStyle/>
          <a:p>
            <a:pPr marL="363538" indent="-363538" algn="just" eaLnBrk="1" hangingPunct="1">
              <a:lnSpc>
                <a:spcPct val="120000"/>
              </a:lnSpc>
              <a:spcBef>
                <a:spcPct val="0"/>
              </a:spcBef>
              <a:buClrTx/>
              <a:buSzPct val="100000"/>
              <a:buFontTx/>
              <a:buAutoNum type="arabicPeriod"/>
            </a:pPr>
            <a:r>
              <a:rPr lang="id-ID" sz="2400" smtClean="0"/>
              <a:t>Untuk menilai </a:t>
            </a:r>
            <a:r>
              <a:rPr lang="id-ID" sz="2400" smtClean="0">
                <a:solidFill>
                  <a:srgbClr val="CC0066"/>
                </a:solidFill>
              </a:rPr>
              <a:t>kewajaran harga penawaran </a:t>
            </a:r>
            <a:r>
              <a:rPr lang="id-ID" sz="2400" smtClean="0"/>
              <a:t>yang disampaikan pihak penyedia (evaluasi harga) tetapi </a:t>
            </a:r>
            <a:r>
              <a:rPr lang="id-ID" sz="2400" smtClean="0">
                <a:solidFill>
                  <a:srgbClr val="CC0066"/>
                </a:solidFill>
              </a:rPr>
              <a:t>tidak dapat dijadikan dasar untuk menggugurkan penawaran</a:t>
            </a:r>
          </a:p>
          <a:p>
            <a:pPr marL="363538" indent="-363538" algn="just" eaLnBrk="1" hangingPunct="1">
              <a:spcBef>
                <a:spcPct val="0"/>
              </a:spcBef>
              <a:buClrTx/>
              <a:buSzPct val="100000"/>
              <a:buFontTx/>
              <a:buAutoNum type="arabicPeriod"/>
            </a:pPr>
            <a:r>
              <a:rPr lang="en-US" sz="2400" smtClean="0"/>
              <a:t>Dasar  </a:t>
            </a:r>
            <a:r>
              <a:rPr lang="en-US" sz="2400" smtClean="0">
                <a:solidFill>
                  <a:srgbClr val="CC0066"/>
                </a:solidFill>
              </a:rPr>
              <a:t>penetapan batas tertinggi penawaran yang sah</a:t>
            </a:r>
            <a:endParaRPr lang="id-ID" sz="2400" smtClean="0">
              <a:solidFill>
                <a:srgbClr val="CC0066"/>
              </a:solidFill>
            </a:endParaRPr>
          </a:p>
          <a:p>
            <a:pPr marL="363538" indent="-363538" algn="just" eaLnBrk="1" hangingPunct="1">
              <a:lnSpc>
                <a:spcPct val="120000"/>
              </a:lnSpc>
              <a:spcBef>
                <a:spcPct val="0"/>
              </a:spcBef>
              <a:buClrTx/>
              <a:buSzPct val="100000"/>
              <a:buFontTx/>
              <a:buAutoNum type="arabicPeriod"/>
            </a:pPr>
            <a:r>
              <a:rPr lang="id-ID" sz="2400" smtClean="0"/>
              <a:t>Sebagai dasar bagi penetapan nilai nominal </a:t>
            </a:r>
            <a:r>
              <a:rPr lang="id-ID" sz="2400" smtClean="0">
                <a:solidFill>
                  <a:srgbClr val="CC0066"/>
                </a:solidFill>
              </a:rPr>
              <a:t>jaminan penawaran </a:t>
            </a:r>
            <a:endParaRPr lang="en-US" sz="2400" smtClean="0">
              <a:solidFill>
                <a:srgbClr val="CC0066"/>
              </a:solidFill>
            </a:endParaRPr>
          </a:p>
          <a:p>
            <a:pPr marL="457200" indent="-457200" algn="just" eaLnBrk="1" hangingPunct="1">
              <a:spcBef>
                <a:spcPct val="0"/>
              </a:spcBef>
              <a:spcAft>
                <a:spcPts val="0"/>
              </a:spcAft>
              <a:buClrTx/>
              <a:buSzPct val="100000"/>
              <a:buFont typeface="+mj-lt"/>
              <a:buAutoNum type="arabicPeriod" startAt="4"/>
              <a:defRPr/>
            </a:pPr>
            <a:r>
              <a:rPr lang="en-US" sz="2400" smtClean="0"/>
              <a:t>Dasar </a:t>
            </a:r>
            <a:r>
              <a:rPr lang="id-ID" sz="2400" smtClean="0"/>
              <a:t>menetapkan tambahan nilai </a:t>
            </a:r>
            <a:r>
              <a:rPr lang="id-ID" sz="2400" smtClean="0">
                <a:solidFill>
                  <a:srgbClr val="CC0066"/>
                </a:solidFill>
              </a:rPr>
              <a:t>jaminan pelaksanaan</a:t>
            </a:r>
            <a:r>
              <a:rPr lang="id-ID" sz="2400" smtClean="0"/>
              <a:t>, untuk penawaran kurang dari </a:t>
            </a:r>
            <a:r>
              <a:rPr lang="id-ID" sz="2400" smtClean="0">
                <a:solidFill>
                  <a:srgbClr val="CC0066"/>
                </a:solidFill>
              </a:rPr>
              <a:t>80% dari </a:t>
            </a:r>
            <a:r>
              <a:rPr lang="en-US" sz="2400" smtClean="0">
                <a:solidFill>
                  <a:srgbClr val="CC0066"/>
                </a:solidFill>
              </a:rPr>
              <a:t>nilai total </a:t>
            </a:r>
            <a:r>
              <a:rPr lang="id-ID" sz="2400" smtClean="0">
                <a:solidFill>
                  <a:srgbClr val="CC0066"/>
                </a:solidFill>
              </a:rPr>
              <a:t>HPS</a:t>
            </a:r>
            <a:endParaRPr lang="en-US" sz="2400" smtClean="0"/>
          </a:p>
          <a:p>
            <a:pPr marL="536575" indent="-536575" algn="just" eaLnBrk="1" hangingPunct="1">
              <a:spcBef>
                <a:spcPct val="50000"/>
              </a:spcBef>
              <a:buClrTx/>
              <a:buSzPct val="100000"/>
              <a:buFontTx/>
              <a:buAutoNum type="arabicPeriod" startAt="5"/>
              <a:defRPr/>
            </a:pPr>
            <a:r>
              <a:rPr lang="id-ID" sz="2400" smtClean="0"/>
              <a:t>Sebagai acuan dalam negosiasi harga pada proses penunjukan</a:t>
            </a:r>
            <a:r>
              <a:rPr lang="en-US" sz="2400" smtClean="0"/>
              <a:t> langsung</a:t>
            </a:r>
            <a:r>
              <a:rPr lang="id-ID" sz="2400" smtClean="0"/>
              <a:t>/</a:t>
            </a:r>
            <a:r>
              <a:rPr lang="en-US" sz="2400" smtClean="0"/>
              <a:t>pengadaan langsung/jasa konsultansi</a:t>
            </a:r>
          </a:p>
          <a:p>
            <a:pPr marL="536575" indent="-536575" algn="just" eaLnBrk="1" hangingPunct="1">
              <a:spcBef>
                <a:spcPct val="50000"/>
              </a:spcBef>
              <a:buClrTx/>
              <a:buSzPct val="100000"/>
              <a:buFontTx/>
              <a:buAutoNum type="arabicPeriod" startAt="5"/>
              <a:defRPr/>
            </a:pPr>
            <a:r>
              <a:rPr lang="id-ID" sz="2400" smtClean="0"/>
              <a:t>Sebagai bahan  perhitungan penyesuaian harga/eskalasi</a:t>
            </a:r>
            <a:endParaRPr lang="en-US" sz="2400" smtClean="0"/>
          </a:p>
          <a:p>
            <a:pPr marL="363538" indent="-363538" algn="just" eaLnBrk="1" hangingPunct="1">
              <a:lnSpc>
                <a:spcPct val="120000"/>
              </a:lnSpc>
              <a:spcBef>
                <a:spcPct val="0"/>
              </a:spcBef>
              <a:buClrTx/>
              <a:buSzPct val="100000"/>
              <a:buNone/>
            </a:pPr>
            <a:endParaRPr lang="en-US" sz="2400" smtClean="0"/>
          </a:p>
        </p:txBody>
      </p:sp>
      <p:sp>
        <p:nvSpPr>
          <p:cNvPr id="6"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03747B1C-00DD-4129-8D0C-5C71E31B96D0}" type="slidenum">
              <a:rPr kumimoji="0" lang="en-US" sz="1400">
                <a:solidFill>
                  <a:srgbClr val="FFFFFF"/>
                </a:solidFill>
                <a:latin typeface="+mj-lt"/>
                <a:ea typeface="+mj-ea"/>
                <a:cs typeface="+mj-cs"/>
              </a:rPr>
              <a:pPr algn="ctr">
                <a:lnSpc>
                  <a:spcPct val="90000"/>
                </a:lnSpc>
                <a:buFontTx/>
                <a:buNone/>
                <a:defRPr/>
              </a:pPr>
              <a:t>35</a:t>
            </a:fld>
            <a:endParaRPr kumimoji="0" lang="en-US" sz="1400">
              <a:solidFill>
                <a:srgbClr val="FFFFFF"/>
              </a:solidFill>
              <a:latin typeface="+mj-lt"/>
              <a:ea typeface="+mj-ea"/>
              <a:cs typeface="+mj-cs"/>
            </a:endParaRPr>
          </a:p>
        </p:txBody>
      </p:sp>
    </p:spTree>
  </p:cSld>
  <p:clrMapOvr>
    <a:masterClrMapping/>
  </p:clrMapOvr>
  <p:transition>
    <p:pull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mtClean="0"/>
              <a:t>Tambahan Nilai Jaminan Pelaksanaan</a:t>
            </a:r>
            <a:endParaRPr lang="en-US"/>
          </a:p>
        </p:txBody>
      </p:sp>
      <p:sp>
        <p:nvSpPr>
          <p:cNvPr id="16387" name="Content Placeholder 6"/>
          <p:cNvSpPr>
            <a:spLocks noGrp="1"/>
          </p:cNvSpPr>
          <p:nvPr>
            <p:ph sz="quarter" idx="1"/>
          </p:nvPr>
        </p:nvSpPr>
        <p:spPr>
          <a:xfrm>
            <a:off x="481042" y="5281634"/>
            <a:ext cx="8305800" cy="1219200"/>
          </a:xfrm>
        </p:spPr>
        <p:txBody>
          <a:bodyPr/>
          <a:lstStyle/>
          <a:p>
            <a:pPr>
              <a:buFont typeface="Wingdings 2" pitchFamily="18" charset="2"/>
              <a:buNone/>
            </a:pPr>
            <a:r>
              <a:rPr lang="en-US" sz="2000" dirty="0" smtClean="0"/>
              <a:t>JAMINAN 1% </a:t>
            </a:r>
            <a:r>
              <a:rPr lang="en-US" sz="2000" dirty="0" err="1" smtClean="0"/>
              <a:t>dari</a:t>
            </a:r>
            <a:r>
              <a:rPr lang="en-US" sz="2000" dirty="0" smtClean="0"/>
              <a:t> Total HPS </a:t>
            </a:r>
            <a:r>
              <a:rPr lang="en-US" sz="2000" dirty="0" err="1" smtClean="0"/>
              <a:t>untuk</a:t>
            </a:r>
            <a:r>
              <a:rPr lang="en-US" sz="2000" dirty="0" smtClean="0"/>
              <a:t> </a:t>
            </a:r>
            <a:r>
              <a:rPr lang="en-US" sz="2000" dirty="0" err="1" smtClean="0"/>
              <a:t>sanggahan</a:t>
            </a:r>
            <a:r>
              <a:rPr lang="en-US" sz="2000" dirty="0" smtClean="0"/>
              <a:t> banding</a:t>
            </a:r>
          </a:p>
        </p:txBody>
      </p:sp>
      <p:sp>
        <p:nvSpPr>
          <p:cNvPr id="4" name="Slide Number Placeholder 3"/>
          <p:cNvSpPr>
            <a:spLocks noGrp="1"/>
          </p:cNvSpPr>
          <p:nvPr>
            <p:ph type="sldNum" sz="quarter" idx="11"/>
          </p:nvPr>
        </p:nvSpPr>
        <p:spPr/>
        <p:txBody>
          <a:bodyPr/>
          <a:lstStyle/>
          <a:p>
            <a:pPr>
              <a:defRPr/>
            </a:pPr>
            <a:fld id="{4BA93856-014E-4FE0-9FB1-2F684F4067F4}" type="slidenum">
              <a:rPr lang="en-US" smtClean="0"/>
              <a:pPr>
                <a:defRPr/>
              </a:pPr>
              <a:t>36</a:t>
            </a:fld>
            <a:endParaRPr lang="en-US"/>
          </a:p>
        </p:txBody>
      </p:sp>
      <p:graphicFrame>
        <p:nvGraphicFramePr>
          <p:cNvPr id="7" name="Table 6"/>
          <p:cNvGraphicFramePr>
            <a:graphicFrameLocks noGrp="1"/>
          </p:cNvGraphicFramePr>
          <p:nvPr/>
        </p:nvGraphicFramePr>
        <p:xfrm>
          <a:off x="1357290" y="2357430"/>
          <a:ext cx="6096000" cy="240792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latin typeface="+mj-lt"/>
                        </a:rPr>
                        <a:t>Nilai Penawaran Yang Menang</a:t>
                      </a:r>
                      <a:r>
                        <a:rPr lang="en-US" sz="2000" baseline="0" smtClean="0">
                          <a:latin typeface="+mj-lt"/>
                        </a:rPr>
                        <a:t> (NPM)</a:t>
                      </a:r>
                      <a:endParaRPr lang="en-US" sz="2000" smtClean="0">
                        <a:latin typeface="+mj-lt"/>
                      </a:endParaRPr>
                    </a:p>
                    <a:p>
                      <a:endParaRPr lang="en-US" sz="2000">
                        <a:latin typeface="+mj-lt"/>
                      </a:endParaRPr>
                    </a:p>
                  </a:txBody>
                  <a:tcPr/>
                </a:tc>
                <a:tc>
                  <a:txBody>
                    <a:bodyPr/>
                    <a:lstStyle/>
                    <a:p>
                      <a:r>
                        <a:rPr lang="en-US" sz="2000" smtClean="0">
                          <a:latin typeface="+mj-lt"/>
                        </a:rPr>
                        <a:t>JAMINAN  PELAKSANAAN</a:t>
                      </a:r>
                      <a:endParaRPr lang="en-US" sz="2000">
                        <a:latin typeface="+mj-lt"/>
                      </a:endParaRPr>
                    </a:p>
                  </a:txBody>
                  <a:tcPr/>
                </a:tc>
                <a:extLst>
                  <a:ext uri="{0D108BD9-81ED-4DB2-BD59-A6C34878D82A}">
                    <a16:rowId xmlns=""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smtClean="0">
                          <a:latin typeface="+mj-lt"/>
                          <a:cs typeface="Times New Roman"/>
                        </a:rPr>
                        <a:t>≥ 80% HPS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smtClean="0">
                        <a:latin typeface="+mj-lt"/>
                      </a:endParaRPr>
                    </a:p>
                  </a:txBody>
                  <a:tcPr/>
                </a:tc>
                <a:tc>
                  <a:txBody>
                    <a:bodyPr/>
                    <a:lstStyle/>
                    <a:p>
                      <a:pPr algn="ctr"/>
                      <a:r>
                        <a:rPr lang="en-US" sz="2000" smtClean="0">
                          <a:latin typeface="+mj-lt"/>
                        </a:rPr>
                        <a:t>5% x  NILAI_KONTRAK</a:t>
                      </a:r>
                      <a:endParaRPr lang="en-US" sz="2000">
                        <a:latin typeface="+mj-lt"/>
                      </a:endParaRPr>
                    </a:p>
                  </a:txBody>
                  <a:tcPr/>
                </a:tc>
                <a:extLst>
                  <a:ext uri="{0D108BD9-81ED-4DB2-BD59-A6C34878D82A}">
                    <a16:rowId xmlns=""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smtClean="0">
                          <a:latin typeface="+mj-lt"/>
                        </a:rPr>
                        <a:t>&lt; 80% HPS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smtClean="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5% x HPS_TOTAL</a:t>
                      </a:r>
                    </a:p>
                  </a:txBody>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8" name="Rectangle 4"/>
          <p:cNvSpPr>
            <a:spLocks noGrp="1" noChangeArrowheads="1"/>
          </p:cNvSpPr>
          <p:nvPr>
            <p:ph type="title"/>
          </p:nvPr>
        </p:nvSpPr>
        <p:spPr/>
        <p:txBody>
          <a:bodyPr/>
          <a:lstStyle/>
          <a:p>
            <a:pPr algn="r" eaLnBrk="1" hangingPunct="1">
              <a:defRPr/>
            </a:pPr>
            <a:r>
              <a:rPr lang="en-US" dirty="0" err="1"/>
              <a:t>Fungsi</a:t>
            </a:r>
            <a:r>
              <a:rPr lang="en-US" dirty="0"/>
              <a:t>-</a:t>
            </a:r>
            <a:r>
              <a:rPr lang="id-ID" dirty="0"/>
              <a:t>Manfaat </a:t>
            </a:r>
            <a:r>
              <a:rPr lang="en-US" dirty="0" smtClean="0"/>
              <a:t>HPS/OE</a:t>
            </a:r>
            <a:r>
              <a:rPr lang="id-ID" dirty="0" smtClean="0"/>
              <a:t> </a:t>
            </a:r>
            <a:r>
              <a:rPr lang="id-ID" sz="3600" dirty="0" smtClean="0"/>
              <a:t>(Lanjutan</a:t>
            </a:r>
            <a:r>
              <a:rPr lang="id-ID" sz="3600" dirty="0"/>
              <a:t>)</a:t>
            </a:r>
            <a:endParaRPr lang="id-ID" sz="3600" dirty="0" smtClean="0"/>
          </a:p>
        </p:txBody>
      </p:sp>
      <p:sp>
        <p:nvSpPr>
          <p:cNvPr id="18435" name="Text Box 5"/>
          <p:cNvSpPr>
            <a:spLocks noGrp="1" noChangeArrowheads="1"/>
          </p:cNvSpPr>
          <p:nvPr>
            <p:ph sz="quarter" idx="1"/>
          </p:nvPr>
        </p:nvSpPr>
        <p:spPr/>
        <p:txBody>
          <a:bodyPr/>
          <a:lstStyle/>
          <a:p>
            <a:pPr marL="536575" indent="-536575" algn="just" eaLnBrk="1" hangingPunct="1">
              <a:spcBef>
                <a:spcPct val="50000"/>
              </a:spcBef>
              <a:buClrTx/>
              <a:buSzPct val="100000"/>
              <a:buFont typeface="+mj-lt"/>
              <a:buAutoNum type="arabicPeriod" startAt="7"/>
              <a:defRPr/>
            </a:pPr>
            <a:r>
              <a:rPr lang="en-US" sz="2400" smtClean="0"/>
              <a:t>Penentuan Harga Satuan Timpang ( &gt; 110% HPS satuan )</a:t>
            </a:r>
          </a:p>
          <a:p>
            <a:pPr marL="536575" indent="-536575" algn="just" eaLnBrk="1" hangingPunct="1">
              <a:spcBef>
                <a:spcPct val="50000"/>
              </a:spcBef>
              <a:buSzPct val="100000"/>
              <a:buFontTx/>
              <a:buAutoNum type="arabicPeriod" startAt="7"/>
              <a:defRPr/>
            </a:pPr>
            <a:r>
              <a:rPr kumimoji="1" lang="id-ID" sz="2400" smtClean="0"/>
              <a:t>Sebagai patokan dalam hal seluruh penawaran di atas pagu anggaran</a:t>
            </a:r>
            <a:endParaRPr kumimoji="1" lang="en-US" sz="2400" smtClean="0"/>
          </a:p>
          <a:p>
            <a:pPr marL="536575" indent="-536575" algn="just" eaLnBrk="1" hangingPunct="1">
              <a:spcBef>
                <a:spcPct val="50000"/>
              </a:spcBef>
              <a:buSzPct val="100000"/>
              <a:buFontTx/>
              <a:buAutoNum type="arabicPeriod" startAt="7"/>
              <a:defRPr/>
            </a:pPr>
            <a:endParaRPr kumimoji="1" lang="en-US" sz="2400" smtClean="0"/>
          </a:p>
          <a:p>
            <a:pPr marL="536575" indent="-536575" algn="just" eaLnBrk="1" hangingPunct="1">
              <a:spcBef>
                <a:spcPct val="50000"/>
              </a:spcBef>
              <a:buSzPct val="100000"/>
              <a:buFontTx/>
              <a:buAutoNum type="arabicPeriod" startAt="7"/>
              <a:defRPr/>
            </a:pPr>
            <a:endParaRPr kumimoji="1" lang="en-US" sz="2400" smtClean="0"/>
          </a:p>
          <a:p>
            <a:pPr marL="536575" indent="-536575" algn="just" eaLnBrk="1" hangingPunct="1">
              <a:spcBef>
                <a:spcPct val="50000"/>
              </a:spcBef>
              <a:buSzPct val="100000"/>
              <a:buFontTx/>
              <a:buAutoNum type="arabicPeriod" startAt="7"/>
              <a:defRPr/>
            </a:pPr>
            <a:endParaRPr kumimoji="1" lang="en-US" sz="2400" smtClean="0"/>
          </a:p>
          <a:p>
            <a:pPr marL="536575" indent="-536575" algn="just" eaLnBrk="1" hangingPunct="1">
              <a:spcBef>
                <a:spcPct val="50000"/>
              </a:spcBef>
              <a:buClrTx/>
              <a:buSzPct val="100000"/>
              <a:buFontTx/>
              <a:buAutoNum type="arabicPeriod" startAt="7"/>
              <a:defRPr/>
            </a:pPr>
            <a:r>
              <a:rPr lang="en-US" sz="2400" smtClean="0"/>
              <a:t>SEBAGAI INDIKASI ADANYA KERUGIAN NEGARA DALAM BENTUK ‘MARK UP’</a:t>
            </a:r>
          </a:p>
          <a:p>
            <a:pPr marL="536575" indent="-536575" algn="just" eaLnBrk="1" hangingPunct="1">
              <a:spcBef>
                <a:spcPct val="50000"/>
              </a:spcBef>
              <a:buClrTx/>
              <a:buSzPct val="100000"/>
              <a:buFontTx/>
              <a:buAutoNum type="arabicPeriod" startAt="7"/>
              <a:defRPr/>
            </a:pPr>
            <a:r>
              <a:rPr lang="id-ID" sz="2400" smtClean="0"/>
              <a:t>Sebagai acuan bila ada indikasi kuat KKN</a:t>
            </a:r>
            <a:endParaRPr lang="en-US" sz="2400" smtClean="0"/>
          </a:p>
          <a:p>
            <a:pPr marL="811213" lvl="1" indent="-536575" algn="just" eaLnBrk="1" hangingPunct="1">
              <a:spcBef>
                <a:spcPct val="50000"/>
              </a:spcBef>
              <a:buClrTx/>
              <a:buSzPct val="100000"/>
              <a:buFont typeface="Wingdings 2" pitchFamily="18" charset="2"/>
              <a:buNone/>
            </a:pPr>
            <a:endParaRPr kumimoji="1" lang="en-US" sz="2000" smtClean="0"/>
          </a:p>
          <a:p>
            <a:pPr marL="811213" lvl="1" indent="-536575" algn="just" eaLnBrk="1" hangingPunct="1">
              <a:spcBef>
                <a:spcPct val="50000"/>
              </a:spcBef>
              <a:buClrTx/>
              <a:buSzPct val="100000"/>
              <a:buFont typeface="Wingdings 2" pitchFamily="18" charset="2"/>
              <a:buNone/>
            </a:pPr>
            <a:endParaRPr kumimoji="1" lang="en-US" sz="2000" smtClean="0"/>
          </a:p>
          <a:p>
            <a:pPr marL="811213" lvl="1" indent="-536575" algn="just" eaLnBrk="1" hangingPunct="1">
              <a:spcBef>
                <a:spcPct val="50000"/>
              </a:spcBef>
              <a:buClrTx/>
              <a:buSzPct val="100000"/>
              <a:buFont typeface="Wingdings 2" pitchFamily="18" charset="2"/>
              <a:buNone/>
            </a:pPr>
            <a:endParaRPr kumimoji="1" lang="en-US" sz="2000" smtClean="0"/>
          </a:p>
        </p:txBody>
      </p:sp>
      <p:sp>
        <p:nvSpPr>
          <p:cNvPr id="18436" name="AutoShape 6"/>
          <p:cNvSpPr>
            <a:spLocks noChangeArrowheads="1"/>
          </p:cNvSpPr>
          <p:nvPr/>
        </p:nvSpPr>
        <p:spPr bwMode="auto">
          <a:xfrm>
            <a:off x="947766" y="3101982"/>
            <a:ext cx="7696200" cy="1327150"/>
          </a:xfrm>
          <a:prstGeom prst="foldedCorner">
            <a:avLst>
              <a:gd name="adj" fmla="val 12500"/>
            </a:avLst>
          </a:prstGeom>
          <a:noFill/>
          <a:ln w="9525">
            <a:solidFill>
              <a:srgbClr val="FF0000"/>
            </a:solidFill>
            <a:round/>
            <a:headEnd/>
            <a:tailEnd/>
          </a:ln>
        </p:spPr>
        <p:txBody>
          <a:bodyPr>
            <a:spAutoFit/>
          </a:bodyPr>
          <a:lstStyle/>
          <a:p>
            <a:pPr>
              <a:spcBef>
                <a:spcPct val="50000"/>
              </a:spcBef>
              <a:buFontTx/>
              <a:buNone/>
            </a:pPr>
            <a:r>
              <a:rPr kumimoji="0" lang="id-ID" sz="2000">
                <a:latin typeface="Melior LT" pitchFamily="2" charset="0"/>
                <a:cs typeface="Times New Roman" pitchFamily="18" charset="0"/>
              </a:rPr>
              <a:t>Dalam hal terjadi seleksi gagal karena seluruh penawaran di atas pagu, maka HPS dapat dilakukan dua hal berkut :  </a:t>
            </a:r>
          </a:p>
          <a:p>
            <a:pPr>
              <a:spcBef>
                <a:spcPct val="50000"/>
              </a:spcBef>
              <a:buFontTx/>
              <a:buNone/>
            </a:pPr>
            <a:r>
              <a:rPr kumimoji="0" lang="id-ID" sz="2000">
                <a:latin typeface="Melior LT" pitchFamily="2" charset="0"/>
                <a:cs typeface="Times New Roman" pitchFamily="18" charset="0"/>
              </a:rPr>
              <a:t>(i) perubahan spesifikasi teknis, atau (ii) dilakukan revisi PO/LK</a:t>
            </a:r>
            <a:endParaRPr kumimoji="0" lang="id-ID" sz="2000">
              <a:latin typeface="Melior LT" pitchFamily="2" charset="0"/>
            </a:endParaRPr>
          </a:p>
        </p:txBody>
      </p:sp>
      <p:sp>
        <p:nvSpPr>
          <p:cNvPr id="8"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0F80A0C6-54D9-44C2-8F4C-E75553F32440}" type="slidenum">
              <a:rPr kumimoji="0" lang="en-US" sz="1400">
                <a:solidFill>
                  <a:srgbClr val="FFFFFF"/>
                </a:solidFill>
                <a:latin typeface="+mj-lt"/>
                <a:ea typeface="+mj-ea"/>
                <a:cs typeface="+mj-cs"/>
              </a:rPr>
              <a:pPr algn="ctr">
                <a:lnSpc>
                  <a:spcPct val="90000"/>
                </a:lnSpc>
                <a:buFontTx/>
                <a:buNone/>
                <a:defRPr/>
              </a:pPr>
              <a:t>37</a:t>
            </a:fld>
            <a:endParaRPr kumimoji="0" lang="en-US" sz="1400">
              <a:solidFill>
                <a:srgbClr val="FFFFFF"/>
              </a:solidFill>
              <a:latin typeface="+mj-lt"/>
              <a:ea typeface="+mj-ea"/>
              <a:cs typeface="+mj-cs"/>
            </a:endParaRPr>
          </a:p>
        </p:txBody>
      </p:sp>
    </p:spTree>
  </p:cSld>
  <p:clrMapOvr>
    <a:masterClrMapping/>
  </p:clrMapOvr>
  <p:transition>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eaLnBrk="1" hangingPunct="1">
              <a:defRPr/>
            </a:pPr>
            <a:r>
              <a:rPr lang="en-US" smtClean="0"/>
              <a:t>Tata Cara Pengadaan</a:t>
            </a:r>
          </a:p>
        </p:txBody>
      </p:sp>
      <p:sp>
        <p:nvSpPr>
          <p:cNvPr id="9" name="Content Placeholder 8"/>
          <p:cNvSpPr>
            <a:spLocks noGrp="1"/>
          </p:cNvSpPr>
          <p:nvPr>
            <p:ph sz="quarter" idx="1"/>
          </p:nvPr>
        </p:nvSpPr>
        <p:spPr>
          <a:xfrm>
            <a:off x="381000" y="1474788"/>
            <a:ext cx="8305800" cy="4572000"/>
          </a:xfrm>
        </p:spPr>
        <p:txBody>
          <a:bodyPr/>
          <a:lstStyle/>
          <a:p>
            <a:pPr marL="342900" indent="-342900" algn="ctr">
              <a:lnSpc>
                <a:spcPct val="225000"/>
              </a:lnSpc>
              <a:spcBef>
                <a:spcPct val="20000"/>
              </a:spcBef>
              <a:buClr>
                <a:schemeClr val="folHlink"/>
              </a:buClr>
              <a:buSzPct val="60000"/>
              <a:buFont typeface="Wingdings" pitchFamily="2" charset="2"/>
              <a:buChar char="n"/>
              <a:defRPr/>
            </a:pPr>
            <a:r>
              <a:rPr lang="en-US" sz="3200" smtClean="0"/>
              <a:t>Mengapa perlu?</a:t>
            </a:r>
          </a:p>
          <a:p>
            <a:pPr marL="342900" indent="-342900" algn="ctr">
              <a:lnSpc>
                <a:spcPct val="225000"/>
              </a:lnSpc>
              <a:spcBef>
                <a:spcPct val="20000"/>
              </a:spcBef>
              <a:buClr>
                <a:schemeClr val="folHlink"/>
              </a:buClr>
              <a:buSzPct val="60000"/>
              <a:buFont typeface="Wingdings" pitchFamily="2" charset="2"/>
              <a:buChar char="n"/>
              <a:defRPr/>
            </a:pPr>
            <a:r>
              <a:rPr lang="en-US" sz="3200" smtClean="0"/>
              <a:t>Apa kontribusinya?</a:t>
            </a:r>
          </a:p>
          <a:p>
            <a:pPr>
              <a:buFont typeface="Wingdings 2" pitchFamily="18" charset="2"/>
              <a:buNone/>
              <a:defRPr/>
            </a:pPr>
            <a:endParaRPr lang="en-US" sz="3200"/>
          </a:p>
        </p:txBody>
      </p:sp>
      <p:sp>
        <p:nvSpPr>
          <p:cNvPr id="5" name="Slide Number Placeholder 4"/>
          <p:cNvSpPr>
            <a:spLocks noGrp="1"/>
          </p:cNvSpPr>
          <p:nvPr>
            <p:ph type="sldNum" sz="quarter" idx="11"/>
          </p:nvPr>
        </p:nvSpPr>
        <p:spPr/>
        <p:txBody>
          <a:bodyPr/>
          <a:lstStyle/>
          <a:p>
            <a:pPr>
              <a:defRPr/>
            </a:pPr>
            <a:fld id="{F7D839FD-5D7F-45CC-8BE8-ABF61A1AE3BC}" type="slidenum">
              <a:rPr lang="en-US" smtClean="0"/>
              <a:pPr>
                <a:defRPr/>
              </a:pPr>
              <a:t>38</a:t>
            </a:fld>
            <a:endParaRPr lang="en-US" dirty="0"/>
          </a:p>
        </p:txBody>
      </p:sp>
    </p:spTree>
    <p:extLst>
      <p:ext uri="{BB962C8B-B14F-4D97-AF65-F5344CB8AC3E}">
        <p14:creationId xmlns:p14="http://schemas.microsoft.com/office/powerpoint/2010/main" val="3138084755"/>
      </p:ext>
    </p:extLst>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00 - </a:t>
            </a:r>
            <a:fld id="{F7FAD039-1100-4EC1-AC87-36BCB7F58931}" type="slidenum">
              <a:rPr lang="en-US"/>
              <a:pPr/>
              <a:t>39</a:t>
            </a:fld>
            <a:endParaRPr lang="en-US"/>
          </a:p>
        </p:txBody>
      </p:sp>
      <p:sp>
        <p:nvSpPr>
          <p:cNvPr id="130050" name="Rectangle 2"/>
          <p:cNvSpPr>
            <a:spLocks noGrp="1" noChangeArrowheads="1"/>
          </p:cNvSpPr>
          <p:nvPr>
            <p:ph type="title"/>
          </p:nvPr>
        </p:nvSpPr>
        <p:spPr/>
        <p:txBody>
          <a:bodyPr/>
          <a:lstStyle/>
          <a:p>
            <a:r>
              <a:rPr lang="id-ID" dirty="0" smtClean="0"/>
              <a:t>Baik-Buruk</a:t>
            </a:r>
            <a:endParaRPr lang="en-US" dirty="0"/>
          </a:p>
        </p:txBody>
      </p:sp>
      <p:sp>
        <p:nvSpPr>
          <p:cNvPr id="130051" name="Rectangle 3"/>
          <p:cNvSpPr>
            <a:spLocks noGrp="1" noChangeArrowheads="1"/>
          </p:cNvSpPr>
          <p:nvPr>
            <p:ph type="body" sz="half" idx="1"/>
          </p:nvPr>
        </p:nvSpPr>
        <p:spPr>
          <a:xfrm>
            <a:off x="604157" y="1600201"/>
            <a:ext cx="5731329" cy="4456113"/>
          </a:xfrm>
        </p:spPr>
        <p:txBody>
          <a:bodyPr/>
          <a:lstStyle/>
          <a:p>
            <a:pPr lvl="2">
              <a:buFontTx/>
              <a:buNone/>
            </a:pPr>
            <a:endParaRPr lang="en-GB" b="1"/>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4129108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204914" y="155121"/>
            <a:ext cx="7769753" cy="1314450"/>
          </a:xfrm>
        </p:spPr>
        <p:txBody>
          <a:bodyPr/>
          <a:lstStyle/>
          <a:p>
            <a:r>
              <a:rPr lang="en-US" sz="3800" err="1"/>
              <a:t>Pentingnya</a:t>
            </a:r>
            <a:r>
              <a:rPr lang="en-US" sz="3800"/>
              <a:t> Procurement/Purchasing</a:t>
            </a:r>
            <a:endParaRPr lang="en-US" sz="3800" dirty="0"/>
          </a:p>
        </p:txBody>
      </p:sp>
      <p:sp>
        <p:nvSpPr>
          <p:cNvPr id="96259" name="Rectangle 3"/>
          <p:cNvSpPr>
            <a:spLocks noGrp="1" noChangeArrowheads="1"/>
          </p:cNvSpPr>
          <p:nvPr>
            <p:ph type="body" sz="half" idx="1"/>
          </p:nvPr>
        </p:nvSpPr>
        <p:spPr>
          <a:xfrm>
            <a:off x="1100667" y="2017713"/>
            <a:ext cx="7924800" cy="4114800"/>
          </a:xfrm>
        </p:spPr>
        <p:txBody>
          <a:bodyPr>
            <a:normAutofit/>
          </a:bodyPr>
          <a:lstStyle/>
          <a:p>
            <a:r>
              <a:rPr lang="en-US" sz="2600"/>
              <a:t>Sebagian besar dana perusahaan digunakan untuk pembelian/pengadaan bahan baku/sarana produksi</a:t>
            </a:r>
            <a:endParaRPr lang="id-ID" sz="2600" dirty="0"/>
          </a:p>
          <a:p>
            <a:r>
              <a:rPr lang="en-US" sz="2600"/>
              <a:t>Proses pengadaan/pembelian yang tidak tepat waktu/jumlah/spesifikasi/../../..</a:t>
            </a:r>
            <a:r>
              <a:rPr lang="id-ID" sz="2600"/>
              <a:t> </a:t>
            </a:r>
            <a:r>
              <a:rPr lang="en-US" sz="2600"/>
              <a:t>berakibat pembengkakan  biaya produksi</a:t>
            </a:r>
            <a:endParaRPr lang="id-ID" sz="2600" dirty="0"/>
          </a:p>
          <a:p>
            <a:r>
              <a:rPr lang="en-US" sz="2600"/>
              <a:t>Proses pengadaan/pembelian bisa dikelola sedemikian sehingga biaya produksi bisa ditekan dan memberikan keunggulan kompetitif bagi perusahaan</a:t>
            </a:r>
            <a:endParaRPr lang="en-US" sz="2600" dirty="0"/>
          </a:p>
        </p:txBody>
      </p:sp>
      <p:sp>
        <p:nvSpPr>
          <p:cNvPr id="4" name="Slide Number Placeholder 6"/>
          <p:cNvSpPr>
            <a:spLocks noGrp="1"/>
          </p:cNvSpPr>
          <p:nvPr>
            <p:ph type="sldNum" sz="quarter" idx="12"/>
          </p:nvPr>
        </p:nvSpPr>
        <p:spPr/>
        <p:txBody>
          <a:bodyPr/>
          <a:lstStyle/>
          <a:p>
            <a:r>
              <a:rPr lang="en-US"/>
              <a:t>02 - </a:t>
            </a:r>
            <a:fld id="{1AA34F83-4992-4F3B-902D-A5562F1D8ED9}" type="slidenum">
              <a:rPr lang="en-US"/>
              <a:pPr/>
              <a:t>4</a:t>
            </a:fld>
            <a:endParaRPr lang="en-US"/>
          </a:p>
        </p:txBody>
      </p:sp>
    </p:spTree>
    <p:extLst>
      <p:ext uri="{BB962C8B-B14F-4D97-AF65-F5344CB8AC3E}">
        <p14:creationId xmlns:p14="http://schemas.microsoft.com/office/powerpoint/2010/main" val="2934869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Permasalahan Umum</a:t>
            </a:r>
          </a:p>
        </p:txBody>
      </p:sp>
      <p:sp>
        <p:nvSpPr>
          <p:cNvPr id="23556" name="Rectangle 4"/>
          <p:cNvSpPr>
            <a:spLocks noGrp="1" noChangeArrowheads="1"/>
          </p:cNvSpPr>
          <p:nvPr>
            <p:ph type="body" idx="1"/>
          </p:nvPr>
        </p:nvSpPr>
        <p:spPr>
          <a:xfrm>
            <a:off x="530679" y="2325688"/>
            <a:ext cx="7494814" cy="4303712"/>
          </a:xfrm>
          <a:noFill/>
        </p:spPr>
        <p:txBody>
          <a:bodyPr/>
          <a:lstStyle/>
          <a:p>
            <a:r>
              <a:rPr lang="en-US" sz="2357" dirty="0" err="1"/>
              <a:t>Perencanaan</a:t>
            </a:r>
            <a:endParaRPr lang="en-US" sz="2357" dirty="0"/>
          </a:p>
          <a:p>
            <a:r>
              <a:rPr lang="en-US" sz="2357" dirty="0" err="1"/>
              <a:t>Koordinasi</a:t>
            </a:r>
            <a:endParaRPr lang="en-US" sz="2357" dirty="0"/>
          </a:p>
          <a:p>
            <a:r>
              <a:rPr lang="en-US" sz="2357" dirty="0" err="1"/>
              <a:t>Pengawasan</a:t>
            </a:r>
            <a:endParaRPr lang="en-US" sz="2357" dirty="0"/>
          </a:p>
        </p:txBody>
      </p:sp>
      <p:sp>
        <p:nvSpPr>
          <p:cNvPr id="5" name="Rectangle 4"/>
          <p:cNvSpPr txBox="1">
            <a:spLocks noChangeArrowheads="1"/>
          </p:cNvSpPr>
          <p:nvPr/>
        </p:nvSpPr>
        <p:spPr bwMode="auto">
          <a:xfrm>
            <a:off x="5076056" y="3717032"/>
            <a:ext cx="3753289" cy="2794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86" smtClean="0"/>
              <a:t>Trust</a:t>
            </a:r>
          </a:p>
          <a:p>
            <a:r>
              <a:rPr lang="en-US" sz="2786" smtClean="0"/>
              <a:t>Kerjasama</a:t>
            </a:r>
          </a:p>
          <a:p>
            <a:r>
              <a:rPr lang="en-US" sz="2786" smtClean="0"/>
              <a:t>‘Kreativitas’</a:t>
            </a:r>
          </a:p>
          <a:p>
            <a:r>
              <a:rPr lang="en-US" sz="2786" smtClean="0"/>
              <a:t>Anomali</a:t>
            </a:r>
            <a:endParaRPr lang="en-US" sz="2786" dirty="0"/>
          </a:p>
        </p:txBody>
      </p:sp>
    </p:spTree>
    <p:extLst>
      <p:ext uri="{BB962C8B-B14F-4D97-AF65-F5344CB8AC3E}">
        <p14:creationId xmlns:p14="http://schemas.microsoft.com/office/powerpoint/2010/main" val="1060477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smtClean="0"/>
              <a:t>MATERI </a:t>
            </a:r>
            <a:r>
              <a:rPr lang="en-US" b="1" smtClean="0"/>
              <a:t>3</a:t>
            </a:r>
            <a:r>
              <a:rPr lang="id-ID" b="1" smtClean="0"/>
              <a:t>: </a:t>
            </a:r>
            <a:r>
              <a:rPr lang="en-US" b="1" i="1" dirty="0" err="1" smtClean="0"/>
              <a:t>Teknik</a:t>
            </a:r>
            <a:r>
              <a:rPr lang="en-US" b="1" i="1" dirty="0" smtClean="0"/>
              <a:t> </a:t>
            </a:r>
            <a:r>
              <a:rPr lang="en-US" b="1" i="1" dirty="0" err="1" smtClean="0"/>
              <a:t>Penyusunan</a:t>
            </a:r>
            <a:r>
              <a:rPr lang="en-US" b="1" i="1" dirty="0" smtClean="0"/>
              <a:t> OE</a:t>
            </a:r>
            <a:endParaRPr lang="en-US" dirty="0"/>
          </a:p>
        </p:txBody>
      </p:sp>
      <p:sp>
        <p:nvSpPr>
          <p:cNvPr id="3" name="Content Placeholder 2"/>
          <p:cNvSpPr>
            <a:spLocks noGrp="1"/>
          </p:cNvSpPr>
          <p:nvPr>
            <p:ph idx="1"/>
          </p:nvPr>
        </p:nvSpPr>
        <p:spPr/>
        <p:txBody>
          <a:bodyPr/>
          <a:lstStyle/>
          <a:p>
            <a:pPr>
              <a:buNone/>
            </a:pPr>
            <a:r>
              <a:rPr lang="en-US" smtClean="0"/>
              <a:t>	Setelah meyelesaikan sesi ini Anda akan memahami:</a:t>
            </a:r>
          </a:p>
          <a:p>
            <a:pPr lvl="2"/>
            <a:r>
              <a:rPr lang="en-US" sz="3200" smtClean="0"/>
              <a:t>Teknik-teknik penentuan OE dalam proses pengadaan</a:t>
            </a:r>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41</a:t>
            </a:fld>
            <a:endParaRPr lang="id-ID"/>
          </a:p>
        </p:txBody>
      </p:sp>
    </p:spTree>
    <p:extLst>
      <p:ext uri="{BB962C8B-B14F-4D97-AF65-F5344CB8AC3E}">
        <p14:creationId xmlns:p14="http://schemas.microsoft.com/office/powerpoint/2010/main" val="3013409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381000" y="274638"/>
            <a:ext cx="8305800" cy="792162"/>
          </a:xfrm>
        </p:spPr>
        <p:txBody>
          <a:bodyPr/>
          <a:lstStyle/>
          <a:p>
            <a:pPr eaLnBrk="1" hangingPunct="1">
              <a:defRPr/>
            </a:pPr>
            <a:r>
              <a:rPr lang="en-US" dirty="0" err="1" smtClean="0"/>
              <a:t>Prosedur</a:t>
            </a:r>
            <a:r>
              <a:rPr lang="id-ID" dirty="0" smtClean="0"/>
              <a:t> Pembuatan HPS/OE</a:t>
            </a:r>
            <a:endParaRPr lang="en-US" dirty="0" smtClean="0"/>
          </a:p>
        </p:txBody>
      </p:sp>
      <p:sp>
        <p:nvSpPr>
          <p:cNvPr id="26627" name="Rectangle 3"/>
          <p:cNvSpPr>
            <a:spLocks noGrp="1" noChangeArrowheads="1"/>
          </p:cNvSpPr>
          <p:nvPr>
            <p:ph sz="quarter" idx="1"/>
          </p:nvPr>
        </p:nvSpPr>
        <p:spPr>
          <a:xfrm>
            <a:off x="481042" y="1428736"/>
            <a:ext cx="8305800" cy="4572000"/>
          </a:xfrm>
        </p:spPr>
        <p:txBody>
          <a:bodyPr/>
          <a:lstStyle/>
          <a:p>
            <a:pPr marL="363538" indent="-363538" algn="just" eaLnBrk="1" hangingPunct="1">
              <a:spcBef>
                <a:spcPct val="0"/>
              </a:spcBef>
              <a:buClrTx/>
              <a:buSzPct val="100000"/>
              <a:buFontTx/>
              <a:buAutoNum type="arabicPeriod"/>
            </a:pPr>
            <a:r>
              <a:rPr lang="id-ID" sz="2400" dirty="0" smtClean="0"/>
              <a:t>Tentukan secara jelas jenis pekerjaan yang akan dibuat OE/HPS</a:t>
            </a:r>
          </a:p>
          <a:p>
            <a:pPr marL="363538" indent="-363538" algn="just" eaLnBrk="1" hangingPunct="1">
              <a:spcBef>
                <a:spcPct val="0"/>
              </a:spcBef>
              <a:buClrTx/>
              <a:buSzPct val="100000"/>
              <a:buFontTx/>
              <a:buAutoNum type="arabicPeriod" startAt="2"/>
            </a:pPr>
            <a:r>
              <a:rPr lang="id-ID" sz="2400" dirty="0" smtClean="0"/>
              <a:t>Baca dan pahami seluruh dokumen pemilihan penyedia (dokumen lelang)</a:t>
            </a:r>
          </a:p>
          <a:p>
            <a:pPr marL="363538" indent="-363538" algn="just" eaLnBrk="1" hangingPunct="1">
              <a:spcBef>
                <a:spcPct val="0"/>
              </a:spcBef>
              <a:buClrTx/>
              <a:buSzPct val="100000"/>
              <a:buFontTx/>
              <a:buAutoNum type="arabicPeriod" startAt="2"/>
            </a:pPr>
            <a:r>
              <a:rPr lang="id-ID" sz="2400" dirty="0" smtClean="0"/>
              <a:t>Memeriksa dan mempelajari kondisi lapangan (lokasi base camp/quarry)</a:t>
            </a:r>
          </a:p>
          <a:p>
            <a:pPr marL="363538" indent="-363538" algn="just" eaLnBrk="1" hangingPunct="1">
              <a:spcBef>
                <a:spcPct val="0"/>
              </a:spcBef>
              <a:buClrTx/>
              <a:buSzPct val="100000"/>
              <a:buFontTx/>
              <a:buAutoNum type="arabicPeriod" startAt="2"/>
            </a:pPr>
            <a:r>
              <a:rPr lang="id-ID" sz="2400" dirty="0" smtClean="0"/>
              <a:t>Menyusun uraian metoda kerja untuk masing-masing item pekerjaan dan metoda pelaksanaan untuk keseluruhan pekerjaan </a:t>
            </a:r>
          </a:p>
          <a:p>
            <a:pPr marL="363538" indent="-363538" algn="just" eaLnBrk="1" hangingPunct="1">
              <a:spcBef>
                <a:spcPct val="0"/>
              </a:spcBef>
              <a:buClrTx/>
              <a:buSzPct val="100000"/>
              <a:buFontTx/>
              <a:buAutoNum type="arabicPeriod" startAt="2"/>
            </a:pPr>
            <a:r>
              <a:rPr lang="id-ID" sz="2400" dirty="0" smtClean="0"/>
              <a:t>Menghitung kebutuhan bahan/material sesuai spesifikasi teknis item pekerjaan</a:t>
            </a:r>
          </a:p>
          <a:p>
            <a:pPr marL="363538" indent="-363538" algn="just" eaLnBrk="1" hangingPunct="1">
              <a:spcBef>
                <a:spcPct val="0"/>
              </a:spcBef>
              <a:buClrTx/>
              <a:buSzPct val="100000"/>
              <a:buFontTx/>
              <a:buAutoNum type="arabicPeriod" startAt="2"/>
            </a:pPr>
            <a:r>
              <a:rPr lang="id-ID" sz="2400" dirty="0" smtClean="0"/>
              <a:t>Menghitung output/produktivitas peralatan (asumsi jenis &amp; kapasitas alat yang akan digunakan)</a:t>
            </a:r>
          </a:p>
          <a:p>
            <a:pPr marL="363538" indent="-363538" algn="just" eaLnBrk="1" hangingPunct="1">
              <a:spcBef>
                <a:spcPct val="0"/>
              </a:spcBef>
              <a:buClrTx/>
              <a:buSzPct val="100000"/>
              <a:buFontTx/>
              <a:buAutoNum type="arabicPeriod" startAt="2"/>
            </a:pPr>
            <a:r>
              <a:rPr lang="id-ID" sz="2400" dirty="0" smtClean="0"/>
              <a:t>Menghitung produktivitas tenaga kerja</a:t>
            </a:r>
          </a:p>
          <a:p>
            <a:pPr marL="363538" indent="-363538" algn="just" eaLnBrk="1" hangingPunct="1">
              <a:spcBef>
                <a:spcPct val="0"/>
              </a:spcBef>
              <a:buClrTx/>
              <a:buSzPct val="100000"/>
              <a:buFontTx/>
              <a:buAutoNum type="arabicPeriod" startAt="2"/>
            </a:pPr>
            <a:r>
              <a:rPr lang="id-ID" sz="2400" dirty="0" smtClean="0"/>
              <a:t>Menghitung biaya peralatan dan upah tenaga kerja</a:t>
            </a:r>
          </a:p>
        </p:txBody>
      </p:sp>
      <p:sp>
        <p:nvSpPr>
          <p:cNvPr id="45059"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10AAA5DE-3AD7-41CE-8FBB-709EDBBA794C}" type="slidenum">
              <a:rPr lang="en-US"/>
              <a:pPr>
                <a:defRPr/>
              </a:pPr>
              <a:t>42</a:t>
            </a:fld>
            <a:endParaRPr lang="en-US"/>
          </a:p>
        </p:txBody>
      </p:sp>
      <p:sp>
        <p:nvSpPr>
          <p:cNvPr id="5"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44D76B2C-9C68-405C-BBF8-1C45345FC0F8}" type="slidenum">
              <a:rPr kumimoji="0" lang="en-US" sz="1400">
                <a:solidFill>
                  <a:srgbClr val="FFFFFF"/>
                </a:solidFill>
                <a:latin typeface="+mj-lt"/>
                <a:ea typeface="+mj-ea"/>
                <a:cs typeface="+mj-cs"/>
              </a:rPr>
              <a:pPr algn="ctr">
                <a:lnSpc>
                  <a:spcPct val="90000"/>
                </a:lnSpc>
                <a:buFontTx/>
                <a:buNone/>
                <a:defRPr/>
              </a:pPr>
              <a:t>42</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695999435"/>
      </p:ext>
    </p:extLst>
  </p:cSld>
  <p:clrMapOvr>
    <a:masterClrMapping/>
  </p:clrMapOvr>
  <p:transition>
    <p:pull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8213" name="Rectangle 5"/>
          <p:cNvSpPr>
            <a:spLocks noGrp="1" noChangeArrowheads="1"/>
          </p:cNvSpPr>
          <p:nvPr>
            <p:ph type="title"/>
          </p:nvPr>
        </p:nvSpPr>
        <p:spPr/>
        <p:txBody>
          <a:bodyPr/>
          <a:lstStyle/>
          <a:p>
            <a:pPr algn="r" eaLnBrk="1" hangingPunct="1">
              <a:defRPr/>
            </a:pPr>
            <a:r>
              <a:rPr lang="en-US" dirty="0" err="1" smtClean="0"/>
              <a:t>Prosedur</a:t>
            </a:r>
            <a:r>
              <a:rPr lang="id-ID" dirty="0" smtClean="0"/>
              <a:t> Pembuatan </a:t>
            </a:r>
            <a:r>
              <a:rPr lang="en-US" dirty="0" smtClean="0"/>
              <a:t>…</a:t>
            </a:r>
            <a:r>
              <a:rPr lang="id-ID" sz="2800" dirty="0" smtClean="0"/>
              <a:t>Lanjuta</a:t>
            </a:r>
            <a:r>
              <a:rPr lang="en-US" sz="2800" dirty="0" smtClean="0"/>
              <a:t>n</a:t>
            </a:r>
            <a:endParaRPr lang="id-ID" dirty="0" smtClean="0"/>
          </a:p>
        </p:txBody>
      </p:sp>
      <p:sp>
        <p:nvSpPr>
          <p:cNvPr id="27651" name="Rectangle 3"/>
          <p:cNvSpPr>
            <a:spLocks noGrp="1" noChangeArrowheads="1"/>
          </p:cNvSpPr>
          <p:nvPr>
            <p:ph sz="quarter" idx="1"/>
          </p:nvPr>
        </p:nvSpPr>
        <p:spPr/>
        <p:txBody>
          <a:bodyPr/>
          <a:lstStyle/>
          <a:p>
            <a:pPr marL="571500" indent="-571500" algn="just" eaLnBrk="1" hangingPunct="1">
              <a:spcBef>
                <a:spcPct val="0"/>
              </a:spcBef>
              <a:buClrTx/>
              <a:buSzPct val="100000"/>
              <a:buFont typeface="Lucida Sans Unicode" pitchFamily="34" charset="0"/>
              <a:buAutoNum type="arabicPeriod" startAt="9"/>
            </a:pPr>
            <a:r>
              <a:rPr lang="id-ID" sz="2400" dirty="0" smtClean="0"/>
              <a:t>Menghitung harga bahan</a:t>
            </a:r>
            <a:r>
              <a:rPr lang="en-US" sz="2400" dirty="0" smtClean="0"/>
              <a:t> </a:t>
            </a:r>
            <a:r>
              <a:rPr lang="id-ID" sz="2400" dirty="0" smtClean="0"/>
              <a:t>/</a:t>
            </a:r>
            <a:r>
              <a:rPr lang="en-US" sz="2400" dirty="0" smtClean="0"/>
              <a:t> </a:t>
            </a:r>
            <a:r>
              <a:rPr lang="id-ID" sz="2400" dirty="0" smtClean="0"/>
              <a:t>material di tempat pekerjaan</a:t>
            </a:r>
          </a:p>
          <a:p>
            <a:pPr marL="571500" indent="-571500" algn="just" eaLnBrk="1" hangingPunct="1">
              <a:spcBef>
                <a:spcPct val="0"/>
              </a:spcBef>
              <a:buClrTx/>
              <a:buSzPct val="100000"/>
              <a:buFont typeface="Lucida Sans Unicode" pitchFamily="34" charset="0"/>
              <a:buAutoNum type="arabicPeriod" startAt="9"/>
            </a:pPr>
            <a:r>
              <a:rPr lang="id-ID" sz="2400" dirty="0" smtClean="0"/>
              <a:t>Menghitung harga satuan item pekerjaan</a:t>
            </a:r>
          </a:p>
          <a:p>
            <a:pPr marL="571500" indent="-571500" algn="just" eaLnBrk="1" hangingPunct="1">
              <a:spcBef>
                <a:spcPct val="0"/>
              </a:spcBef>
              <a:buClrTx/>
              <a:buSzPct val="100000"/>
              <a:buFont typeface="Lucida Sans Unicode" pitchFamily="34" charset="0"/>
              <a:buAutoNum type="arabicPeriod" startAt="9"/>
            </a:pPr>
            <a:r>
              <a:rPr lang="id-ID" sz="2400" dirty="0" smtClean="0"/>
              <a:t>Menghitung total biaya per divisi pekerjaan</a:t>
            </a:r>
          </a:p>
          <a:p>
            <a:pPr marL="571500" indent="-571500" algn="just" eaLnBrk="1" hangingPunct="1">
              <a:spcBef>
                <a:spcPct val="0"/>
              </a:spcBef>
              <a:buClrTx/>
              <a:buSzPct val="100000"/>
              <a:buFont typeface="Lucida Sans Unicode" pitchFamily="34" charset="0"/>
              <a:buAutoNum type="arabicPeriod" startAt="9"/>
            </a:pPr>
            <a:r>
              <a:rPr lang="id-ID" sz="2400" dirty="0" smtClean="0"/>
              <a:t>Menghitung biaya tidak langsung (overhead) dan keuntungan</a:t>
            </a:r>
          </a:p>
          <a:p>
            <a:pPr marL="571500" indent="-571500" algn="just" eaLnBrk="1" hangingPunct="1">
              <a:spcBef>
                <a:spcPct val="0"/>
              </a:spcBef>
              <a:buClrTx/>
              <a:buSzPct val="100000"/>
              <a:buFont typeface="Lucida Sans Unicode" pitchFamily="34" charset="0"/>
              <a:buAutoNum type="arabicPeriod" startAt="9"/>
            </a:pPr>
            <a:r>
              <a:rPr lang="id-ID" sz="2400" dirty="0" smtClean="0"/>
              <a:t>Menyusun rekapitulasi biaya</a:t>
            </a:r>
          </a:p>
          <a:p>
            <a:pPr marL="1181100" lvl="1" indent="-495300" algn="just" eaLnBrk="1" hangingPunct="1">
              <a:spcBef>
                <a:spcPct val="0"/>
              </a:spcBef>
              <a:buClrTx/>
              <a:buFontTx/>
              <a:buAutoNum type="alphaLcPeriod"/>
            </a:pPr>
            <a:endParaRPr lang="id-ID" dirty="0" smtClean="0"/>
          </a:p>
          <a:p>
            <a:pPr marL="571500" indent="-571500" algn="just" eaLnBrk="1" hangingPunct="1">
              <a:spcBef>
                <a:spcPct val="0"/>
              </a:spcBef>
              <a:buClrTx/>
              <a:buFont typeface="Wingdings" pitchFamily="2" charset="2"/>
              <a:buNone/>
            </a:pPr>
            <a:endParaRPr lang="en-US" sz="2400" dirty="0" smtClean="0"/>
          </a:p>
        </p:txBody>
      </p:sp>
      <p:sp>
        <p:nvSpPr>
          <p:cNvPr id="46083"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C55C90CD-5588-4328-81B9-54D4976AEC90}" type="slidenum">
              <a:rPr lang="en-US"/>
              <a:pPr>
                <a:defRPr/>
              </a:pPr>
              <a:t>43</a:t>
            </a:fld>
            <a:endParaRPr lang="en-US"/>
          </a:p>
        </p:txBody>
      </p:sp>
      <p:sp>
        <p:nvSpPr>
          <p:cNvPr id="5"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0C2F994C-5D35-406A-B2D0-B437A3C5950B}" type="slidenum">
              <a:rPr kumimoji="0" lang="en-US" sz="1400">
                <a:solidFill>
                  <a:srgbClr val="FFFFFF"/>
                </a:solidFill>
                <a:latin typeface="+mj-lt"/>
                <a:ea typeface="+mj-ea"/>
                <a:cs typeface="+mj-cs"/>
              </a:rPr>
              <a:pPr algn="ctr">
                <a:lnSpc>
                  <a:spcPct val="90000"/>
                </a:lnSpc>
                <a:buFontTx/>
                <a:buNone/>
                <a:defRPr/>
              </a:pPr>
              <a:t>43</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911694180"/>
      </p:ext>
    </p:extLst>
  </p:cSld>
  <p:clrMapOvr>
    <a:masterClrMapping/>
  </p:clrMapOvr>
  <p:transition>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eaLnBrk="1" hangingPunct="1">
              <a:defRPr/>
            </a:pPr>
            <a:r>
              <a:rPr lang="en-US" smtClean="0"/>
              <a:t>Langkah </a:t>
            </a:r>
            <a:r>
              <a:rPr lang="id-ID" smtClean="0"/>
              <a:t>Perhitungan </a:t>
            </a:r>
            <a:r>
              <a:rPr lang="en-US" smtClean="0"/>
              <a:t>HPS</a:t>
            </a:r>
            <a:r>
              <a:rPr lang="id-ID" smtClean="0"/>
              <a:t>/OE</a:t>
            </a:r>
            <a:endParaRPr lang="en-US" smtClean="0"/>
          </a:p>
        </p:txBody>
      </p:sp>
      <p:sp>
        <p:nvSpPr>
          <p:cNvPr id="29699" name="Rectangle 3"/>
          <p:cNvSpPr>
            <a:spLocks noGrp="1" noChangeArrowheads="1"/>
          </p:cNvSpPr>
          <p:nvPr>
            <p:ph sz="quarter" idx="1"/>
          </p:nvPr>
        </p:nvSpPr>
        <p:spPr/>
        <p:txBody>
          <a:bodyPr/>
          <a:lstStyle/>
          <a:p>
            <a:pPr marL="363538" indent="-363538" algn="just" eaLnBrk="1" hangingPunct="1">
              <a:spcBef>
                <a:spcPct val="0"/>
              </a:spcBef>
              <a:buClrTx/>
              <a:buSzPct val="100000"/>
              <a:buFontTx/>
              <a:buAutoNum type="arabicPeriod"/>
            </a:pPr>
            <a:r>
              <a:rPr lang="id-ID" sz="2400" dirty="0" smtClean="0"/>
              <a:t>Menetapkan </a:t>
            </a:r>
            <a:r>
              <a:rPr lang="id-ID" sz="2400" u="sng" dirty="0" smtClean="0">
                <a:solidFill>
                  <a:srgbClr val="CC0066"/>
                </a:solidFill>
              </a:rPr>
              <a:t>harga satuan: analisis harga </a:t>
            </a:r>
          </a:p>
          <a:p>
            <a:pPr marL="363538" indent="-363538" algn="just" eaLnBrk="1" hangingPunct="1">
              <a:spcBef>
                <a:spcPct val="0"/>
              </a:spcBef>
              <a:buClrTx/>
              <a:buSzPct val="100000"/>
              <a:buFontTx/>
              <a:buAutoNum type="arabicPeriod" startAt="2"/>
            </a:pPr>
            <a:r>
              <a:rPr lang="id-ID" sz="2400" dirty="0" smtClean="0"/>
              <a:t>Dihitung jumlah biaya untuk setiap mata pembayaran/item barang, yaitu jumlah volume (pekerjaan/barang) x harga satuan</a:t>
            </a:r>
          </a:p>
          <a:p>
            <a:pPr marL="363538" indent="-363538" algn="just" eaLnBrk="1" hangingPunct="1">
              <a:spcBef>
                <a:spcPct val="0"/>
              </a:spcBef>
              <a:buClrTx/>
              <a:buSzPct val="100000"/>
              <a:buFontTx/>
              <a:buAutoNum type="arabicPeriod" startAt="2"/>
            </a:pPr>
            <a:r>
              <a:rPr lang="id-ID" sz="2400" dirty="0" smtClean="0"/>
              <a:t>Dijumlah semua biaya untuk seluruh mata pembayaran/item barang dari pekerjaan/barang yang akan dilaksanakan/dipasok</a:t>
            </a:r>
          </a:p>
          <a:p>
            <a:pPr marL="363538" indent="-363538" algn="just" eaLnBrk="1" hangingPunct="1">
              <a:spcBef>
                <a:spcPct val="0"/>
              </a:spcBef>
              <a:buClrTx/>
              <a:buSzPct val="100000"/>
              <a:buFontTx/>
              <a:buAutoNum type="arabicPeriod" startAt="2"/>
            </a:pPr>
            <a:r>
              <a:rPr lang="id-ID" sz="2400" dirty="0" smtClean="0"/>
              <a:t>Dihitung keuntungan x jumlah biaya untuk seluruh mata pembayaran/item barang</a:t>
            </a:r>
          </a:p>
          <a:p>
            <a:pPr marL="363538" indent="-363538" algn="just" eaLnBrk="1" hangingPunct="1">
              <a:spcBef>
                <a:spcPct val="0"/>
              </a:spcBef>
              <a:buClrTx/>
              <a:buSzPct val="100000"/>
              <a:buFontTx/>
              <a:buAutoNum type="arabicPeriod" startAt="2"/>
            </a:pPr>
            <a:r>
              <a:rPr lang="id-ID" sz="2400" dirty="0" smtClean="0"/>
              <a:t>Dihitung PPN yaitu 10%</a:t>
            </a:r>
          </a:p>
          <a:p>
            <a:pPr marL="363538" indent="-363538" algn="just" eaLnBrk="1" hangingPunct="1">
              <a:spcBef>
                <a:spcPct val="0"/>
              </a:spcBef>
              <a:buClrTx/>
              <a:buSzPct val="100000"/>
              <a:buFontTx/>
              <a:buAutoNum type="arabicPeriod" startAt="2"/>
            </a:pPr>
            <a:r>
              <a:rPr lang="id-ID" sz="2400" dirty="0" smtClean="0"/>
              <a:t>Besarnya HPS/OE (total harga pekerjaan) ialah jumlah biaya seluruh mata pembayaran/item barang + PPN 10%</a:t>
            </a:r>
          </a:p>
        </p:txBody>
      </p:sp>
      <p:sp>
        <p:nvSpPr>
          <p:cNvPr id="48131"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A1EEEA5C-DB36-49A0-9E55-1DC6C2E1C5FE}" type="slidenum">
              <a:rPr lang="en-US"/>
              <a:pPr>
                <a:defRPr/>
              </a:pPr>
              <a:t>44</a:t>
            </a:fld>
            <a:endParaRPr lang="en-US"/>
          </a:p>
        </p:txBody>
      </p:sp>
      <p:sp>
        <p:nvSpPr>
          <p:cNvPr id="5"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8692E936-559D-4A04-AEE3-C90779DC8B3C}" type="slidenum">
              <a:rPr kumimoji="0" lang="en-US" sz="1400">
                <a:solidFill>
                  <a:srgbClr val="FFFFFF"/>
                </a:solidFill>
                <a:latin typeface="+mj-lt"/>
                <a:ea typeface="+mj-ea"/>
                <a:cs typeface="+mj-cs"/>
              </a:rPr>
              <a:pPr algn="ctr">
                <a:lnSpc>
                  <a:spcPct val="90000"/>
                </a:lnSpc>
                <a:buFontTx/>
                <a:buNone/>
                <a:defRPr/>
              </a:pPr>
              <a:t>44</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140524871"/>
      </p:ext>
    </p:extLst>
  </p:cSld>
  <p:clrMapOvr>
    <a:masterClrMapping/>
  </p:clrMapOvr>
  <p:transition>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9"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33AE7C90-02C1-4AE8-AD89-8085C049BA8B}" type="slidenum">
              <a:rPr lang="en-US"/>
              <a:pPr>
                <a:defRPr/>
              </a:pPr>
              <a:t>45</a:t>
            </a:fld>
            <a:endParaRPr lang="en-US"/>
          </a:p>
        </p:txBody>
      </p:sp>
      <p:sp>
        <p:nvSpPr>
          <p:cNvPr id="31747" name="Content Placeholder 4"/>
          <p:cNvSpPr>
            <a:spLocks noGrp="1"/>
          </p:cNvSpPr>
          <p:nvPr>
            <p:ph sz="quarter" idx="1"/>
          </p:nvPr>
        </p:nvSpPr>
        <p:spPr>
          <a:xfrm>
            <a:off x="381000" y="1524000"/>
            <a:ext cx="8458200" cy="4800600"/>
          </a:xfrm>
        </p:spPr>
        <p:txBody>
          <a:bodyPr/>
          <a:lstStyle/>
          <a:p>
            <a:pPr marL="514350" indent="-514350" algn="just">
              <a:buFont typeface="Arial" charset="0"/>
              <a:buAutoNum type="arabicPeriod"/>
            </a:pPr>
            <a:r>
              <a:rPr lang="en-US" sz="2400" smtClean="0"/>
              <a:t>Harga pasar </a:t>
            </a:r>
            <a:r>
              <a:rPr lang="en-US" sz="2400" smtClean="0">
                <a:sym typeface="Wingdings" pitchFamily="2" charset="2"/>
              </a:rPr>
              <a:t> survei pasar</a:t>
            </a:r>
            <a:endParaRPr lang="en-US" sz="2400" smtClean="0"/>
          </a:p>
          <a:p>
            <a:pPr marL="514350" indent="-514350" algn="just">
              <a:buFont typeface="Arial" charset="0"/>
              <a:buAutoNum type="arabicPeriod"/>
            </a:pPr>
            <a:r>
              <a:rPr lang="en-US" sz="2400" smtClean="0"/>
              <a:t>Data Kontrak masa lalu </a:t>
            </a:r>
            <a:r>
              <a:rPr lang="en-US" sz="2400" smtClean="0">
                <a:sym typeface="Wingdings" pitchFamily="2" charset="2"/>
              </a:rPr>
              <a:t> dokumen kontrak</a:t>
            </a:r>
            <a:endParaRPr lang="en-US" sz="2400" smtClean="0"/>
          </a:p>
          <a:p>
            <a:pPr marL="514350" indent="-514350" algn="just">
              <a:buFont typeface="Arial" charset="0"/>
              <a:buAutoNum type="arabicPeriod"/>
            </a:pPr>
            <a:r>
              <a:rPr lang="en-US" sz="2400" smtClean="0"/>
              <a:t>Perhitungan harga satuan, </a:t>
            </a:r>
            <a:r>
              <a:rPr lang="en-US" sz="2400" i="1" smtClean="0"/>
              <a:t>Cost of goods Manufacture</a:t>
            </a:r>
            <a:r>
              <a:rPr lang="en-US" sz="2400" smtClean="0"/>
              <a:t> (Harga Pokok Produksi) dan </a:t>
            </a:r>
            <a:r>
              <a:rPr lang="en-US" sz="2400" i="1" smtClean="0"/>
              <a:t>Cost of goods Sold</a:t>
            </a:r>
            <a:r>
              <a:rPr lang="en-US" sz="2400" smtClean="0"/>
              <a:t> (Harga Pokok Penjualan)</a:t>
            </a:r>
          </a:p>
          <a:p>
            <a:pPr marL="514350" indent="-514350" algn="just">
              <a:buFont typeface="Arial" charset="0"/>
              <a:buAutoNum type="arabicPeriod"/>
            </a:pPr>
            <a:r>
              <a:rPr lang="en-US" sz="2400" smtClean="0"/>
              <a:t>Price list dari pabrikan, asosiasi, lembaga </a:t>
            </a:r>
            <a:r>
              <a:rPr lang="en-US" sz="2400" smtClean="0">
                <a:sym typeface="Wingdings" pitchFamily="2" charset="2"/>
              </a:rPr>
              <a:t>daftar biaya/harga dari organisasi</a:t>
            </a:r>
            <a:endParaRPr lang="en-US" sz="2400" smtClean="0"/>
          </a:p>
          <a:p>
            <a:pPr marL="514350" indent="-514350" algn="just">
              <a:buFont typeface="Arial" charset="0"/>
              <a:buAutoNum type="arabicPeriod"/>
            </a:pPr>
            <a:r>
              <a:rPr lang="en-US" sz="2400" smtClean="0"/>
              <a:t>Delphi Method </a:t>
            </a:r>
            <a:r>
              <a:rPr lang="en-US" sz="2400" smtClean="0">
                <a:sym typeface="Wingdings" pitchFamily="2" charset="2"/>
              </a:rPr>
              <a:t></a:t>
            </a:r>
            <a:r>
              <a:rPr lang="en-US" sz="2400" i="1" smtClean="0">
                <a:sym typeface="Wingdings" pitchFamily="2" charset="2"/>
              </a:rPr>
              <a:t>”blind” determination</a:t>
            </a:r>
            <a:endParaRPr lang="en-US" sz="2400" i="1" smtClean="0"/>
          </a:p>
          <a:p>
            <a:pPr marL="514350" indent="-514350" algn="just">
              <a:buFont typeface="Arial" charset="0"/>
              <a:buAutoNum type="arabicPeriod"/>
            </a:pPr>
            <a:r>
              <a:rPr lang="en-US" sz="2400" smtClean="0"/>
              <a:t>Referensi harga yang lain </a:t>
            </a:r>
            <a:r>
              <a:rPr lang="en-US" sz="2400" smtClean="0">
                <a:sym typeface="Wingdings" pitchFamily="2" charset="2"/>
              </a:rPr>
              <a:t> minimum 2 vendor</a:t>
            </a:r>
            <a:endParaRPr lang="en-US" sz="2400" smtClean="0"/>
          </a:p>
          <a:p>
            <a:pPr marL="514350" indent="-514350" algn="just">
              <a:buFont typeface="Arial" charset="0"/>
              <a:buAutoNum type="arabicPeriod"/>
            </a:pPr>
            <a:r>
              <a:rPr lang="en-US" sz="2400" smtClean="0"/>
              <a:t>Statistika </a:t>
            </a:r>
            <a:r>
              <a:rPr lang="en-US" sz="2400" smtClean="0">
                <a:sym typeface="Wingdings" pitchFamily="2" charset="2"/>
              </a:rPr>
              <a:t> data harga satuan masa lalu</a:t>
            </a:r>
            <a:endParaRPr lang="en-US" sz="2400" smtClean="0"/>
          </a:p>
        </p:txBody>
      </p:sp>
      <p:sp>
        <p:nvSpPr>
          <p:cNvPr id="6" name="Title 5"/>
          <p:cNvSpPr>
            <a:spLocks noGrp="1"/>
          </p:cNvSpPr>
          <p:nvPr>
            <p:ph type="title"/>
          </p:nvPr>
        </p:nvSpPr>
        <p:spPr/>
        <p:txBody>
          <a:bodyPr/>
          <a:lstStyle/>
          <a:p>
            <a:pPr>
              <a:defRPr/>
            </a:pPr>
            <a:r>
              <a:rPr lang="en-US" sz="3600" dirty="0" err="1" smtClean="0"/>
              <a:t>Metode</a:t>
            </a:r>
            <a:r>
              <a:rPr lang="en-US" sz="3600" dirty="0" smtClean="0"/>
              <a:t> </a:t>
            </a:r>
            <a:r>
              <a:rPr lang="en-US" sz="3600" dirty="0" err="1" smtClean="0"/>
              <a:t>Penyusunan</a:t>
            </a:r>
            <a:r>
              <a:rPr lang="en-US" sz="3600" dirty="0" smtClean="0"/>
              <a:t> H</a:t>
            </a:r>
            <a:r>
              <a:rPr lang="id-ID" sz="3600" dirty="0" smtClean="0"/>
              <a:t>arga </a:t>
            </a:r>
            <a:r>
              <a:rPr lang="en-US" sz="3600" dirty="0" smtClean="0"/>
              <a:t>S</a:t>
            </a:r>
            <a:r>
              <a:rPr lang="id-ID" sz="3600" dirty="0" smtClean="0"/>
              <a:t>atuan</a:t>
            </a:r>
            <a:r>
              <a:rPr lang="en-US" sz="3600" dirty="0" smtClean="0"/>
              <a:t> / HPS</a:t>
            </a:r>
          </a:p>
        </p:txBody>
      </p:sp>
      <p:sp>
        <p:nvSpPr>
          <p:cNvPr id="7"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F0DBD37F-BE41-439E-BB25-4DEBE7149BCF}" type="slidenum">
              <a:rPr kumimoji="0" lang="en-US" sz="1400">
                <a:solidFill>
                  <a:srgbClr val="FFFFFF"/>
                </a:solidFill>
                <a:latin typeface="+mj-lt"/>
                <a:ea typeface="+mj-ea"/>
                <a:cs typeface="+mj-cs"/>
              </a:rPr>
              <a:pPr algn="ctr">
                <a:lnSpc>
                  <a:spcPct val="90000"/>
                </a:lnSpc>
                <a:buFontTx/>
                <a:buNone/>
                <a:defRPr/>
              </a:pPr>
              <a:t>45</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2938804483"/>
      </p:ext>
    </p:extLst>
  </p:cSld>
  <p:clrMapOvr>
    <a:masterClrMapping/>
  </p:clrMapOvr>
  <p:transition>
    <p:pull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9962" name="Rectangle 1450"/>
          <p:cNvSpPr>
            <a:spLocks noGrp="1" noChangeArrowheads="1"/>
          </p:cNvSpPr>
          <p:nvPr>
            <p:ph type="title"/>
          </p:nvPr>
        </p:nvSpPr>
        <p:spPr>
          <a:xfrm>
            <a:off x="609600" y="152400"/>
            <a:ext cx="8229600" cy="381000"/>
          </a:xfrm>
        </p:spPr>
        <p:txBody>
          <a:bodyPr/>
          <a:lstStyle/>
          <a:p>
            <a:pPr eaLnBrk="1" hangingPunct="1">
              <a:defRPr/>
            </a:pPr>
            <a:r>
              <a:rPr lang="en-US" dirty="0" err="1" smtClean="0"/>
              <a:t>Teknis</a:t>
            </a:r>
            <a:r>
              <a:rPr lang="en-US" dirty="0" smtClean="0"/>
              <a:t> </a:t>
            </a:r>
            <a:r>
              <a:rPr lang="en-US" dirty="0" err="1" smtClean="0"/>
              <a:t>Penghitungan</a:t>
            </a:r>
            <a:r>
              <a:rPr lang="en-US" dirty="0" smtClean="0"/>
              <a:t> </a:t>
            </a:r>
            <a:r>
              <a:rPr lang="en-US" dirty="0" err="1" smtClean="0"/>
              <a:t>Harga</a:t>
            </a:r>
            <a:r>
              <a:rPr lang="en-US" dirty="0" smtClean="0"/>
              <a:t> </a:t>
            </a:r>
            <a:r>
              <a:rPr lang="en-US" dirty="0" err="1" smtClean="0"/>
              <a:t>Satuan</a:t>
            </a:r>
            <a:endParaRPr lang="id-ID" dirty="0" smtClean="0"/>
          </a:p>
        </p:txBody>
      </p:sp>
      <p:graphicFrame>
        <p:nvGraphicFramePr>
          <p:cNvPr id="449977" name="Group 1465"/>
          <p:cNvGraphicFramePr>
            <a:graphicFrameLocks noGrp="1"/>
          </p:cNvGraphicFramePr>
          <p:nvPr>
            <p:ph type="tbl" idx="1"/>
            <p:extLst/>
          </p:nvPr>
        </p:nvGraphicFramePr>
        <p:xfrm>
          <a:off x="642910" y="1500174"/>
          <a:ext cx="8010556" cy="4622794"/>
        </p:xfrm>
        <a:graphic>
          <a:graphicData uri="http://schemas.openxmlformats.org/drawingml/2006/table">
            <a:tbl>
              <a:tblPr/>
              <a:tblGrid>
                <a:gridCol w="325345">
                  <a:extLst>
                    <a:ext uri="{9D8B030D-6E8A-4147-A177-3AD203B41FA5}">
                      <a16:colId xmlns="" xmlns:a16="http://schemas.microsoft.com/office/drawing/2014/main" val="20000"/>
                    </a:ext>
                  </a:extLst>
                </a:gridCol>
                <a:gridCol w="2470237">
                  <a:extLst>
                    <a:ext uri="{9D8B030D-6E8A-4147-A177-3AD203B41FA5}">
                      <a16:colId xmlns="" xmlns:a16="http://schemas.microsoft.com/office/drawing/2014/main" val="20001"/>
                    </a:ext>
                  </a:extLst>
                </a:gridCol>
                <a:gridCol w="1071570">
                  <a:extLst>
                    <a:ext uri="{9D8B030D-6E8A-4147-A177-3AD203B41FA5}">
                      <a16:colId xmlns="" xmlns:a16="http://schemas.microsoft.com/office/drawing/2014/main" val="20002"/>
                    </a:ext>
                  </a:extLst>
                </a:gridCol>
                <a:gridCol w="1143008">
                  <a:extLst>
                    <a:ext uri="{9D8B030D-6E8A-4147-A177-3AD203B41FA5}">
                      <a16:colId xmlns="" xmlns:a16="http://schemas.microsoft.com/office/drawing/2014/main" val="20003"/>
                    </a:ext>
                  </a:extLst>
                </a:gridCol>
                <a:gridCol w="1428760">
                  <a:extLst>
                    <a:ext uri="{9D8B030D-6E8A-4147-A177-3AD203B41FA5}">
                      <a16:colId xmlns="" xmlns:a16="http://schemas.microsoft.com/office/drawing/2014/main" val="20004"/>
                    </a:ext>
                  </a:extLst>
                </a:gridCol>
                <a:gridCol w="1571636">
                  <a:extLst>
                    <a:ext uri="{9D8B030D-6E8A-4147-A177-3AD203B41FA5}">
                      <a16:colId xmlns="" xmlns:a16="http://schemas.microsoft.com/office/drawing/2014/main" val="20005"/>
                    </a:ext>
                  </a:extLst>
                </a:gridCol>
              </a:tblGrid>
              <a:tr h="301607">
                <a:tc gridSpan="6">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err="1" smtClean="0">
                          <a:ln>
                            <a:noFill/>
                          </a:ln>
                          <a:solidFill>
                            <a:schemeClr val="tx1"/>
                          </a:solidFill>
                          <a:effectLst/>
                          <a:latin typeface="Arial" pitchFamily="34" charset="0"/>
                          <a:cs typeface="Arial" pitchFamily="34" charset="0"/>
                        </a:rPr>
                        <a:t>Pekerjaan</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Memasang</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pipa</a:t>
                      </a:r>
                      <a:endParaRPr kumimoji="1"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733012">
                <a:tc gridSpan="3">
                  <a:txBody>
                    <a:bodyPr/>
                    <a:lstStyle/>
                    <a:p>
                      <a:pPr marL="0" marR="0" lvl="0" indent="0" algn="ctr" defTabSz="914400" rtl="0" eaLnBrk="1" fontAlgn="b" latinLnBrk="0" hangingPunct="1">
                        <a:lnSpc>
                          <a:spcPts val="1400"/>
                        </a:lnSpc>
                        <a:spcBef>
                          <a:spcPts val="0"/>
                        </a:spcBef>
                        <a:spcAft>
                          <a:spcPts val="0"/>
                        </a:spcAft>
                        <a:buClrTx/>
                        <a:buSzPct val="80000"/>
                        <a:buFont typeface="Wingdings" pitchFamily="2" charset="2"/>
                        <a:buNone/>
                        <a:tabLst/>
                      </a:pPr>
                      <a:r>
                        <a:rPr kumimoji="1" lang="en-US" sz="1400" b="0" i="0" u="none" strike="noStrike" cap="none" normalizeH="0" baseline="0" dirty="0" err="1" smtClean="0">
                          <a:ln>
                            <a:noFill/>
                          </a:ln>
                          <a:solidFill>
                            <a:schemeClr val="tx1"/>
                          </a:solidFill>
                          <a:effectLst/>
                          <a:latin typeface="Arial" pitchFamily="34" charset="0"/>
                          <a:cs typeface="Arial" pitchFamily="34" charset="0"/>
                        </a:rPr>
                        <a:t>Komponen</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Kegiatan</a:t>
                      </a:r>
                      <a:endParaRPr kumimoji="1"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ts val="1400"/>
                        </a:lnSpc>
                        <a:spcBef>
                          <a:spcPts val="0"/>
                        </a:spcBef>
                        <a:spcAft>
                          <a:spcPts val="0"/>
                        </a:spcAft>
                        <a:buClrTx/>
                        <a:buSzPct val="80000"/>
                        <a:buFont typeface="Wingdings" pitchFamily="2" charset="2"/>
                        <a:buNone/>
                        <a:tabLst/>
                      </a:pPr>
                      <a:r>
                        <a:rPr kumimoji="1" lang="en-US" sz="1400" b="0" i="0" u="none" strike="noStrike" cap="none" normalizeH="0" baseline="0" dirty="0" err="1" smtClean="0">
                          <a:ln>
                            <a:noFill/>
                          </a:ln>
                          <a:solidFill>
                            <a:schemeClr val="tx1"/>
                          </a:solidFill>
                          <a:effectLst/>
                          <a:latin typeface="Arial" pitchFamily="34" charset="0"/>
                          <a:cs typeface="Arial" pitchFamily="34" charset="0"/>
                        </a:rPr>
                        <a:t>Perkiraan</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 latinLnBrk="0" hangingPunct="1">
                        <a:lnSpc>
                          <a:spcPts val="1400"/>
                        </a:lnSpc>
                        <a:spcBef>
                          <a:spcPts val="0"/>
                        </a:spcBef>
                        <a:spcAft>
                          <a:spcPts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Volume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ts val="1400"/>
                        </a:lnSpc>
                        <a:spcBef>
                          <a:spcPts val="0"/>
                        </a:spcBef>
                        <a:spcAft>
                          <a:spcPts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Harga</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Satuan</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 latinLnBrk="0" hangingPunct="1">
                        <a:lnSpc>
                          <a:spcPts val="1400"/>
                        </a:lnSpc>
                        <a:spcBef>
                          <a:spcPts val="0"/>
                        </a:spcBef>
                        <a:spcAft>
                          <a:spcPts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(Proposal)  (</a:t>
                      </a:r>
                      <a:r>
                        <a:rPr kumimoji="1" lang="en-US" sz="1400" b="0" i="0" u="none" strike="noStrike" cap="none" normalizeH="0" baseline="0" dirty="0" err="1" smtClean="0">
                          <a:ln>
                            <a:noFill/>
                          </a:ln>
                          <a:solidFill>
                            <a:schemeClr val="tx1"/>
                          </a:solidFill>
                          <a:effectLst/>
                          <a:latin typeface="Arial" pitchFamily="34" charset="0"/>
                          <a:cs typeface="Arial" pitchFamily="34" charset="0"/>
                        </a:rPr>
                        <a:t>Rp</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ts val="1400"/>
                        </a:lnSpc>
                        <a:spcBef>
                          <a:spcPts val="0"/>
                        </a:spcBef>
                        <a:spcAft>
                          <a:spcPts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Total </a:t>
                      </a:r>
                      <a:r>
                        <a:rPr kumimoji="1" lang="en-US" sz="1400" b="0" i="0" u="none" strike="noStrike" cap="none" normalizeH="0" baseline="0" dirty="0" err="1" smtClean="0">
                          <a:ln>
                            <a:noFill/>
                          </a:ln>
                          <a:solidFill>
                            <a:schemeClr val="tx1"/>
                          </a:solidFill>
                          <a:effectLst/>
                          <a:latin typeface="Arial" pitchFamily="34" charset="0"/>
                          <a:cs typeface="Arial" pitchFamily="34" charset="0"/>
                        </a:rPr>
                        <a:t>Harga</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 latinLnBrk="0" hangingPunct="1">
                        <a:lnSpc>
                          <a:spcPts val="1400"/>
                        </a:lnSpc>
                        <a:spcBef>
                          <a:spcPts val="0"/>
                        </a:spcBef>
                        <a:spcAft>
                          <a:spcPts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(Props)  (</a:t>
                      </a:r>
                      <a:r>
                        <a:rPr kumimoji="1" lang="en-US" sz="1400" b="0" i="0" u="none" strike="noStrike" cap="none" normalizeH="0" baseline="0" dirty="0" err="1" smtClean="0">
                          <a:ln>
                            <a:noFill/>
                          </a:ln>
                          <a:solidFill>
                            <a:schemeClr val="tx1"/>
                          </a:solidFill>
                          <a:effectLst/>
                          <a:latin typeface="Arial" pitchFamily="34" charset="0"/>
                          <a:cs typeface="Arial" pitchFamily="34" charset="0"/>
                        </a:rPr>
                        <a:t>Rp</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Ribu</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01607">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err="1" smtClean="0">
                          <a:ln>
                            <a:noFill/>
                          </a:ln>
                          <a:solidFill>
                            <a:schemeClr val="tx1"/>
                          </a:solidFill>
                          <a:effectLst/>
                          <a:latin typeface="Arial" pitchFamily="34" charset="0"/>
                          <a:cs typeface="Arial" pitchFamily="34" charset="0"/>
                        </a:rPr>
                        <a:t>Menggali</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tanah</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tempat</a:t>
                      </a:r>
                      <a:r>
                        <a:rPr kumimoji="1" lang="en-US" sz="1400" b="0" i="0" u="none" strike="noStrike" cap="none" normalizeH="0" baseline="0" dirty="0" smtClean="0">
                          <a:ln>
                            <a:noFill/>
                          </a:ln>
                          <a:solidFill>
                            <a:schemeClr val="tx1"/>
                          </a:solidFill>
                          <a:effectLst/>
                          <a:latin typeface="Arial" pitchFamily="34" charset="0"/>
                          <a:cs typeface="Arial" pitchFamily="34" charset="0"/>
                        </a:rPr>
                        <a:t> </a:t>
                      </a:r>
                      <a:r>
                        <a:rPr kumimoji="1" lang="en-US" sz="1400" b="0" i="0" u="none" strike="noStrike" cap="none" normalizeH="0" baseline="0" dirty="0" err="1" smtClean="0">
                          <a:ln>
                            <a:noFill/>
                          </a:ln>
                          <a:solidFill>
                            <a:schemeClr val="tx1"/>
                          </a:solidFill>
                          <a:effectLst/>
                          <a:latin typeface="Arial" pitchFamily="34" charset="0"/>
                          <a:cs typeface="Arial" pitchFamily="34" charset="0"/>
                        </a:rPr>
                        <a:t>pipa</a:t>
                      </a:r>
                      <a:endParaRPr kumimoji="1" lang="en-US" sz="1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71900">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material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25.000 m</a:t>
                      </a:r>
                      <a:r>
                        <a:rPr kumimoji="1" lang="en-US" sz="1400" b="0" i="0" u="none" strike="noStrike" cap="none" normalizeH="0" baseline="30000" dirty="0" smtClean="0">
                          <a:ln>
                            <a:noFill/>
                          </a:ln>
                          <a:solidFill>
                            <a:schemeClr val="tx1"/>
                          </a:solidFill>
                          <a:effectLst/>
                          <a:latin typeface="Arial" pitchFamily="34" charset="0"/>
                          <a:cs typeface="Arial" pitchFamily="34"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2,000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50,000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01607">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jam -orang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2732">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Meletakkan pipa dan memasang isolasi</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5.000 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20,000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100,000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01607">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material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01607">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jam -orang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53390">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Menimbun kembali</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20.000 m</a:t>
                      </a:r>
                      <a:r>
                        <a:rPr kumimoji="1" lang="en-US" sz="1400" b="0" i="0" u="none" strike="noStrike" cap="none" normalizeH="0" baseline="30000" dirty="0" smtClean="0">
                          <a:ln>
                            <a:noFill/>
                          </a:ln>
                          <a:solidFill>
                            <a:schemeClr val="tx1"/>
                          </a:solidFill>
                          <a:effectLst/>
                          <a:latin typeface="Arial" pitchFamily="34" charset="0"/>
                          <a:cs typeface="Arial" pitchFamily="34"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2,500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50,000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01607">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material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01607">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jam -orang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512732">
                <a:tc gridSpan="5">
                  <a:txBody>
                    <a:bodyPr/>
                    <a:lstStyle/>
                    <a:p>
                      <a:pPr marL="0" marR="0" lvl="0" indent="0" algn="r"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smtClean="0">
                          <a:ln>
                            <a:noFill/>
                          </a:ln>
                          <a:solidFill>
                            <a:schemeClr val="tx1"/>
                          </a:solidFill>
                          <a:effectLst/>
                          <a:latin typeface="Arial" pitchFamily="34" charset="0"/>
                          <a:cs typeface="Arial" pitchFamily="34" charset="0"/>
                        </a:rPr>
                        <a:t> J U M L A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endParaRPr kumimoji="1" lang="en-US" sz="1200" b="0" i="0" u="none" strike="noStrike" cap="none" normalizeH="0" baseline="0" smtClean="0">
                        <a:ln>
                          <a:noFill/>
                        </a:ln>
                        <a:solidFill>
                          <a:schemeClr val="tx1"/>
                        </a:solidFill>
                        <a:effectLst/>
                        <a:latin typeface="Melior LT" pitchFamily="2"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endParaRPr kumimoji="1" lang="en-US" sz="1200" b="0" i="0" u="none" strike="noStrike" cap="none" normalizeH="0" baseline="0" smtClean="0">
                        <a:ln>
                          <a:noFill/>
                        </a:ln>
                        <a:solidFill>
                          <a:schemeClr val="tx1"/>
                        </a:solidFill>
                        <a:effectLst/>
                        <a:latin typeface="Melior LT" pitchFamily="2"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endParaRPr kumimoji="1" lang="en-US" sz="1200" b="0" i="0" u="none" strike="noStrike" cap="none" normalizeH="0" baseline="0" smtClean="0">
                        <a:ln>
                          <a:noFill/>
                        </a:ln>
                        <a:solidFill>
                          <a:schemeClr val="tx1"/>
                        </a:solidFill>
                        <a:effectLst/>
                        <a:latin typeface="Melior LT" pitchFamily="2"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endParaRPr kumimoji="1" lang="en-US" sz="1200" b="0" i="0" u="none" strike="noStrike" cap="none" normalizeH="0" baseline="0" smtClean="0">
                        <a:ln>
                          <a:noFill/>
                        </a:ln>
                        <a:solidFill>
                          <a:schemeClr val="tx1"/>
                        </a:solidFill>
                        <a:effectLst/>
                        <a:latin typeface="Melior LT" pitchFamily="2"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en-US" sz="1400" b="0" i="0" u="none" strike="noStrike" cap="none" normalizeH="0" baseline="0" dirty="0" smtClean="0">
                          <a:ln>
                            <a:noFill/>
                          </a:ln>
                          <a:solidFill>
                            <a:schemeClr val="tx1"/>
                          </a:solidFill>
                          <a:effectLst/>
                          <a:latin typeface="Arial" pitchFamily="34" charset="0"/>
                          <a:cs typeface="Arial" pitchFamily="34" charset="0"/>
                        </a:rPr>
                        <a:t>      200,000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
        <p:nvSpPr>
          <p:cNvPr id="5130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ACCE8398-2218-4E30-B8E8-42A8D58151F4}" type="slidenum">
              <a:rPr lang="en-US" smtClean="0"/>
              <a:pPr>
                <a:defRPr/>
              </a:pPr>
              <a:t>46</a:t>
            </a:fld>
            <a:endParaRPr lang="en-US" smtClean="0"/>
          </a:p>
        </p:txBody>
      </p:sp>
      <p:sp>
        <p:nvSpPr>
          <p:cNvPr id="32854" name="Rectangle 5"/>
          <p:cNvSpPr>
            <a:spLocks noChangeArrowheads="1"/>
          </p:cNvSpPr>
          <p:nvPr/>
        </p:nvSpPr>
        <p:spPr bwMode="auto">
          <a:xfrm>
            <a:off x="428596" y="709602"/>
            <a:ext cx="8305800" cy="1219200"/>
          </a:xfrm>
          <a:prstGeom prst="rect">
            <a:avLst/>
          </a:prstGeom>
          <a:noFill/>
          <a:ln w="9525">
            <a:noFill/>
            <a:miter lim="800000"/>
            <a:headEnd/>
            <a:tailEnd/>
          </a:ln>
        </p:spPr>
        <p:txBody>
          <a:bodyPr/>
          <a:lstStyle/>
          <a:p>
            <a:pPr marL="115888" lvl="1">
              <a:spcBef>
                <a:spcPct val="0"/>
              </a:spcBef>
              <a:buFontTx/>
              <a:buNone/>
            </a:pPr>
            <a:r>
              <a:rPr kumimoji="0" lang="id-ID" dirty="0" smtClean="0">
                <a:latin typeface="Arial" pitchFamily="34" charset="0"/>
                <a:cs typeface="Arial" pitchFamily="34" charset="0"/>
              </a:rPr>
              <a:t>Volume</a:t>
            </a:r>
            <a:r>
              <a:rPr kumimoji="0" lang="en-US" dirty="0" smtClean="0">
                <a:latin typeface="Arial" pitchFamily="34" charset="0"/>
                <a:cs typeface="Arial" pitchFamily="34" charset="0"/>
              </a:rPr>
              <a:t> </a:t>
            </a:r>
            <a:r>
              <a:rPr kumimoji="0" lang="id-ID" dirty="0">
                <a:latin typeface="Arial" pitchFamily="34" charset="0"/>
                <a:cs typeface="Arial" pitchFamily="34" charset="0"/>
              </a:rPr>
              <a:t>total pekerjaan belum dapat ditentukan dengan pasti, tetapi biaya per unitnya (per meter persegi, per meter kubik) telah dapat dihitung</a:t>
            </a:r>
          </a:p>
        </p:txBody>
      </p:sp>
      <p:sp>
        <p:nvSpPr>
          <p:cNvPr id="32855" name="Text Box 1447"/>
          <p:cNvSpPr txBox="1">
            <a:spLocks noChangeArrowheads="1"/>
          </p:cNvSpPr>
          <p:nvPr/>
        </p:nvSpPr>
        <p:spPr bwMode="auto">
          <a:xfrm>
            <a:off x="609600" y="5867400"/>
            <a:ext cx="8534400" cy="549275"/>
          </a:xfrm>
          <a:prstGeom prst="rect">
            <a:avLst/>
          </a:prstGeom>
          <a:noFill/>
          <a:ln w="9525">
            <a:noFill/>
            <a:miter lim="800000"/>
            <a:headEnd/>
            <a:tailEnd/>
          </a:ln>
        </p:spPr>
        <p:txBody>
          <a:bodyPr>
            <a:spAutoFit/>
          </a:bodyPr>
          <a:lstStyle/>
          <a:p>
            <a:pPr>
              <a:spcBef>
                <a:spcPct val="50000"/>
              </a:spcBef>
            </a:pPr>
            <a:endParaRPr kumimoji="0" lang="id-ID"/>
          </a:p>
        </p:txBody>
      </p:sp>
      <p:sp>
        <p:nvSpPr>
          <p:cNvPr id="32856" name="Text Box 1448"/>
          <p:cNvSpPr txBox="1">
            <a:spLocks noChangeArrowheads="1"/>
          </p:cNvSpPr>
          <p:nvPr/>
        </p:nvSpPr>
        <p:spPr bwMode="auto">
          <a:xfrm>
            <a:off x="38128" y="6262236"/>
            <a:ext cx="8534400" cy="523220"/>
          </a:xfrm>
          <a:prstGeom prst="rect">
            <a:avLst/>
          </a:prstGeom>
          <a:noFill/>
          <a:ln w="9525">
            <a:noFill/>
            <a:miter lim="800000"/>
            <a:headEnd/>
            <a:tailEnd/>
          </a:ln>
        </p:spPr>
        <p:txBody>
          <a:bodyPr>
            <a:spAutoFit/>
          </a:bodyPr>
          <a:lstStyle/>
          <a:p>
            <a:pPr>
              <a:spcBef>
                <a:spcPct val="50000"/>
              </a:spcBef>
              <a:buFontTx/>
              <a:buNone/>
            </a:pPr>
            <a:r>
              <a:rPr lang="en-US" sz="1400" dirty="0" smtClean="0">
                <a:latin typeface="Arial" pitchFamily="34" charset="0"/>
                <a:cs typeface="Arial" pitchFamily="34" charset="0"/>
              </a:rPr>
              <a:t>H</a:t>
            </a:r>
            <a:r>
              <a:rPr kumimoji="0" lang="id-ID" sz="1400" dirty="0" smtClean="0">
                <a:latin typeface="Arial" pitchFamily="34" charset="0"/>
                <a:cs typeface="Arial" pitchFamily="34" charset="0"/>
              </a:rPr>
              <a:t>arga </a:t>
            </a:r>
            <a:r>
              <a:rPr kumimoji="0" lang="id-ID" sz="1400" dirty="0">
                <a:latin typeface="Arial" pitchFamily="34" charset="0"/>
                <a:cs typeface="Arial" pitchFamily="34" charset="0"/>
              </a:rPr>
              <a:t>satuan pekerjaan memasang pipa per satuan panjang (m) = (Rp. 200 </a:t>
            </a:r>
            <a:r>
              <a:rPr kumimoji="0" lang="id-ID" sz="1400" dirty="0" smtClean="0">
                <a:latin typeface="Arial" pitchFamily="34" charset="0"/>
                <a:cs typeface="Arial" pitchFamily="34" charset="0"/>
              </a:rPr>
              <a:t>juta</a:t>
            </a:r>
            <a:r>
              <a:rPr lang="id-ID" sz="1400" dirty="0">
                <a:latin typeface="Arial" pitchFamily="34" charset="0"/>
                <a:cs typeface="Arial" pitchFamily="34" charset="0"/>
              </a:rPr>
              <a:t> </a:t>
            </a:r>
            <a:r>
              <a:rPr kumimoji="0" lang="id-ID" sz="1400" dirty="0" smtClean="0">
                <a:latin typeface="Arial" pitchFamily="34" charset="0"/>
                <a:cs typeface="Arial" pitchFamily="34" charset="0"/>
              </a:rPr>
              <a:t>/ 5.000</a:t>
            </a:r>
            <a:r>
              <a:rPr kumimoji="0" lang="id-ID" sz="1400" dirty="0">
                <a:latin typeface="Arial" pitchFamily="34" charset="0"/>
                <a:cs typeface="Arial" pitchFamily="34" charset="0"/>
              </a:rPr>
              <a:t>) = Rp. </a:t>
            </a:r>
            <a:r>
              <a:rPr kumimoji="0" lang="id-ID" sz="1400" dirty="0" smtClean="0">
                <a:latin typeface="Arial" pitchFamily="34" charset="0"/>
                <a:cs typeface="Arial" pitchFamily="34" charset="0"/>
              </a:rPr>
              <a:t>40.000.</a:t>
            </a:r>
            <a:r>
              <a:rPr lang="en-US" sz="1400" dirty="0" smtClean="0">
                <a:latin typeface="Arial" pitchFamily="34" charset="0"/>
                <a:cs typeface="Arial" pitchFamily="34" charset="0"/>
              </a:rPr>
              <a:t> </a:t>
            </a:r>
            <a:r>
              <a:rPr kumimoji="0" lang="en-US" sz="1400" dirty="0" err="1" smtClean="0">
                <a:latin typeface="Arial" pitchFamily="34" charset="0"/>
                <a:cs typeface="Arial" pitchFamily="34" charset="0"/>
              </a:rPr>
              <a:t>Untuk</a:t>
            </a:r>
            <a:r>
              <a:rPr kumimoji="0" lang="id-ID" sz="1400" dirty="0" smtClean="0">
                <a:latin typeface="Arial" pitchFamily="34" charset="0"/>
                <a:cs typeface="Arial" pitchFamily="34" charset="0"/>
              </a:rPr>
              <a:t> </a:t>
            </a:r>
            <a:r>
              <a:rPr kumimoji="0" lang="id-ID" sz="1400" dirty="0">
                <a:latin typeface="Arial" pitchFamily="34" charset="0"/>
                <a:cs typeface="Arial" pitchFamily="34" charset="0"/>
              </a:rPr>
              <a:t>10.000 m maka biayanya </a:t>
            </a:r>
            <a:r>
              <a:rPr kumimoji="0" lang="id-ID" sz="1400" dirty="0" smtClean="0">
                <a:latin typeface="Arial" pitchFamily="34" charset="0"/>
                <a:cs typeface="Arial" pitchFamily="34" charset="0"/>
              </a:rPr>
              <a:t>10.000m </a:t>
            </a:r>
            <a:r>
              <a:rPr kumimoji="0" lang="id-ID" sz="1400" dirty="0">
                <a:latin typeface="Arial" pitchFamily="34" charset="0"/>
                <a:cs typeface="Arial" pitchFamily="34" charset="0"/>
              </a:rPr>
              <a:t>x Rp. </a:t>
            </a:r>
            <a:r>
              <a:rPr kumimoji="0" lang="id-ID" sz="1400" dirty="0" smtClean="0">
                <a:latin typeface="Arial" pitchFamily="34" charset="0"/>
                <a:cs typeface="Arial" pitchFamily="34" charset="0"/>
              </a:rPr>
              <a:t>40.000/m </a:t>
            </a:r>
            <a:r>
              <a:rPr kumimoji="0" lang="id-ID" sz="1400" dirty="0">
                <a:latin typeface="Arial" pitchFamily="34" charset="0"/>
                <a:cs typeface="Arial" pitchFamily="34" charset="0"/>
              </a:rPr>
              <a:t>= Rp. </a:t>
            </a:r>
            <a:r>
              <a:rPr kumimoji="0" lang="id-ID" sz="1400" dirty="0" smtClean="0">
                <a:latin typeface="Arial" pitchFamily="34" charset="0"/>
                <a:cs typeface="Arial" pitchFamily="34" charset="0"/>
              </a:rPr>
              <a:t>4</a:t>
            </a:r>
            <a:r>
              <a:rPr kumimoji="0" lang="en-US" sz="1400" dirty="0" smtClean="0">
                <a:latin typeface="Arial" pitchFamily="34" charset="0"/>
                <a:cs typeface="Arial" pitchFamily="34" charset="0"/>
              </a:rPr>
              <a:t>0</a:t>
            </a:r>
            <a:r>
              <a:rPr kumimoji="0" lang="id-ID" sz="1400" dirty="0" smtClean="0">
                <a:latin typeface="Arial" pitchFamily="34" charset="0"/>
                <a:cs typeface="Arial" pitchFamily="34" charset="0"/>
              </a:rPr>
              <a:t>0 </a:t>
            </a:r>
            <a:r>
              <a:rPr kumimoji="0" lang="id-ID" sz="1400" dirty="0">
                <a:latin typeface="Arial" pitchFamily="34" charset="0"/>
                <a:cs typeface="Arial" pitchFamily="34" charset="0"/>
              </a:rPr>
              <a:t>juta</a:t>
            </a:r>
          </a:p>
        </p:txBody>
      </p:sp>
      <p:sp>
        <p:nvSpPr>
          <p:cNvPr id="8" name="Slide Number Placeholder 3"/>
          <p:cNvSpPr txBox="1">
            <a:spLocks/>
          </p:cNvSpPr>
          <p:nvPr/>
        </p:nvSpPr>
        <p:spPr>
          <a:xfrm>
            <a:off x="8516938" y="62738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B76636BE-AE83-4279-9D8F-EDFB8899E6DC}" type="slidenum">
              <a:rPr kumimoji="0" lang="en-US" sz="1400">
                <a:solidFill>
                  <a:srgbClr val="FFFFFF"/>
                </a:solidFill>
                <a:latin typeface="+mj-lt"/>
                <a:ea typeface="+mj-ea"/>
                <a:cs typeface="+mj-cs"/>
              </a:rPr>
              <a:pPr algn="ctr">
                <a:lnSpc>
                  <a:spcPct val="90000"/>
                </a:lnSpc>
                <a:buFontTx/>
                <a:buNone/>
                <a:defRPr/>
              </a:pPr>
              <a:t>46</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4120755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lstStyle/>
          <a:p>
            <a:pPr eaLnBrk="1" hangingPunct="1"/>
            <a:r>
              <a:rPr lang="en-US" sz="3600" b="0" smtClean="0"/>
              <a:t>ESTIMASI BIAYA (PROJECT)</a:t>
            </a:r>
            <a:endParaRPr lang="en-US" sz="3600" b="0" smtClean="0">
              <a:solidFill>
                <a:srgbClr val="0000FF"/>
              </a:solidFill>
            </a:endParaRPr>
          </a:p>
        </p:txBody>
      </p:sp>
      <p:sp>
        <p:nvSpPr>
          <p:cNvPr id="34819" name="Subtitle 5"/>
          <p:cNvSpPr>
            <a:spLocks noGrp="1"/>
          </p:cNvSpPr>
          <p:nvPr>
            <p:ph type="subTitle" idx="1"/>
          </p:nvPr>
        </p:nvSpPr>
        <p:spPr/>
        <p:txBody>
          <a:bodyPr/>
          <a:lstStyle/>
          <a:p>
            <a:pPr eaLnBrk="1" hangingPunct="1"/>
            <a:endParaRPr lang="en-US" smtClean="0"/>
          </a:p>
        </p:txBody>
      </p:sp>
    </p:spTree>
    <p:extLst>
      <p:ext uri="{BB962C8B-B14F-4D97-AF65-F5344CB8AC3E}">
        <p14:creationId xmlns:p14="http://schemas.microsoft.com/office/powerpoint/2010/main" val="2366589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p:txBody>
          <a:bodyPr/>
          <a:lstStyle/>
          <a:p>
            <a:pPr eaLnBrk="1" hangingPunct="1"/>
            <a:r>
              <a:rPr lang="en-US" smtClean="0"/>
              <a:t>Tergantung pada:</a:t>
            </a:r>
          </a:p>
          <a:p>
            <a:pPr marL="914400" lvl="1" indent="-342900" eaLnBrk="1" hangingPunct="1"/>
            <a:r>
              <a:rPr lang="en-US" smtClean="0"/>
              <a:t>Ukuran detail desain;</a:t>
            </a:r>
          </a:p>
          <a:p>
            <a:pPr marL="914400" lvl="1" indent="-342900" eaLnBrk="1" hangingPunct="1"/>
            <a:r>
              <a:rPr lang="en-US" smtClean="0"/>
              <a:t>Akurasi data biaya yang ada;</a:t>
            </a:r>
          </a:p>
          <a:p>
            <a:pPr marL="914400" lvl="1" indent="-342900" eaLnBrk="1" hangingPunct="1"/>
            <a:r>
              <a:rPr lang="en-US" smtClean="0"/>
              <a:t>Waktu preparasi estimat. </a:t>
            </a:r>
          </a:p>
          <a:p>
            <a:pPr eaLnBrk="1" hangingPunct="1"/>
            <a:endParaRPr lang="en-US" smtClean="0"/>
          </a:p>
        </p:txBody>
      </p:sp>
      <p:sp>
        <p:nvSpPr>
          <p:cNvPr id="4099" name="Rectangle 3"/>
          <p:cNvSpPr>
            <a:spLocks noGrp="1" noChangeArrowheads="1"/>
          </p:cNvSpPr>
          <p:nvPr>
            <p:ph type="title"/>
          </p:nvPr>
        </p:nvSpPr>
        <p:spPr/>
        <p:txBody>
          <a:bodyPr/>
          <a:lstStyle/>
          <a:p>
            <a:pPr eaLnBrk="1" hangingPunct="1">
              <a:defRPr/>
            </a:pPr>
            <a:r>
              <a:rPr lang="en-US" b="0" smtClean="0">
                <a:effectLst>
                  <a:outerShdw blurRad="38100" dist="38100" dir="2700000" algn="tl">
                    <a:srgbClr val="C0C0C0"/>
                  </a:outerShdw>
                </a:effectLst>
              </a:rPr>
              <a:t>AKURASI ESTIMASI BIAYA</a:t>
            </a:r>
            <a:endParaRPr lang="en-US" sz="2200" b="0" smtClean="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1434494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b="0" dirty="0" smtClean="0">
                <a:effectLst>
                  <a:outerShdw blurRad="38100" dist="38100" dir="2700000" algn="tl">
                    <a:srgbClr val="C0C0C0"/>
                  </a:outerShdw>
                </a:effectLst>
              </a:rPr>
              <a:t>TIPE ESTIMASI </a:t>
            </a:r>
            <a:br>
              <a:rPr lang="en-US" b="0" dirty="0" smtClean="0">
                <a:effectLst>
                  <a:outerShdw blurRad="38100" dist="38100" dir="2700000" algn="tl">
                    <a:srgbClr val="C0C0C0"/>
                  </a:outerShdw>
                </a:effectLst>
              </a:rPr>
            </a:br>
            <a:r>
              <a:rPr lang="en-US" b="0" dirty="0" smtClean="0">
                <a:effectLst>
                  <a:outerShdw blurRad="38100" dist="38100" dir="2700000" algn="tl">
                    <a:srgbClr val="C0C0C0"/>
                  </a:outerShdw>
                </a:effectLst>
              </a:rPr>
              <a:t>BIAYA KAPITAL</a:t>
            </a:r>
          </a:p>
        </p:txBody>
      </p:sp>
      <p:sp>
        <p:nvSpPr>
          <p:cNvPr id="36867" name="Rectangle 3"/>
          <p:cNvSpPr>
            <a:spLocks noGrp="1" noChangeArrowheads="1"/>
          </p:cNvSpPr>
          <p:nvPr>
            <p:ph type="body" idx="1"/>
          </p:nvPr>
        </p:nvSpPr>
        <p:spPr>
          <a:xfrm>
            <a:off x="457200" y="1981200"/>
            <a:ext cx="8229600" cy="4876800"/>
          </a:xfrm>
        </p:spPr>
        <p:txBody>
          <a:bodyPr/>
          <a:lstStyle/>
          <a:p>
            <a:pPr eaLnBrk="1" hangingPunct="1">
              <a:lnSpc>
                <a:spcPct val="80000"/>
              </a:lnSpc>
              <a:buFont typeface="Wingdings" pitchFamily="2" charset="2"/>
              <a:buNone/>
            </a:pPr>
            <a:r>
              <a:rPr lang="en-US" sz="1900" smtClean="0"/>
              <a:t>1. Order-of-magnitude estimate (ratio estimate) </a:t>
            </a:r>
          </a:p>
          <a:p>
            <a:pPr marL="762000" lvl="1" indent="-417513" eaLnBrk="1" hangingPunct="1">
              <a:lnSpc>
                <a:spcPct val="80000"/>
              </a:lnSpc>
            </a:pPr>
            <a:r>
              <a:rPr lang="en-US" sz="1700" smtClean="0"/>
              <a:t>Berdasarkan data biaya terdahulu untuk proses yang serupa; </a:t>
            </a:r>
          </a:p>
          <a:p>
            <a:pPr marL="762000" lvl="1" indent="-417513" eaLnBrk="1" hangingPunct="1">
              <a:lnSpc>
                <a:spcPct val="80000"/>
              </a:lnSpc>
            </a:pPr>
            <a:r>
              <a:rPr lang="en-US" sz="1700" smtClean="0"/>
              <a:t>Akurasi &gt; 30%;</a:t>
            </a:r>
          </a:p>
          <a:p>
            <a:pPr eaLnBrk="1" hangingPunct="1">
              <a:lnSpc>
                <a:spcPct val="80000"/>
              </a:lnSpc>
              <a:buFont typeface="Wingdings" pitchFamily="2" charset="2"/>
              <a:buNone/>
            </a:pPr>
            <a:r>
              <a:rPr lang="en-US" sz="1900" smtClean="0"/>
              <a:t>2. Study estimate (factored estimate) </a:t>
            </a:r>
          </a:p>
          <a:p>
            <a:pPr marL="762000" lvl="1" indent="-417513" eaLnBrk="1" hangingPunct="1">
              <a:lnSpc>
                <a:spcPct val="80000"/>
              </a:lnSpc>
            </a:pPr>
            <a:r>
              <a:rPr lang="en-US" sz="1700" smtClean="0"/>
              <a:t>Berdasarkan informasi item utama alat; </a:t>
            </a:r>
          </a:p>
          <a:p>
            <a:pPr marL="762000" lvl="1" indent="-417513" eaLnBrk="1" hangingPunct="1">
              <a:lnSpc>
                <a:spcPct val="80000"/>
              </a:lnSpc>
            </a:pPr>
            <a:r>
              <a:rPr lang="en-US" sz="1700" smtClean="0"/>
              <a:t>Akurasi hingga </a:t>
            </a:r>
            <a:r>
              <a:rPr lang="en-US" sz="1700" smtClean="0">
                <a:sym typeface="Symbol" pitchFamily="18" charset="2"/>
              </a:rPr>
              <a:t></a:t>
            </a:r>
            <a:r>
              <a:rPr lang="en-US" sz="1700" smtClean="0"/>
              <a:t> 30%;</a:t>
            </a:r>
          </a:p>
          <a:p>
            <a:pPr eaLnBrk="1" hangingPunct="1">
              <a:lnSpc>
                <a:spcPct val="80000"/>
              </a:lnSpc>
              <a:buFont typeface="Wingdings" pitchFamily="2" charset="2"/>
              <a:buNone/>
            </a:pPr>
            <a:r>
              <a:rPr lang="en-US" sz="1900" smtClean="0"/>
              <a:t>3. Preliminary estimate (budget authorization estimate; scope estimate)</a:t>
            </a:r>
          </a:p>
          <a:p>
            <a:pPr marL="762000" lvl="1" indent="-417513" eaLnBrk="1" hangingPunct="1">
              <a:lnSpc>
                <a:spcPct val="80000"/>
              </a:lnSpc>
            </a:pPr>
            <a:r>
              <a:rPr lang="en-US" sz="1700" smtClean="0"/>
              <a:t>Berdasarkan data yang memadai sehingga estimate dianggarkan; </a:t>
            </a:r>
          </a:p>
          <a:p>
            <a:pPr marL="762000" lvl="1" indent="-417513" eaLnBrk="1" hangingPunct="1">
              <a:lnSpc>
                <a:spcPct val="80000"/>
              </a:lnSpc>
            </a:pPr>
            <a:r>
              <a:rPr lang="en-US" sz="1700" smtClean="0"/>
              <a:t>Akurasi </a:t>
            </a:r>
            <a:r>
              <a:rPr lang="en-US" sz="1700" smtClean="0">
                <a:sym typeface="Symbol" pitchFamily="18" charset="2"/>
              </a:rPr>
              <a:t> </a:t>
            </a:r>
            <a:r>
              <a:rPr lang="en-US" sz="1700" smtClean="0"/>
              <a:t>20%;</a:t>
            </a:r>
          </a:p>
          <a:p>
            <a:pPr eaLnBrk="1" hangingPunct="1">
              <a:lnSpc>
                <a:spcPct val="80000"/>
              </a:lnSpc>
              <a:buFont typeface="Wingdings" pitchFamily="2" charset="2"/>
              <a:buNone/>
            </a:pPr>
            <a:r>
              <a:rPr lang="en-US" sz="1900" smtClean="0"/>
              <a:t>4. Definitive estimate (project control estimate)</a:t>
            </a:r>
          </a:p>
          <a:p>
            <a:pPr marL="762000" lvl="1" indent="-417513" eaLnBrk="1" hangingPunct="1">
              <a:lnSpc>
                <a:spcPct val="80000"/>
              </a:lnSpc>
            </a:pPr>
            <a:r>
              <a:rPr lang="en-US" sz="1700" smtClean="0"/>
              <a:t>Berdasarkan data yang hampir lengkap namun sebelum gambar dan spesifikasi lengkap; </a:t>
            </a:r>
          </a:p>
          <a:p>
            <a:pPr marL="762000" lvl="1" indent="-417513" eaLnBrk="1" hangingPunct="1">
              <a:lnSpc>
                <a:spcPct val="80000"/>
              </a:lnSpc>
            </a:pPr>
            <a:r>
              <a:rPr lang="en-US" sz="1700" smtClean="0"/>
              <a:t>Akurasi </a:t>
            </a:r>
            <a:r>
              <a:rPr lang="en-US" sz="1700" smtClean="0">
                <a:sym typeface="Symbol" pitchFamily="18" charset="2"/>
              </a:rPr>
              <a:t></a:t>
            </a:r>
            <a:r>
              <a:rPr lang="en-US" sz="1700" smtClean="0"/>
              <a:t> 10%;</a:t>
            </a:r>
          </a:p>
          <a:p>
            <a:pPr eaLnBrk="1" hangingPunct="1">
              <a:lnSpc>
                <a:spcPct val="80000"/>
              </a:lnSpc>
              <a:buFont typeface="Wingdings" pitchFamily="2" charset="2"/>
              <a:buNone/>
            </a:pPr>
            <a:r>
              <a:rPr lang="en-US" sz="1900" smtClean="0"/>
              <a:t>5. Detailed estimate (contractor’s estimate) </a:t>
            </a:r>
          </a:p>
          <a:p>
            <a:pPr marL="762000" lvl="1" indent="-417513" eaLnBrk="1" hangingPunct="1">
              <a:lnSpc>
                <a:spcPct val="80000"/>
              </a:lnSpc>
            </a:pPr>
            <a:r>
              <a:rPr lang="en-US" sz="1700" smtClean="0"/>
              <a:t>Berdasarkan gambar, spesifikasi dan survey lapangan yang lengkap; </a:t>
            </a:r>
          </a:p>
          <a:p>
            <a:pPr marL="762000" lvl="1" indent="-417513" eaLnBrk="1" hangingPunct="1">
              <a:lnSpc>
                <a:spcPct val="80000"/>
              </a:lnSpc>
            </a:pPr>
            <a:r>
              <a:rPr lang="en-US" sz="1700" smtClean="0"/>
              <a:t>Akurasi </a:t>
            </a:r>
            <a:r>
              <a:rPr lang="en-US" sz="1700" smtClean="0">
                <a:sym typeface="Symbol" pitchFamily="18" charset="2"/>
              </a:rPr>
              <a:t></a:t>
            </a:r>
            <a:r>
              <a:rPr lang="en-US" sz="1700" smtClean="0"/>
              <a:t> 5%.</a:t>
            </a:r>
            <a:endParaRPr lang="en-US" sz="1500" smtClean="0"/>
          </a:p>
        </p:txBody>
      </p:sp>
    </p:spTree>
    <p:extLst>
      <p:ext uri="{BB962C8B-B14F-4D97-AF65-F5344CB8AC3E}">
        <p14:creationId xmlns:p14="http://schemas.microsoft.com/office/powerpoint/2010/main" val="423316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1100667" y="234724"/>
            <a:ext cx="7366000" cy="989920"/>
          </a:xfrm>
        </p:spPr>
        <p:txBody>
          <a:bodyPr/>
          <a:lstStyle/>
          <a:p>
            <a:pPr eaLnBrk="1" hangingPunct="1">
              <a:defRPr/>
            </a:pPr>
            <a:r>
              <a:rPr lang="en-US" sz="3200" dirty="0" err="1"/>
              <a:t>Pentingnya</a:t>
            </a:r>
            <a:r>
              <a:rPr lang="en-US" sz="3200" dirty="0"/>
              <a:t> procurement/purchasing</a:t>
            </a:r>
          </a:p>
        </p:txBody>
      </p:sp>
      <p:sp>
        <p:nvSpPr>
          <p:cNvPr id="23554" name="Footer Placeholder 2"/>
          <p:cNvSpPr>
            <a:spLocks noGrp="1"/>
          </p:cNvSpPr>
          <p:nvPr>
            <p:ph type="ftr" sz="quarter" idx="11"/>
          </p:nvPr>
        </p:nvSpPr>
        <p:spPr>
          <a:xfrm>
            <a:off x="254000" y="6402161"/>
            <a:ext cx="4563180" cy="292554"/>
          </a:xfrm>
          <a:noFill/>
        </p:spPr>
        <p:txBody>
          <a:bodyPr/>
          <a:lstStyle/>
          <a:p>
            <a:r>
              <a:rPr lang="en-US" smtClean="0"/>
              <a:t>© Cengage Learning – Purchasing &amp; Supply Chain Management 4 ed (1-84480-024-5)</a:t>
            </a:r>
          </a:p>
        </p:txBody>
      </p:sp>
      <p:sp>
        <p:nvSpPr>
          <p:cNvPr id="14341" name="Rectangle 5"/>
          <p:cNvSpPr>
            <a:spLocks noChangeArrowheads="1"/>
          </p:cNvSpPr>
          <p:nvPr/>
        </p:nvSpPr>
        <p:spPr bwMode="auto">
          <a:xfrm>
            <a:off x="7471833" y="3961381"/>
            <a:ext cx="747889" cy="1512093"/>
          </a:xfrm>
          <a:prstGeom prst="rect">
            <a:avLst/>
          </a:prstGeom>
          <a:solidFill>
            <a:srgbClr val="CC9900"/>
          </a:solidFill>
          <a:ln w="28575">
            <a:solidFill>
              <a:schemeClr val="tx1"/>
            </a:solidFill>
            <a:miter lim="800000"/>
            <a:headEnd/>
            <a:tailEnd/>
          </a:ln>
        </p:spPr>
        <p:txBody>
          <a:bodyPr wrap="none" lIns="91427" tIns="45713" rIns="91427" bIns="45713" anchor="ctr"/>
          <a:lstStyle/>
          <a:p>
            <a:pPr>
              <a:defRPr/>
            </a:pPr>
            <a:endParaRPr lang="en-US">
              <a:effectLst/>
            </a:endParaRPr>
          </a:p>
        </p:txBody>
      </p:sp>
      <p:sp>
        <p:nvSpPr>
          <p:cNvPr id="14342" name="Rectangle 6"/>
          <p:cNvSpPr>
            <a:spLocks noChangeArrowheads="1"/>
          </p:cNvSpPr>
          <p:nvPr/>
        </p:nvSpPr>
        <p:spPr bwMode="auto">
          <a:xfrm>
            <a:off x="6328833" y="3503840"/>
            <a:ext cx="747889" cy="1969634"/>
          </a:xfrm>
          <a:prstGeom prst="rect">
            <a:avLst/>
          </a:prstGeom>
          <a:solidFill>
            <a:srgbClr val="CC9900"/>
          </a:solidFill>
          <a:ln w="28575">
            <a:solidFill>
              <a:schemeClr val="tx1"/>
            </a:solidFill>
            <a:miter lim="800000"/>
            <a:headEnd/>
            <a:tailEnd/>
          </a:ln>
        </p:spPr>
        <p:txBody>
          <a:bodyPr wrap="none" lIns="91427" tIns="45713" rIns="91427" bIns="45713" anchor="ctr"/>
          <a:lstStyle/>
          <a:p>
            <a:pPr>
              <a:defRPr/>
            </a:pPr>
            <a:endParaRPr lang="en-US">
              <a:effectLst/>
            </a:endParaRPr>
          </a:p>
        </p:txBody>
      </p:sp>
      <p:sp>
        <p:nvSpPr>
          <p:cNvPr id="14343" name="Rectangle 7"/>
          <p:cNvSpPr>
            <a:spLocks noChangeArrowheads="1"/>
          </p:cNvSpPr>
          <p:nvPr/>
        </p:nvSpPr>
        <p:spPr bwMode="auto">
          <a:xfrm>
            <a:off x="5185833" y="2513919"/>
            <a:ext cx="747889" cy="2959554"/>
          </a:xfrm>
          <a:prstGeom prst="rect">
            <a:avLst/>
          </a:prstGeom>
          <a:solidFill>
            <a:srgbClr val="CC9900"/>
          </a:solidFill>
          <a:ln w="28575">
            <a:solidFill>
              <a:schemeClr val="tx1"/>
            </a:solidFill>
            <a:miter lim="800000"/>
            <a:headEnd/>
            <a:tailEnd/>
          </a:ln>
        </p:spPr>
        <p:txBody>
          <a:bodyPr wrap="none" lIns="91427" tIns="45713" rIns="91427" bIns="45713" anchor="ctr"/>
          <a:lstStyle/>
          <a:p>
            <a:pPr>
              <a:defRPr/>
            </a:pPr>
            <a:endParaRPr lang="en-US">
              <a:effectLst/>
            </a:endParaRPr>
          </a:p>
        </p:txBody>
      </p:sp>
      <p:sp>
        <p:nvSpPr>
          <p:cNvPr id="14344" name="Rectangle 8"/>
          <p:cNvSpPr>
            <a:spLocks noChangeArrowheads="1"/>
          </p:cNvSpPr>
          <p:nvPr/>
        </p:nvSpPr>
        <p:spPr bwMode="auto">
          <a:xfrm>
            <a:off x="4042833" y="2818381"/>
            <a:ext cx="747889" cy="2655093"/>
          </a:xfrm>
          <a:prstGeom prst="rect">
            <a:avLst/>
          </a:prstGeom>
          <a:solidFill>
            <a:srgbClr val="CC9900"/>
          </a:solidFill>
          <a:ln w="28575">
            <a:solidFill>
              <a:schemeClr val="tx1"/>
            </a:solidFill>
            <a:miter lim="800000"/>
            <a:headEnd/>
            <a:tailEnd/>
          </a:ln>
        </p:spPr>
        <p:txBody>
          <a:bodyPr wrap="none" lIns="91427" tIns="45713" rIns="91427" bIns="45713" anchor="ctr"/>
          <a:lstStyle/>
          <a:p>
            <a:pPr>
              <a:defRPr/>
            </a:pPr>
            <a:endParaRPr lang="en-US">
              <a:effectLst/>
            </a:endParaRPr>
          </a:p>
        </p:txBody>
      </p:sp>
      <p:sp>
        <p:nvSpPr>
          <p:cNvPr id="14345" name="Rectangle 9"/>
          <p:cNvSpPr>
            <a:spLocks noChangeArrowheads="1"/>
          </p:cNvSpPr>
          <p:nvPr/>
        </p:nvSpPr>
        <p:spPr bwMode="auto">
          <a:xfrm>
            <a:off x="2822222" y="2513919"/>
            <a:ext cx="749653" cy="2959554"/>
          </a:xfrm>
          <a:prstGeom prst="rect">
            <a:avLst/>
          </a:prstGeom>
          <a:solidFill>
            <a:srgbClr val="CC9900"/>
          </a:solidFill>
          <a:ln w="28575">
            <a:solidFill>
              <a:schemeClr val="tx1"/>
            </a:solidFill>
            <a:miter lim="800000"/>
            <a:headEnd/>
            <a:tailEnd/>
          </a:ln>
        </p:spPr>
        <p:txBody>
          <a:bodyPr wrap="none" lIns="91427" tIns="45713" rIns="91427" bIns="45713" anchor="ctr"/>
          <a:lstStyle/>
          <a:p>
            <a:pPr>
              <a:defRPr/>
            </a:pPr>
            <a:endParaRPr lang="en-US">
              <a:effectLst/>
            </a:endParaRPr>
          </a:p>
        </p:txBody>
      </p:sp>
      <p:sp>
        <p:nvSpPr>
          <p:cNvPr id="14346" name="Rectangle 10"/>
          <p:cNvSpPr>
            <a:spLocks noChangeArrowheads="1"/>
          </p:cNvSpPr>
          <p:nvPr/>
        </p:nvSpPr>
        <p:spPr bwMode="auto">
          <a:xfrm>
            <a:off x="1679222" y="2132920"/>
            <a:ext cx="754944" cy="3345657"/>
          </a:xfrm>
          <a:prstGeom prst="rect">
            <a:avLst/>
          </a:prstGeom>
          <a:solidFill>
            <a:srgbClr val="CC9900"/>
          </a:solidFill>
          <a:ln w="28575">
            <a:solidFill>
              <a:schemeClr val="tx1"/>
            </a:solidFill>
            <a:miter lim="800000"/>
            <a:headEnd/>
            <a:tailEnd/>
          </a:ln>
        </p:spPr>
        <p:txBody>
          <a:bodyPr wrap="none" lIns="91427" tIns="45713" rIns="91427" bIns="45713" anchor="ctr"/>
          <a:lstStyle/>
          <a:p>
            <a:pPr>
              <a:defRPr/>
            </a:pPr>
            <a:endParaRPr lang="en-US">
              <a:effectLst/>
            </a:endParaRPr>
          </a:p>
        </p:txBody>
      </p:sp>
      <p:sp>
        <p:nvSpPr>
          <p:cNvPr id="14347" name="Line 11"/>
          <p:cNvSpPr>
            <a:spLocks noChangeShapeType="1"/>
          </p:cNvSpPr>
          <p:nvPr/>
        </p:nvSpPr>
        <p:spPr bwMode="auto">
          <a:xfrm>
            <a:off x="1100667" y="5478576"/>
            <a:ext cx="7761111"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48" name="Line 12"/>
          <p:cNvSpPr>
            <a:spLocks noChangeShapeType="1"/>
          </p:cNvSpPr>
          <p:nvPr/>
        </p:nvSpPr>
        <p:spPr bwMode="auto">
          <a:xfrm flipV="1">
            <a:off x="4035778"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49" name="Line 13"/>
          <p:cNvSpPr>
            <a:spLocks noChangeShapeType="1"/>
          </p:cNvSpPr>
          <p:nvPr/>
        </p:nvSpPr>
        <p:spPr bwMode="auto">
          <a:xfrm flipV="1">
            <a:off x="4797778"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0" name="Line 14"/>
          <p:cNvSpPr>
            <a:spLocks noChangeShapeType="1"/>
          </p:cNvSpPr>
          <p:nvPr/>
        </p:nvSpPr>
        <p:spPr bwMode="auto">
          <a:xfrm>
            <a:off x="4042833" y="1593737"/>
            <a:ext cx="747889"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1" name="Line 15"/>
          <p:cNvSpPr>
            <a:spLocks noChangeShapeType="1"/>
          </p:cNvSpPr>
          <p:nvPr/>
        </p:nvSpPr>
        <p:spPr bwMode="auto">
          <a:xfrm flipV="1">
            <a:off x="5178778"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2" name="Line 16"/>
          <p:cNvSpPr>
            <a:spLocks noChangeShapeType="1"/>
          </p:cNvSpPr>
          <p:nvPr/>
        </p:nvSpPr>
        <p:spPr bwMode="auto">
          <a:xfrm flipV="1">
            <a:off x="5940778"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3" name="Line 17"/>
          <p:cNvSpPr>
            <a:spLocks noChangeShapeType="1"/>
          </p:cNvSpPr>
          <p:nvPr/>
        </p:nvSpPr>
        <p:spPr bwMode="auto">
          <a:xfrm>
            <a:off x="5185833" y="1593737"/>
            <a:ext cx="747889"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4" name="Line 18"/>
          <p:cNvSpPr>
            <a:spLocks noChangeShapeType="1"/>
          </p:cNvSpPr>
          <p:nvPr/>
        </p:nvSpPr>
        <p:spPr bwMode="auto">
          <a:xfrm flipV="1">
            <a:off x="1673931"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5" name="Line 19"/>
          <p:cNvSpPr>
            <a:spLocks noChangeShapeType="1"/>
          </p:cNvSpPr>
          <p:nvPr/>
        </p:nvSpPr>
        <p:spPr bwMode="auto">
          <a:xfrm flipH="1" flipV="1">
            <a:off x="2428876" y="1595438"/>
            <a:ext cx="15874"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6" name="Line 20"/>
          <p:cNvSpPr>
            <a:spLocks noChangeShapeType="1"/>
          </p:cNvSpPr>
          <p:nvPr/>
        </p:nvSpPr>
        <p:spPr bwMode="auto">
          <a:xfrm>
            <a:off x="1679222" y="1593737"/>
            <a:ext cx="749653"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7" name="Line 21"/>
          <p:cNvSpPr>
            <a:spLocks noChangeShapeType="1"/>
          </p:cNvSpPr>
          <p:nvPr/>
        </p:nvSpPr>
        <p:spPr bwMode="auto">
          <a:xfrm flipV="1">
            <a:off x="2816931"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8" name="Line 22"/>
          <p:cNvSpPr>
            <a:spLocks noChangeShapeType="1"/>
          </p:cNvSpPr>
          <p:nvPr/>
        </p:nvSpPr>
        <p:spPr bwMode="auto">
          <a:xfrm flipV="1">
            <a:off x="3578931"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59" name="Line 23"/>
          <p:cNvSpPr>
            <a:spLocks noChangeShapeType="1"/>
          </p:cNvSpPr>
          <p:nvPr/>
        </p:nvSpPr>
        <p:spPr bwMode="auto">
          <a:xfrm>
            <a:off x="2822222" y="1593737"/>
            <a:ext cx="749653"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60" name="Line 24"/>
          <p:cNvSpPr>
            <a:spLocks noChangeShapeType="1"/>
          </p:cNvSpPr>
          <p:nvPr/>
        </p:nvSpPr>
        <p:spPr bwMode="auto">
          <a:xfrm flipV="1">
            <a:off x="6321778"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61" name="Line 25"/>
          <p:cNvSpPr>
            <a:spLocks noChangeShapeType="1"/>
          </p:cNvSpPr>
          <p:nvPr/>
        </p:nvSpPr>
        <p:spPr bwMode="auto">
          <a:xfrm flipV="1">
            <a:off x="7083778"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62" name="Line 26"/>
          <p:cNvSpPr>
            <a:spLocks noChangeShapeType="1"/>
          </p:cNvSpPr>
          <p:nvPr/>
        </p:nvSpPr>
        <p:spPr bwMode="auto">
          <a:xfrm>
            <a:off x="6328833" y="1593737"/>
            <a:ext cx="747889"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63" name="Line 27"/>
          <p:cNvSpPr>
            <a:spLocks noChangeShapeType="1"/>
          </p:cNvSpPr>
          <p:nvPr/>
        </p:nvSpPr>
        <p:spPr bwMode="auto">
          <a:xfrm flipV="1">
            <a:off x="7464778"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64" name="Line 28"/>
          <p:cNvSpPr>
            <a:spLocks noChangeShapeType="1"/>
          </p:cNvSpPr>
          <p:nvPr/>
        </p:nvSpPr>
        <p:spPr bwMode="auto">
          <a:xfrm flipV="1">
            <a:off x="8226778" y="1586934"/>
            <a:ext cx="0" cy="3898446"/>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65" name="Line 29"/>
          <p:cNvSpPr>
            <a:spLocks noChangeShapeType="1"/>
          </p:cNvSpPr>
          <p:nvPr/>
        </p:nvSpPr>
        <p:spPr bwMode="auto">
          <a:xfrm>
            <a:off x="7471833" y="1593737"/>
            <a:ext cx="747889"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70" name="Line 34"/>
          <p:cNvSpPr>
            <a:spLocks noChangeShapeType="1"/>
          </p:cNvSpPr>
          <p:nvPr/>
        </p:nvSpPr>
        <p:spPr bwMode="auto">
          <a:xfrm>
            <a:off x="1679222" y="2126116"/>
            <a:ext cx="749653"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71" name="Line 35"/>
          <p:cNvSpPr>
            <a:spLocks noChangeShapeType="1"/>
          </p:cNvSpPr>
          <p:nvPr/>
        </p:nvSpPr>
        <p:spPr bwMode="auto">
          <a:xfrm>
            <a:off x="2822222" y="2507116"/>
            <a:ext cx="749653"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72" name="Line 36"/>
          <p:cNvSpPr>
            <a:spLocks noChangeShapeType="1"/>
          </p:cNvSpPr>
          <p:nvPr/>
        </p:nvSpPr>
        <p:spPr bwMode="auto">
          <a:xfrm>
            <a:off x="4042833" y="2811576"/>
            <a:ext cx="747889"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73" name="Line 37"/>
          <p:cNvSpPr>
            <a:spLocks noChangeShapeType="1"/>
          </p:cNvSpPr>
          <p:nvPr/>
        </p:nvSpPr>
        <p:spPr bwMode="auto">
          <a:xfrm>
            <a:off x="7471833" y="3954576"/>
            <a:ext cx="747889"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77" name="Rectangle 41"/>
          <p:cNvSpPr>
            <a:spLocks noChangeArrowheads="1"/>
          </p:cNvSpPr>
          <p:nvPr/>
        </p:nvSpPr>
        <p:spPr bwMode="auto">
          <a:xfrm>
            <a:off x="1666876" y="2942545"/>
            <a:ext cx="714374" cy="363991"/>
          </a:xfrm>
          <a:prstGeom prst="rect">
            <a:avLst/>
          </a:prstGeom>
          <a:noFill/>
          <a:ln w="28575">
            <a:noFill/>
            <a:miter lim="800000"/>
            <a:headEnd/>
            <a:tailEnd/>
          </a:ln>
        </p:spPr>
        <p:txBody>
          <a:bodyPr wrap="none" lIns="90475" tIns="44444" rIns="90475" bIns="44444">
            <a:spAutoFit/>
          </a:bodyPr>
          <a:lstStyle/>
          <a:p>
            <a:pPr>
              <a:defRPr/>
            </a:pPr>
            <a:r>
              <a:rPr lang="nl-NL" sz="1700" b="1" dirty="0">
                <a:latin typeface="Times New Roman" pitchFamily="18" charset="0"/>
              </a:rPr>
              <a:t>60-85</a:t>
            </a:r>
          </a:p>
        </p:txBody>
      </p:sp>
      <p:sp>
        <p:nvSpPr>
          <p:cNvPr id="14378" name="Rectangle 42"/>
          <p:cNvSpPr>
            <a:spLocks noChangeArrowheads="1"/>
          </p:cNvSpPr>
          <p:nvPr/>
        </p:nvSpPr>
        <p:spPr bwMode="auto">
          <a:xfrm>
            <a:off x="2855737" y="2942545"/>
            <a:ext cx="772583" cy="363991"/>
          </a:xfrm>
          <a:prstGeom prst="rect">
            <a:avLst/>
          </a:prstGeom>
          <a:noFill/>
          <a:ln w="28575">
            <a:noFill/>
            <a:miter lim="800000"/>
            <a:headEnd/>
            <a:tailEnd/>
          </a:ln>
        </p:spPr>
        <p:txBody>
          <a:bodyPr wrap="none" lIns="90475" tIns="44444" rIns="90475" bIns="44444">
            <a:spAutoFit/>
          </a:bodyPr>
          <a:lstStyle/>
          <a:p>
            <a:pPr>
              <a:defRPr/>
            </a:pPr>
            <a:r>
              <a:rPr lang="nl-NL" sz="1700" b="1" dirty="0">
                <a:latin typeface="Times New Roman" pitchFamily="18" charset="0"/>
              </a:rPr>
              <a:t>60-80 </a:t>
            </a:r>
          </a:p>
        </p:txBody>
      </p:sp>
      <p:sp>
        <p:nvSpPr>
          <p:cNvPr id="14379" name="Rectangle 43"/>
          <p:cNvSpPr>
            <a:spLocks noChangeArrowheads="1"/>
          </p:cNvSpPr>
          <p:nvPr/>
        </p:nvSpPr>
        <p:spPr bwMode="auto">
          <a:xfrm>
            <a:off x="4064001" y="2942545"/>
            <a:ext cx="772583" cy="363991"/>
          </a:xfrm>
          <a:prstGeom prst="rect">
            <a:avLst/>
          </a:prstGeom>
          <a:noFill/>
          <a:ln w="28575">
            <a:noFill/>
            <a:miter lim="800000"/>
            <a:headEnd/>
            <a:tailEnd/>
          </a:ln>
        </p:spPr>
        <p:txBody>
          <a:bodyPr wrap="none" lIns="90475" tIns="44444" rIns="90475" bIns="44444">
            <a:spAutoFit/>
          </a:bodyPr>
          <a:lstStyle/>
          <a:p>
            <a:pPr>
              <a:defRPr/>
            </a:pPr>
            <a:r>
              <a:rPr lang="nl-NL" sz="1700" b="1" dirty="0">
                <a:latin typeface="Times New Roman" pitchFamily="18" charset="0"/>
              </a:rPr>
              <a:t>50-70 </a:t>
            </a:r>
          </a:p>
        </p:txBody>
      </p:sp>
      <p:sp>
        <p:nvSpPr>
          <p:cNvPr id="14380" name="Line 44"/>
          <p:cNvSpPr>
            <a:spLocks noChangeShapeType="1"/>
          </p:cNvSpPr>
          <p:nvPr/>
        </p:nvSpPr>
        <p:spPr bwMode="auto">
          <a:xfrm>
            <a:off x="5185833" y="2507116"/>
            <a:ext cx="747889"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381" name="Rectangle 45"/>
          <p:cNvSpPr>
            <a:spLocks noChangeArrowheads="1"/>
          </p:cNvSpPr>
          <p:nvPr/>
        </p:nvSpPr>
        <p:spPr bwMode="auto">
          <a:xfrm>
            <a:off x="5219348" y="2954452"/>
            <a:ext cx="770819" cy="363991"/>
          </a:xfrm>
          <a:prstGeom prst="rect">
            <a:avLst/>
          </a:prstGeom>
          <a:noFill/>
          <a:ln w="28575">
            <a:noFill/>
            <a:miter lim="800000"/>
            <a:headEnd/>
            <a:tailEnd/>
          </a:ln>
        </p:spPr>
        <p:txBody>
          <a:bodyPr wrap="none" lIns="90475" tIns="44444" rIns="90475" bIns="44444">
            <a:spAutoFit/>
          </a:bodyPr>
          <a:lstStyle/>
          <a:p>
            <a:pPr>
              <a:defRPr/>
            </a:pPr>
            <a:r>
              <a:rPr lang="nl-NL" sz="1700" b="1" dirty="0">
                <a:latin typeface="Times New Roman" pitchFamily="18" charset="0"/>
              </a:rPr>
              <a:t>60-80 </a:t>
            </a:r>
          </a:p>
        </p:txBody>
      </p:sp>
      <p:sp>
        <p:nvSpPr>
          <p:cNvPr id="14382" name="Rectangle 46"/>
          <p:cNvSpPr>
            <a:spLocks noChangeArrowheads="1"/>
          </p:cNvSpPr>
          <p:nvPr/>
        </p:nvSpPr>
        <p:spPr bwMode="auto">
          <a:xfrm>
            <a:off x="6362348" y="4262438"/>
            <a:ext cx="770819" cy="363991"/>
          </a:xfrm>
          <a:prstGeom prst="rect">
            <a:avLst/>
          </a:prstGeom>
          <a:noFill/>
          <a:ln w="28575">
            <a:noFill/>
            <a:miter lim="800000"/>
            <a:headEnd/>
            <a:tailEnd/>
          </a:ln>
        </p:spPr>
        <p:txBody>
          <a:bodyPr wrap="none" lIns="90475" tIns="44444" rIns="90475" bIns="44444">
            <a:spAutoFit/>
          </a:bodyPr>
          <a:lstStyle/>
          <a:p>
            <a:pPr>
              <a:defRPr/>
            </a:pPr>
            <a:r>
              <a:rPr lang="nl-NL" sz="1700" b="1" dirty="0">
                <a:latin typeface="Times New Roman" pitchFamily="18" charset="0"/>
              </a:rPr>
              <a:t>25-50 </a:t>
            </a:r>
          </a:p>
        </p:txBody>
      </p:sp>
      <p:sp>
        <p:nvSpPr>
          <p:cNvPr id="14394" name="Rectangle 58"/>
          <p:cNvSpPr>
            <a:spLocks noChangeArrowheads="1"/>
          </p:cNvSpPr>
          <p:nvPr/>
        </p:nvSpPr>
        <p:spPr bwMode="auto">
          <a:xfrm>
            <a:off x="1591028" y="5655470"/>
            <a:ext cx="894292" cy="532379"/>
          </a:xfrm>
          <a:prstGeom prst="rect">
            <a:avLst/>
          </a:prstGeom>
          <a:noFill/>
          <a:ln w="25400">
            <a:noFill/>
            <a:miter lim="800000"/>
            <a:headEnd/>
            <a:tailEnd/>
          </a:ln>
        </p:spPr>
        <p:txBody>
          <a:bodyPr wrap="none" lIns="90475" tIns="44444" rIns="90475" bIns="44444">
            <a:spAutoFit/>
          </a:bodyPr>
          <a:lstStyle/>
          <a:p>
            <a:pPr>
              <a:defRPr/>
            </a:pPr>
            <a:r>
              <a:rPr lang="en-GB" sz="1400" b="1" dirty="0">
                <a:latin typeface="Times New Roman" pitchFamily="18" charset="0"/>
              </a:rPr>
              <a:t>Retailers</a:t>
            </a:r>
          </a:p>
          <a:p>
            <a:pPr>
              <a:defRPr/>
            </a:pPr>
            <a:endParaRPr lang="en-GB" sz="1400" b="1" dirty="0">
              <a:latin typeface="Times New Roman" pitchFamily="18" charset="0"/>
            </a:endParaRPr>
          </a:p>
        </p:txBody>
      </p:sp>
      <p:sp>
        <p:nvSpPr>
          <p:cNvPr id="14395" name="Rectangle 59"/>
          <p:cNvSpPr>
            <a:spLocks noChangeArrowheads="1"/>
          </p:cNvSpPr>
          <p:nvPr/>
        </p:nvSpPr>
        <p:spPr bwMode="auto">
          <a:xfrm>
            <a:off x="2734028" y="5655470"/>
            <a:ext cx="2254250" cy="746691"/>
          </a:xfrm>
          <a:prstGeom prst="rect">
            <a:avLst/>
          </a:prstGeom>
          <a:noFill/>
          <a:ln w="25400">
            <a:noFill/>
            <a:miter lim="800000"/>
            <a:headEnd/>
            <a:tailEnd/>
          </a:ln>
        </p:spPr>
        <p:txBody>
          <a:bodyPr wrap="none" lIns="90475" tIns="44444" rIns="90475" bIns="44444">
            <a:spAutoFit/>
          </a:bodyPr>
          <a:lstStyle/>
          <a:p>
            <a:pPr>
              <a:defRPr/>
            </a:pPr>
            <a:r>
              <a:rPr lang="en-GB" sz="1400" b="1" dirty="0">
                <a:latin typeface="Times New Roman" pitchFamily="18" charset="0"/>
              </a:rPr>
              <a:t>Computers       Consumer</a:t>
            </a:r>
          </a:p>
          <a:p>
            <a:pPr marL="228568" lvl="2">
              <a:defRPr/>
            </a:pPr>
            <a:r>
              <a:rPr lang="en-GB" sz="1400" b="1" dirty="0">
                <a:latin typeface="Times New Roman" pitchFamily="18" charset="0"/>
              </a:rPr>
              <a:t>                     electronics</a:t>
            </a:r>
            <a:endParaRPr lang="nl-NL" sz="1400" b="1" dirty="0"/>
          </a:p>
          <a:p>
            <a:pPr marL="228568" lvl="2">
              <a:defRPr/>
            </a:pPr>
            <a:r>
              <a:rPr lang="nl-NL" sz="1400" b="1" dirty="0"/>
              <a:t>  </a:t>
            </a:r>
          </a:p>
        </p:txBody>
      </p:sp>
      <p:sp>
        <p:nvSpPr>
          <p:cNvPr id="14396" name="Rectangle 60"/>
          <p:cNvSpPr>
            <a:spLocks noChangeArrowheads="1"/>
          </p:cNvSpPr>
          <p:nvPr/>
        </p:nvSpPr>
        <p:spPr bwMode="auto">
          <a:xfrm>
            <a:off x="5095876" y="5655470"/>
            <a:ext cx="3162652" cy="302759"/>
          </a:xfrm>
          <a:prstGeom prst="rect">
            <a:avLst/>
          </a:prstGeom>
          <a:noFill/>
          <a:ln w="25400">
            <a:noFill/>
            <a:miter lim="800000"/>
            <a:headEnd/>
            <a:tailEnd/>
          </a:ln>
        </p:spPr>
        <p:txBody>
          <a:bodyPr wrap="none" lIns="90475" tIns="44444" rIns="90475" bIns="44444">
            <a:spAutoFit/>
          </a:bodyPr>
          <a:lstStyle/>
          <a:p>
            <a:pPr>
              <a:defRPr/>
            </a:pPr>
            <a:r>
              <a:rPr lang="en-GB" sz="1400" b="1" dirty="0">
                <a:latin typeface="Times New Roman" pitchFamily="18" charset="0"/>
              </a:rPr>
              <a:t>Automotive       </a:t>
            </a:r>
            <a:r>
              <a:rPr lang="en-GB" sz="1400" b="1" dirty="0" err="1">
                <a:latin typeface="Times New Roman" pitchFamily="18" charset="0"/>
              </a:rPr>
              <a:t>Pharma</a:t>
            </a:r>
            <a:r>
              <a:rPr lang="en-GB" sz="1400" b="1" dirty="0">
                <a:latin typeface="Times New Roman" pitchFamily="18" charset="0"/>
              </a:rPr>
              <a:t>           Service</a:t>
            </a:r>
            <a:endParaRPr lang="nl-NL" sz="1400" b="1" dirty="0">
              <a:latin typeface="Times New Roman" pitchFamily="18" charset="0"/>
            </a:endParaRPr>
          </a:p>
        </p:txBody>
      </p:sp>
      <p:sp>
        <p:nvSpPr>
          <p:cNvPr id="14397" name="Rectangle 61"/>
          <p:cNvSpPr>
            <a:spLocks noChangeArrowheads="1"/>
          </p:cNvSpPr>
          <p:nvPr/>
        </p:nvSpPr>
        <p:spPr bwMode="auto">
          <a:xfrm>
            <a:off x="7381875" y="5925911"/>
            <a:ext cx="875214" cy="305200"/>
          </a:xfrm>
          <a:prstGeom prst="rect">
            <a:avLst/>
          </a:prstGeom>
          <a:noFill/>
          <a:ln w="25400">
            <a:noFill/>
            <a:miter lim="800000"/>
            <a:headEnd/>
            <a:tailEnd/>
          </a:ln>
        </p:spPr>
        <p:txBody>
          <a:bodyPr wrap="none" lIns="90475" tIns="44444" rIns="90475" bIns="44444">
            <a:spAutoFit/>
          </a:bodyPr>
          <a:lstStyle/>
          <a:p>
            <a:pPr>
              <a:defRPr/>
            </a:pPr>
            <a:r>
              <a:rPr lang="en-GB" sz="1400" b="1" dirty="0">
                <a:latin typeface="Times New Roman" pitchFamily="18" charset="0"/>
              </a:rPr>
              <a:t> industry</a:t>
            </a:r>
            <a:endParaRPr lang="nl-NL" sz="1400" b="1" dirty="0">
              <a:latin typeface="Times New Roman" pitchFamily="18" charset="0"/>
            </a:endParaRPr>
          </a:p>
        </p:txBody>
      </p:sp>
      <p:sp>
        <p:nvSpPr>
          <p:cNvPr id="14399" name="Line 63"/>
          <p:cNvSpPr>
            <a:spLocks noChangeShapeType="1"/>
          </p:cNvSpPr>
          <p:nvPr/>
        </p:nvSpPr>
        <p:spPr bwMode="auto">
          <a:xfrm>
            <a:off x="6328833" y="3498737"/>
            <a:ext cx="747889"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400" name="Rectangle 64"/>
          <p:cNvSpPr>
            <a:spLocks noChangeArrowheads="1"/>
          </p:cNvSpPr>
          <p:nvPr/>
        </p:nvSpPr>
        <p:spPr bwMode="auto">
          <a:xfrm>
            <a:off x="7493001" y="4313465"/>
            <a:ext cx="772583" cy="363991"/>
          </a:xfrm>
          <a:prstGeom prst="rect">
            <a:avLst/>
          </a:prstGeom>
          <a:noFill/>
          <a:ln w="28575">
            <a:noFill/>
            <a:miter lim="800000"/>
            <a:headEnd/>
            <a:tailEnd/>
          </a:ln>
        </p:spPr>
        <p:txBody>
          <a:bodyPr wrap="none" lIns="90475" tIns="44444" rIns="90475" bIns="44444">
            <a:spAutoFit/>
          </a:bodyPr>
          <a:lstStyle/>
          <a:p>
            <a:pPr>
              <a:defRPr/>
            </a:pPr>
            <a:r>
              <a:rPr lang="nl-NL" sz="1700" b="1" dirty="0">
                <a:latin typeface="Times New Roman" pitchFamily="18" charset="0"/>
              </a:rPr>
              <a:t>10-40 </a:t>
            </a:r>
          </a:p>
        </p:txBody>
      </p:sp>
      <p:sp>
        <p:nvSpPr>
          <p:cNvPr id="14401" name="Line 65"/>
          <p:cNvSpPr>
            <a:spLocks noChangeShapeType="1"/>
          </p:cNvSpPr>
          <p:nvPr/>
        </p:nvSpPr>
        <p:spPr bwMode="auto">
          <a:xfrm>
            <a:off x="1100667" y="3498737"/>
            <a:ext cx="7761111" cy="0"/>
          </a:xfrm>
          <a:prstGeom prst="line">
            <a:avLst/>
          </a:prstGeom>
          <a:noFill/>
          <a:ln w="28575">
            <a:solidFill>
              <a:schemeClr val="tx1"/>
            </a:solidFill>
            <a:round/>
            <a:headEnd/>
            <a:tailEnd/>
          </a:ln>
        </p:spPr>
        <p:txBody>
          <a:bodyPr wrap="none" lIns="91427" tIns="45713" rIns="91427" bIns="45713" anchor="ctr"/>
          <a:lstStyle/>
          <a:p>
            <a:pPr>
              <a:defRPr/>
            </a:pPr>
            <a:endParaRPr lang="en-US">
              <a:effectLst/>
            </a:endParaRPr>
          </a:p>
        </p:txBody>
      </p:sp>
      <p:sp>
        <p:nvSpPr>
          <p:cNvPr id="14404" name="Rectangle 68"/>
          <p:cNvSpPr>
            <a:spLocks noChangeArrowheads="1"/>
          </p:cNvSpPr>
          <p:nvPr/>
        </p:nvSpPr>
        <p:spPr bwMode="auto">
          <a:xfrm>
            <a:off x="1515182" y="4993290"/>
            <a:ext cx="182782" cy="366755"/>
          </a:xfrm>
          <a:prstGeom prst="rect">
            <a:avLst/>
          </a:prstGeom>
          <a:noFill/>
          <a:ln w="25400">
            <a:noFill/>
            <a:miter lim="800000"/>
            <a:headEnd/>
            <a:tailEnd/>
          </a:ln>
        </p:spPr>
        <p:txBody>
          <a:bodyPr wrap="none" lIns="90475" tIns="44444" rIns="90475" bIns="44444" anchor="ctr">
            <a:spAutoFit/>
          </a:bodyPr>
          <a:lstStyle/>
          <a:p>
            <a:pPr>
              <a:defRPr/>
            </a:pPr>
            <a:endParaRPr lang="en-US">
              <a:effectLst/>
            </a:endParaRPr>
          </a:p>
        </p:txBody>
      </p:sp>
    </p:spTree>
    <p:extLst>
      <p:ext uri="{BB962C8B-B14F-4D97-AF65-F5344CB8AC3E}">
        <p14:creationId xmlns:p14="http://schemas.microsoft.com/office/powerpoint/2010/main" val="929897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b="0" smtClean="0">
                <a:effectLst>
                  <a:outerShdw blurRad="38100" dist="38100" dir="2700000" algn="tl">
                    <a:srgbClr val="C0C0C0"/>
                  </a:outerShdw>
                </a:effectLst>
              </a:rPr>
              <a:t>BIAYA ESTIMASI (tahun 1990)</a:t>
            </a:r>
          </a:p>
        </p:txBody>
      </p:sp>
      <p:graphicFrame>
        <p:nvGraphicFramePr>
          <p:cNvPr id="7209" name="Group 41"/>
          <p:cNvGraphicFramePr>
            <a:graphicFrameLocks noGrp="1"/>
          </p:cNvGraphicFramePr>
          <p:nvPr>
            <p:ph idx="1"/>
          </p:nvPr>
        </p:nvGraphicFramePr>
        <p:xfrm>
          <a:off x="457200" y="1828800"/>
          <a:ext cx="8229600" cy="4152900"/>
        </p:xfrm>
        <a:graphic>
          <a:graphicData uri="http://schemas.openxmlformats.org/drawingml/2006/table">
            <a:tbl>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Biaya proyek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&lt; $2.000.000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$2.000.000-$10.000.000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$10.000.000-$100.000.000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Order-of-magnitude estimate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$13.000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Study estimate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Preliminary estimate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Definitive estimate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$320.000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Detailed estimate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7928" name="Text Box 40"/>
          <p:cNvSpPr txBox="1">
            <a:spLocks noChangeArrowheads="1"/>
          </p:cNvSpPr>
          <p:nvPr/>
        </p:nvSpPr>
        <p:spPr bwMode="auto">
          <a:xfrm>
            <a:off x="1657350" y="6324600"/>
            <a:ext cx="5713413" cy="517525"/>
          </a:xfrm>
          <a:prstGeom prst="rect">
            <a:avLst/>
          </a:prstGeom>
          <a:noFill/>
          <a:ln w="9525">
            <a:noFill/>
            <a:miter lim="800000"/>
            <a:headEnd/>
            <a:tailEnd/>
          </a:ln>
        </p:spPr>
        <p:txBody>
          <a:bodyPr wrap="none">
            <a:spAutoFit/>
          </a:bodyPr>
          <a:lstStyle/>
          <a:p>
            <a:r>
              <a:rPr lang="en-US" sz="1400"/>
              <a:t>Max S. Peters dan Klaus D. Timmerhaus, PLANT DESIGN AND</a:t>
            </a:r>
          </a:p>
          <a:p>
            <a:r>
              <a:rPr lang="en-US" sz="1400"/>
              <a:t>ECONOMICS FOR CHEMICAL ENGINEERS, McGraw-Hill, Inc., 1991</a:t>
            </a:r>
          </a:p>
        </p:txBody>
      </p:sp>
    </p:spTree>
    <p:extLst>
      <p:ext uri="{BB962C8B-B14F-4D97-AF65-F5344CB8AC3E}">
        <p14:creationId xmlns:p14="http://schemas.microsoft.com/office/powerpoint/2010/main" val="4084902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0" smtClean="0">
                <a:effectLst>
                  <a:outerShdw blurRad="38100" dist="38100" dir="2700000" algn="tl">
                    <a:srgbClr val="C0C0C0"/>
                  </a:outerShdw>
                </a:effectLst>
              </a:rPr>
              <a:t>BIAYA ESTIMASI</a:t>
            </a:r>
          </a:p>
        </p:txBody>
      </p:sp>
      <p:pic>
        <p:nvPicPr>
          <p:cNvPr id="38915" name="Picture 3" descr="Picture34"/>
          <p:cNvPicPr>
            <a:picLocks noChangeAspect="1" noChangeArrowheads="1"/>
          </p:cNvPicPr>
          <p:nvPr/>
        </p:nvPicPr>
        <p:blipFill>
          <a:blip r:embed="rId2"/>
          <a:srcRect/>
          <a:stretch>
            <a:fillRect/>
          </a:stretch>
        </p:blipFill>
        <p:spPr bwMode="auto">
          <a:xfrm>
            <a:off x="2438400" y="1752600"/>
            <a:ext cx="4224338" cy="4449763"/>
          </a:xfrm>
          <a:prstGeom prst="rect">
            <a:avLst/>
          </a:prstGeom>
          <a:noFill/>
          <a:ln w="9525">
            <a:noFill/>
            <a:miter lim="800000"/>
            <a:headEnd/>
            <a:tailEnd/>
          </a:ln>
        </p:spPr>
      </p:pic>
    </p:spTree>
    <p:extLst>
      <p:ext uri="{BB962C8B-B14F-4D97-AF65-F5344CB8AC3E}">
        <p14:creationId xmlns:p14="http://schemas.microsoft.com/office/powerpoint/2010/main" val="32611514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b="0" smtClean="0">
                <a:effectLst>
                  <a:outerShdw blurRad="38100" dist="38100" dir="2700000" algn="tl">
                    <a:srgbClr val="C0C0C0"/>
                  </a:outerShdw>
                </a:effectLst>
              </a:rPr>
              <a:t>METODE UNIT-COST ESTIMATE</a:t>
            </a:r>
          </a:p>
        </p:txBody>
      </p:sp>
      <p:pic>
        <p:nvPicPr>
          <p:cNvPr id="40963" name="Picture 3" descr="Picture38"/>
          <p:cNvPicPr>
            <a:picLocks noChangeAspect="1" noChangeArrowheads="1"/>
          </p:cNvPicPr>
          <p:nvPr/>
        </p:nvPicPr>
        <p:blipFill>
          <a:blip r:embed="rId2"/>
          <a:srcRect/>
          <a:stretch>
            <a:fillRect/>
          </a:stretch>
        </p:blipFill>
        <p:spPr bwMode="auto">
          <a:xfrm>
            <a:off x="485775" y="2209800"/>
            <a:ext cx="8170863" cy="4381500"/>
          </a:xfrm>
          <a:prstGeom prst="rect">
            <a:avLst/>
          </a:prstGeom>
          <a:noFill/>
          <a:ln w="9525">
            <a:noFill/>
            <a:miter lim="800000"/>
            <a:headEnd/>
            <a:tailEnd/>
          </a:ln>
        </p:spPr>
      </p:pic>
    </p:spTree>
    <p:extLst>
      <p:ext uri="{BB962C8B-B14F-4D97-AF65-F5344CB8AC3E}">
        <p14:creationId xmlns:p14="http://schemas.microsoft.com/office/powerpoint/2010/main" val="950850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b="0" smtClean="0">
                <a:effectLst>
                  <a:outerShdw blurRad="38100" dist="38100" dir="2700000" algn="tl">
                    <a:srgbClr val="C0C0C0"/>
                  </a:outerShdw>
                </a:effectLst>
              </a:rPr>
              <a:t>PURCHASED EQUIPMENT</a:t>
            </a:r>
          </a:p>
        </p:txBody>
      </p:sp>
      <p:sp>
        <p:nvSpPr>
          <p:cNvPr id="43011" name="Rectangle 4"/>
          <p:cNvSpPr>
            <a:spLocks noGrp="1" noChangeArrowheads="1"/>
          </p:cNvSpPr>
          <p:nvPr>
            <p:ph type="body" idx="1"/>
          </p:nvPr>
        </p:nvSpPr>
        <p:spPr/>
        <p:txBody>
          <a:bodyPr/>
          <a:lstStyle/>
          <a:p>
            <a:pPr eaLnBrk="1" hangingPunct="1"/>
            <a:r>
              <a:rPr lang="en-US" smtClean="0"/>
              <a:t>Perhitungan biaya:</a:t>
            </a:r>
          </a:p>
          <a:p>
            <a:pPr lvl="1" eaLnBrk="1" hangingPunct="1"/>
            <a:r>
              <a:rPr lang="en-US" smtClean="0"/>
              <a:t>Penawaran dari fabrikator atau supplier;</a:t>
            </a:r>
          </a:p>
          <a:p>
            <a:pPr lvl="1" eaLnBrk="1" hangingPunct="1"/>
            <a:r>
              <a:rPr lang="en-US" smtClean="0"/>
              <a:t>Biaya dari arsip purchase order masa lalu;</a:t>
            </a:r>
          </a:p>
          <a:p>
            <a:pPr lvl="1" eaLnBrk="1" hangingPunct="1"/>
            <a:r>
              <a:rPr lang="en-US" smtClean="0"/>
              <a:t>Publikasi di engineering journal.</a:t>
            </a:r>
          </a:p>
        </p:txBody>
      </p:sp>
    </p:spTree>
    <p:extLst>
      <p:ext uri="{BB962C8B-B14F-4D97-AF65-F5344CB8AC3E}">
        <p14:creationId xmlns:p14="http://schemas.microsoft.com/office/powerpoint/2010/main" val="27757591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smtClean="0"/>
              <a:t>Statistika </a:t>
            </a:r>
            <a:r>
              <a:rPr lang="en-US" b="1" i="1" dirty="0" err="1" smtClean="0"/>
              <a:t>untuk</a:t>
            </a:r>
            <a:r>
              <a:rPr lang="en-US" b="1" i="1" dirty="0" smtClean="0"/>
              <a:t> </a:t>
            </a:r>
            <a:r>
              <a:rPr lang="en-US" b="1" i="1" dirty="0" err="1" smtClean="0"/>
              <a:t>Penyusunan</a:t>
            </a:r>
            <a:r>
              <a:rPr lang="en-US" b="1" i="1" dirty="0" smtClean="0"/>
              <a:t> OE</a:t>
            </a:r>
            <a:endParaRPr lang="en-US" dirty="0"/>
          </a:p>
        </p:txBody>
      </p:sp>
      <p:sp>
        <p:nvSpPr>
          <p:cNvPr id="3" name="Content Placeholder 2"/>
          <p:cNvSpPr>
            <a:spLocks noGrp="1"/>
          </p:cNvSpPr>
          <p:nvPr>
            <p:ph idx="1"/>
          </p:nvPr>
        </p:nvSpPr>
        <p:spPr/>
        <p:txBody>
          <a:bodyPr/>
          <a:lstStyle/>
          <a:p>
            <a:pPr>
              <a:buNone/>
            </a:pPr>
            <a:r>
              <a:rPr lang="en-US" smtClean="0"/>
              <a:t>	Setelah meyelesaikan sesi ini Anda akan memahami:</a:t>
            </a:r>
          </a:p>
          <a:p>
            <a:pPr lvl="2"/>
            <a:r>
              <a:rPr lang="en-US" sz="3200" smtClean="0"/>
              <a:t>Teknik-teknik dasar statistika yang dapat digunakan dalam penentuan OE</a:t>
            </a:r>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54</a:t>
            </a:fld>
            <a:endParaRPr lang="id-ID"/>
          </a:p>
        </p:txBody>
      </p:sp>
    </p:spTree>
    <p:extLst>
      <p:ext uri="{BB962C8B-B14F-4D97-AF65-F5344CB8AC3E}">
        <p14:creationId xmlns:p14="http://schemas.microsoft.com/office/powerpoint/2010/main" val="1243778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2858" name="Rectangle 10"/>
          <p:cNvSpPr>
            <a:spLocks noGrp="1" noChangeArrowheads="1"/>
          </p:cNvSpPr>
          <p:nvPr>
            <p:ph type="title"/>
          </p:nvPr>
        </p:nvSpPr>
        <p:spPr>
          <a:xfrm>
            <a:off x="214282" y="214290"/>
            <a:ext cx="8643998" cy="1143000"/>
          </a:xfrm>
        </p:spPr>
        <p:txBody>
          <a:bodyPr/>
          <a:lstStyle/>
          <a:p>
            <a:pPr eaLnBrk="1" hangingPunct="1">
              <a:defRPr/>
            </a:pPr>
            <a:r>
              <a:rPr lang="en-US" sz="3600" dirty="0" smtClean="0">
                <a:solidFill>
                  <a:srgbClr val="C00000"/>
                </a:solidFill>
              </a:rPr>
              <a:t> </a:t>
            </a:r>
            <a:r>
              <a:rPr lang="en-US" sz="3600" dirty="0" err="1" smtClean="0">
                <a:solidFill>
                  <a:srgbClr val="C00000"/>
                </a:solidFill>
              </a:rPr>
              <a:t>Metode</a:t>
            </a:r>
            <a:r>
              <a:rPr lang="en-US" sz="3600" dirty="0" smtClean="0">
                <a:solidFill>
                  <a:srgbClr val="C00000"/>
                </a:solidFill>
              </a:rPr>
              <a:t> </a:t>
            </a:r>
            <a:r>
              <a:rPr lang="en-US" sz="3600" dirty="0" err="1" smtClean="0">
                <a:solidFill>
                  <a:srgbClr val="C00000"/>
                </a:solidFill>
              </a:rPr>
              <a:t>Penyusunan</a:t>
            </a:r>
            <a:r>
              <a:rPr lang="en-US" sz="3600" dirty="0" smtClean="0">
                <a:solidFill>
                  <a:srgbClr val="C00000"/>
                </a:solidFill>
              </a:rPr>
              <a:t> H</a:t>
            </a:r>
            <a:r>
              <a:rPr lang="id-ID" sz="3600" dirty="0" smtClean="0">
                <a:solidFill>
                  <a:srgbClr val="C00000"/>
                </a:solidFill>
              </a:rPr>
              <a:t>arga </a:t>
            </a:r>
            <a:r>
              <a:rPr lang="en-US" sz="3600" dirty="0" smtClean="0">
                <a:solidFill>
                  <a:srgbClr val="C00000"/>
                </a:solidFill>
              </a:rPr>
              <a:t>S</a:t>
            </a:r>
            <a:r>
              <a:rPr lang="id-ID" sz="3600" dirty="0" smtClean="0">
                <a:solidFill>
                  <a:srgbClr val="C00000"/>
                </a:solidFill>
              </a:rPr>
              <a:t>atuan</a:t>
            </a:r>
            <a:r>
              <a:rPr lang="en-US" sz="3600" dirty="0" smtClean="0">
                <a:solidFill>
                  <a:srgbClr val="C00000"/>
                </a:solidFill>
              </a:rPr>
              <a:t>: </a:t>
            </a:r>
            <a:r>
              <a:rPr lang="en-US" sz="3600" dirty="0" err="1" smtClean="0">
                <a:solidFill>
                  <a:srgbClr val="C00000"/>
                </a:solidFill>
              </a:rPr>
              <a:t>Statistika</a:t>
            </a:r>
            <a:endParaRPr lang="id-ID" sz="3600" dirty="0" smtClean="0">
              <a:solidFill>
                <a:srgbClr val="C00000"/>
              </a:solidFill>
            </a:endParaRPr>
          </a:p>
        </p:txBody>
      </p:sp>
      <p:sp>
        <p:nvSpPr>
          <p:cNvPr id="5017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73FF08F3-6B52-42D3-BB16-B39D9F9C4F7E}" type="slidenum">
              <a:rPr lang="en-US"/>
              <a:pPr>
                <a:defRPr/>
              </a:pPr>
              <a:t>55</a:t>
            </a:fld>
            <a:endParaRPr lang="en-US"/>
          </a:p>
        </p:txBody>
      </p:sp>
      <p:sp>
        <p:nvSpPr>
          <p:cNvPr id="30724" name="Rectangle 3"/>
          <p:cNvSpPr>
            <a:spLocks noGrp="1" noChangeArrowheads="1"/>
          </p:cNvSpPr>
          <p:nvPr>
            <p:ph sz="quarter" idx="4294967295"/>
          </p:nvPr>
        </p:nvSpPr>
        <p:spPr>
          <a:xfrm>
            <a:off x="381000" y="1571612"/>
            <a:ext cx="8305800" cy="4572000"/>
          </a:xfrm>
        </p:spPr>
        <p:txBody>
          <a:bodyPr/>
          <a:lstStyle/>
          <a:p>
            <a:pPr marL="571500" indent="-571500" eaLnBrk="1" hangingPunct="1">
              <a:lnSpc>
                <a:spcPct val="80000"/>
              </a:lnSpc>
              <a:spcBef>
                <a:spcPct val="0"/>
              </a:spcBef>
              <a:buClrTx/>
              <a:buFont typeface="Wingdings" pitchFamily="2" charset="2"/>
              <a:buNone/>
            </a:pPr>
            <a:r>
              <a:rPr lang="en-US" sz="2800" dirty="0" smtClean="0">
                <a:latin typeface="Arial" pitchFamily="34" charset="0"/>
                <a:cs typeface="Arial" pitchFamily="34" charset="0"/>
              </a:rPr>
              <a:t>M</a:t>
            </a:r>
            <a:r>
              <a:rPr lang="id-ID" sz="2800" dirty="0" smtClean="0">
                <a:latin typeface="Arial" pitchFamily="34" charset="0"/>
                <a:cs typeface="Arial" pitchFamily="34" charset="0"/>
              </a:rPr>
              <a:t>etode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Statistika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perkiraan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harga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satuan</a:t>
            </a:r>
            <a:r>
              <a:rPr lang="id-ID" sz="2800" dirty="0" smtClean="0">
                <a:latin typeface="Arial" pitchFamily="34" charset="0"/>
                <a:cs typeface="Arial" pitchFamily="34" charset="0"/>
              </a:rPr>
              <a:t>:</a:t>
            </a:r>
          </a:p>
          <a:p>
            <a:pPr marL="571500" indent="-571500" eaLnBrk="1" hangingPunct="1">
              <a:lnSpc>
                <a:spcPct val="80000"/>
              </a:lnSpc>
              <a:spcBef>
                <a:spcPct val="0"/>
              </a:spcBef>
              <a:buClrTx/>
              <a:buFont typeface="Wingdings" pitchFamily="2" charset="2"/>
              <a:buNone/>
            </a:pPr>
            <a:endParaRPr lang="id-ID" sz="2800" dirty="0" smtClean="0">
              <a:solidFill>
                <a:srgbClr val="FFFF00"/>
              </a:solidFill>
              <a:latin typeface="Arial" pitchFamily="34" charset="0"/>
              <a:cs typeface="Arial" pitchFamily="34" charset="0"/>
            </a:endParaRPr>
          </a:p>
        </p:txBody>
      </p:sp>
      <p:sp>
        <p:nvSpPr>
          <p:cNvPr id="30725" name="Text Box 4"/>
          <p:cNvSpPr txBox="1">
            <a:spLocks noChangeArrowheads="1"/>
          </p:cNvSpPr>
          <p:nvPr/>
        </p:nvSpPr>
        <p:spPr bwMode="auto">
          <a:xfrm>
            <a:off x="1676400" y="3352800"/>
            <a:ext cx="5638800" cy="533400"/>
          </a:xfrm>
          <a:prstGeom prst="rect">
            <a:avLst/>
          </a:prstGeom>
          <a:noFill/>
          <a:ln w="9525">
            <a:noFill/>
            <a:miter lim="800000"/>
            <a:headEnd/>
            <a:tailEnd/>
          </a:ln>
        </p:spPr>
        <p:txBody>
          <a:bodyPr/>
          <a:lstStyle/>
          <a:p>
            <a:pPr algn="ctr">
              <a:buFontTx/>
              <a:buNone/>
            </a:pPr>
            <a:r>
              <a:rPr kumimoji="0" lang="id-ID" sz="2800">
                <a:latin typeface="Arial" pitchFamily="34" charset="0"/>
                <a:cs typeface="Arial" pitchFamily="34" charset="0"/>
              </a:rPr>
              <a:t>y = a </a:t>
            </a:r>
            <a:r>
              <a:rPr kumimoji="0" lang="id-ID" sz="2800" i="1">
                <a:latin typeface="Arial" pitchFamily="34" charset="0"/>
                <a:cs typeface="Arial" pitchFamily="34" charset="0"/>
              </a:rPr>
              <a:t>x</a:t>
            </a:r>
            <a:r>
              <a:rPr kumimoji="0" lang="id-ID" sz="2800">
                <a:latin typeface="Arial" pitchFamily="34" charset="0"/>
                <a:cs typeface="Arial" pitchFamily="34" charset="0"/>
              </a:rPr>
              <a:t>    atau  y = a</a:t>
            </a:r>
            <a:r>
              <a:rPr kumimoji="0" lang="id-ID" sz="2800" i="1">
                <a:latin typeface="Arial" pitchFamily="34" charset="0"/>
                <a:cs typeface="Arial" pitchFamily="34" charset="0"/>
              </a:rPr>
              <a:t>x</a:t>
            </a:r>
            <a:r>
              <a:rPr kumimoji="0" lang="id-ID" sz="2800">
                <a:latin typeface="Arial" pitchFamily="34" charset="0"/>
                <a:cs typeface="Arial" pitchFamily="34" charset="0"/>
              </a:rPr>
              <a:t> + </a:t>
            </a:r>
            <a:r>
              <a:rPr kumimoji="0" lang="id-ID" sz="2800" i="1">
                <a:latin typeface="Arial" pitchFamily="34" charset="0"/>
                <a:cs typeface="Arial" pitchFamily="34" charset="0"/>
              </a:rPr>
              <a:t>b</a:t>
            </a:r>
            <a:endParaRPr kumimoji="0" lang="id-ID" sz="2800">
              <a:latin typeface="Arial" pitchFamily="34" charset="0"/>
              <a:cs typeface="Arial" pitchFamily="34" charset="0"/>
            </a:endParaRPr>
          </a:p>
        </p:txBody>
      </p:sp>
      <p:sp>
        <p:nvSpPr>
          <p:cNvPr id="30726" name="Text Box 5"/>
          <p:cNvSpPr txBox="1">
            <a:spLocks noChangeArrowheads="1"/>
          </p:cNvSpPr>
          <p:nvPr/>
        </p:nvSpPr>
        <p:spPr bwMode="auto">
          <a:xfrm>
            <a:off x="762000" y="2667000"/>
            <a:ext cx="8077200" cy="523875"/>
          </a:xfrm>
          <a:prstGeom prst="rect">
            <a:avLst/>
          </a:prstGeom>
          <a:noFill/>
          <a:ln w="9525">
            <a:noFill/>
            <a:miter lim="800000"/>
            <a:headEnd/>
            <a:tailEnd/>
          </a:ln>
        </p:spPr>
        <p:txBody>
          <a:bodyPr>
            <a:spAutoFit/>
          </a:bodyPr>
          <a:lstStyle/>
          <a:p>
            <a:pPr>
              <a:spcBef>
                <a:spcPct val="50000"/>
              </a:spcBef>
              <a:buFontTx/>
              <a:buNone/>
            </a:pPr>
            <a:r>
              <a:rPr lang="en-US" sz="2800" dirty="0">
                <a:solidFill>
                  <a:srgbClr val="CC0066"/>
                </a:solidFill>
                <a:latin typeface="Arial" pitchFamily="34" charset="0"/>
                <a:cs typeface="Arial" pitchFamily="34" charset="0"/>
              </a:rPr>
              <a:t>2. </a:t>
            </a:r>
            <a:r>
              <a:rPr lang="id-ID" sz="2800" dirty="0">
                <a:solidFill>
                  <a:srgbClr val="CC0066"/>
                </a:solidFill>
                <a:latin typeface="Arial" pitchFamily="34" charset="0"/>
                <a:cs typeface="Arial" pitchFamily="34" charset="0"/>
              </a:rPr>
              <a:t>Metoda Parametrik</a:t>
            </a:r>
            <a:r>
              <a:rPr lang="en-US" sz="2800" dirty="0">
                <a:solidFill>
                  <a:srgbClr val="CC0066"/>
                </a:solidFill>
                <a:latin typeface="Arial" pitchFamily="34" charset="0"/>
                <a:cs typeface="Arial" pitchFamily="34" charset="0"/>
              </a:rPr>
              <a:t> (Least Square-</a:t>
            </a:r>
            <a:r>
              <a:rPr lang="en-US" sz="2800" dirty="0" err="1">
                <a:solidFill>
                  <a:srgbClr val="CC0066"/>
                </a:solidFill>
                <a:latin typeface="Arial" pitchFamily="34" charset="0"/>
                <a:cs typeface="Arial" pitchFamily="34" charset="0"/>
              </a:rPr>
              <a:t>Regresi</a:t>
            </a:r>
            <a:r>
              <a:rPr lang="en-US" sz="2800" dirty="0">
                <a:solidFill>
                  <a:srgbClr val="CC0066"/>
                </a:solidFill>
                <a:latin typeface="Arial" pitchFamily="34" charset="0"/>
                <a:cs typeface="Arial" pitchFamily="34" charset="0"/>
              </a:rPr>
              <a:t>)</a:t>
            </a:r>
            <a:endParaRPr lang="id-ID" sz="2800" dirty="0">
              <a:solidFill>
                <a:srgbClr val="CC0066"/>
              </a:solidFill>
              <a:latin typeface="Arial" pitchFamily="34" charset="0"/>
              <a:cs typeface="Arial" pitchFamily="34" charset="0"/>
            </a:endParaRPr>
          </a:p>
        </p:txBody>
      </p:sp>
      <p:sp>
        <p:nvSpPr>
          <p:cNvPr id="30727" name="Text Box 6"/>
          <p:cNvSpPr txBox="1">
            <a:spLocks noChangeArrowheads="1"/>
          </p:cNvSpPr>
          <p:nvPr/>
        </p:nvSpPr>
        <p:spPr bwMode="auto">
          <a:xfrm>
            <a:off x="838200" y="4038600"/>
            <a:ext cx="7772400" cy="523875"/>
          </a:xfrm>
          <a:prstGeom prst="rect">
            <a:avLst/>
          </a:prstGeom>
          <a:noFill/>
          <a:ln w="9525">
            <a:noFill/>
            <a:miter lim="800000"/>
            <a:headEnd/>
            <a:tailEnd/>
          </a:ln>
        </p:spPr>
        <p:txBody>
          <a:bodyPr>
            <a:spAutoFit/>
          </a:bodyPr>
          <a:lstStyle/>
          <a:p>
            <a:pPr>
              <a:spcBef>
                <a:spcPct val="50000"/>
              </a:spcBef>
              <a:buFontTx/>
              <a:buNone/>
            </a:pPr>
            <a:r>
              <a:rPr lang="en-US" sz="2800">
                <a:solidFill>
                  <a:srgbClr val="CC0066"/>
                </a:solidFill>
                <a:latin typeface="Arial" pitchFamily="34" charset="0"/>
                <a:cs typeface="Arial" pitchFamily="34" charset="0"/>
              </a:rPr>
              <a:t>3</a:t>
            </a:r>
            <a:r>
              <a:rPr lang="id-ID" sz="2800">
                <a:solidFill>
                  <a:srgbClr val="CC0066"/>
                </a:solidFill>
                <a:latin typeface="Arial" pitchFamily="34" charset="0"/>
                <a:cs typeface="Arial" pitchFamily="34" charset="0"/>
              </a:rPr>
              <a:t>. Menggunakan </a:t>
            </a:r>
            <a:r>
              <a:rPr lang="en-US" sz="2800">
                <a:solidFill>
                  <a:srgbClr val="CC0066"/>
                </a:solidFill>
                <a:latin typeface="Arial" pitchFamily="34" charset="0"/>
                <a:cs typeface="Arial" pitchFamily="34" charset="0"/>
              </a:rPr>
              <a:t>Norma Indeks (</a:t>
            </a:r>
            <a:r>
              <a:rPr lang="id-ID" sz="2800">
                <a:solidFill>
                  <a:srgbClr val="CC0066"/>
                </a:solidFill>
                <a:latin typeface="Arial" pitchFamily="34" charset="0"/>
                <a:cs typeface="Arial" pitchFamily="34" charset="0"/>
              </a:rPr>
              <a:t>Indeks Harga</a:t>
            </a:r>
            <a:r>
              <a:rPr lang="en-US" sz="2800">
                <a:solidFill>
                  <a:srgbClr val="CC0066"/>
                </a:solidFill>
                <a:latin typeface="Arial" pitchFamily="34" charset="0"/>
                <a:cs typeface="Arial" pitchFamily="34" charset="0"/>
              </a:rPr>
              <a:t>)</a:t>
            </a:r>
            <a:endParaRPr lang="id-ID" sz="2800">
              <a:solidFill>
                <a:srgbClr val="CC0066"/>
              </a:solidFill>
              <a:latin typeface="Arial" pitchFamily="34" charset="0"/>
              <a:cs typeface="Arial" pitchFamily="34" charset="0"/>
            </a:endParaRPr>
          </a:p>
        </p:txBody>
      </p:sp>
      <p:sp>
        <p:nvSpPr>
          <p:cNvPr id="30728" name="Text Box 8"/>
          <p:cNvSpPr txBox="1">
            <a:spLocks noChangeArrowheads="1"/>
          </p:cNvSpPr>
          <p:nvPr/>
        </p:nvSpPr>
        <p:spPr bwMode="auto">
          <a:xfrm>
            <a:off x="685800" y="4648200"/>
            <a:ext cx="7924800" cy="1077218"/>
          </a:xfrm>
          <a:prstGeom prst="rect">
            <a:avLst/>
          </a:prstGeom>
          <a:noFill/>
          <a:ln w="9525">
            <a:noFill/>
            <a:miter lim="800000"/>
            <a:headEnd/>
            <a:tailEnd/>
          </a:ln>
        </p:spPr>
        <p:txBody>
          <a:bodyPr>
            <a:spAutoFit/>
          </a:bodyPr>
          <a:lstStyle/>
          <a:p>
            <a:pPr>
              <a:buFontTx/>
              <a:buNone/>
            </a:pPr>
            <a:r>
              <a:rPr kumimoji="0" lang="en-US" sz="2400">
                <a:latin typeface="Arial" pitchFamily="34" charset="0"/>
                <a:cs typeface="Arial" pitchFamily="34" charset="0"/>
              </a:rPr>
              <a:t>	                          		   </a:t>
            </a:r>
            <a:r>
              <a:rPr kumimoji="0" lang="id-ID" sz="2000">
                <a:latin typeface="Arial" pitchFamily="34" charset="0"/>
                <a:cs typeface="Arial" pitchFamily="34" charset="0"/>
              </a:rPr>
              <a:t>Indeks harga waktu A</a:t>
            </a:r>
          </a:p>
          <a:p>
            <a:pPr>
              <a:buFontTx/>
              <a:buNone/>
            </a:pPr>
            <a:r>
              <a:rPr kumimoji="0" lang="id-ID" sz="2000">
                <a:latin typeface="Arial" pitchFamily="34" charset="0"/>
                <a:cs typeface="Arial" pitchFamily="34" charset="0"/>
              </a:rPr>
              <a:t>Harga di waktu A = Harga di waktu B x </a:t>
            </a:r>
            <a:r>
              <a:rPr kumimoji="0" lang="en-US" sz="2000">
                <a:latin typeface="Arial" pitchFamily="34" charset="0"/>
                <a:cs typeface="Arial" pitchFamily="34" charset="0"/>
              </a:rPr>
              <a:t> </a:t>
            </a:r>
            <a:r>
              <a:rPr kumimoji="0" lang="id-ID" sz="2000">
                <a:latin typeface="Arial" pitchFamily="34" charset="0"/>
                <a:cs typeface="Arial" pitchFamily="34" charset="0"/>
              </a:rPr>
              <a:t>-------------------------------</a:t>
            </a:r>
          </a:p>
          <a:p>
            <a:pPr>
              <a:buFontTx/>
              <a:buNone/>
            </a:pPr>
            <a:r>
              <a:rPr kumimoji="0" lang="id-ID" sz="2000">
                <a:latin typeface="Arial" pitchFamily="34" charset="0"/>
                <a:cs typeface="Arial" pitchFamily="34" charset="0"/>
              </a:rPr>
              <a:t>			                       </a:t>
            </a:r>
            <a:r>
              <a:rPr kumimoji="0" lang="en-US" sz="2000">
                <a:latin typeface="Arial" pitchFamily="34" charset="0"/>
                <a:cs typeface="Arial" pitchFamily="34" charset="0"/>
              </a:rPr>
              <a:t>       </a:t>
            </a:r>
            <a:r>
              <a:rPr kumimoji="0" lang="id-ID" sz="2000">
                <a:latin typeface="Arial" pitchFamily="34" charset="0"/>
                <a:cs typeface="Arial" pitchFamily="34" charset="0"/>
              </a:rPr>
              <a:t>Indeks harga waktu B</a:t>
            </a:r>
          </a:p>
        </p:txBody>
      </p:sp>
      <p:sp>
        <p:nvSpPr>
          <p:cNvPr id="30729" name="Text Box 5"/>
          <p:cNvSpPr txBox="1">
            <a:spLocks noChangeArrowheads="1"/>
          </p:cNvSpPr>
          <p:nvPr/>
        </p:nvSpPr>
        <p:spPr bwMode="auto">
          <a:xfrm>
            <a:off x="762000" y="2057400"/>
            <a:ext cx="8077200" cy="523875"/>
          </a:xfrm>
          <a:prstGeom prst="rect">
            <a:avLst/>
          </a:prstGeom>
          <a:noFill/>
          <a:ln w="9525">
            <a:noFill/>
            <a:miter lim="800000"/>
            <a:headEnd/>
            <a:tailEnd/>
          </a:ln>
        </p:spPr>
        <p:txBody>
          <a:bodyPr>
            <a:spAutoFit/>
          </a:bodyPr>
          <a:lstStyle/>
          <a:p>
            <a:pPr>
              <a:spcBef>
                <a:spcPct val="50000"/>
              </a:spcBef>
              <a:buFontTx/>
              <a:buNone/>
            </a:pPr>
            <a:r>
              <a:rPr lang="en-US" sz="2800">
                <a:solidFill>
                  <a:srgbClr val="CC0066"/>
                </a:solidFill>
                <a:latin typeface="Arial" pitchFamily="34" charset="0"/>
                <a:cs typeface="Arial" pitchFamily="34" charset="0"/>
              </a:rPr>
              <a:t>1. </a:t>
            </a:r>
            <a:r>
              <a:rPr lang="id-ID" sz="2800">
                <a:solidFill>
                  <a:srgbClr val="CC0066"/>
                </a:solidFill>
                <a:latin typeface="Arial" pitchFamily="34" charset="0"/>
                <a:cs typeface="Arial" pitchFamily="34" charset="0"/>
              </a:rPr>
              <a:t>Metoda </a:t>
            </a:r>
            <a:r>
              <a:rPr lang="en-US" sz="2800">
                <a:solidFill>
                  <a:srgbClr val="CC0066"/>
                </a:solidFill>
                <a:latin typeface="Arial" pitchFamily="34" charset="0"/>
                <a:cs typeface="Arial" pitchFamily="34" charset="0"/>
              </a:rPr>
              <a:t>Diagram Tebar (Scattergraph Method)</a:t>
            </a:r>
            <a:endParaRPr lang="id-ID" sz="2800">
              <a:solidFill>
                <a:srgbClr val="CC0066"/>
              </a:solidFill>
              <a:latin typeface="Arial" pitchFamily="34" charset="0"/>
              <a:cs typeface="Arial" pitchFamily="34" charset="0"/>
            </a:endParaRPr>
          </a:p>
        </p:txBody>
      </p:sp>
      <p:sp>
        <p:nvSpPr>
          <p:cNvPr id="12" name="Slide Number Placeholder 3"/>
          <p:cNvSpPr txBox="1">
            <a:spLocks/>
          </p:cNvSpPr>
          <p:nvPr/>
        </p:nvSpPr>
        <p:spPr>
          <a:xfrm>
            <a:off x="8516938" y="6200775"/>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A06348DD-FB2A-4DA7-A578-4BA1C0B5FBAC}" type="slidenum">
              <a:rPr kumimoji="0" lang="en-US" sz="1400">
                <a:solidFill>
                  <a:srgbClr val="FFFFFF"/>
                </a:solidFill>
                <a:latin typeface="+mj-lt"/>
                <a:ea typeface="+mj-ea"/>
                <a:cs typeface="+mj-cs"/>
              </a:rPr>
              <a:pPr algn="ctr">
                <a:lnSpc>
                  <a:spcPct val="90000"/>
                </a:lnSpc>
                <a:buFontTx/>
                <a:buNone/>
                <a:defRPr/>
              </a:pPr>
              <a:t>55</a:t>
            </a:fld>
            <a:endParaRPr kumimoji="0" lang="en-US" sz="1400">
              <a:solidFill>
                <a:srgbClr val="FFFFFF"/>
              </a:solidFill>
              <a:latin typeface="+mj-lt"/>
              <a:ea typeface="+mj-ea"/>
              <a:cs typeface="+mj-cs"/>
            </a:endParaRPr>
          </a:p>
        </p:txBody>
      </p:sp>
      <p:sp>
        <p:nvSpPr>
          <p:cNvPr id="30731" name="Text Box 5"/>
          <p:cNvSpPr txBox="1">
            <a:spLocks noChangeArrowheads="1"/>
          </p:cNvSpPr>
          <p:nvPr/>
        </p:nvSpPr>
        <p:spPr bwMode="auto">
          <a:xfrm>
            <a:off x="1066800" y="5786454"/>
            <a:ext cx="8077200" cy="523875"/>
          </a:xfrm>
          <a:prstGeom prst="rect">
            <a:avLst/>
          </a:prstGeom>
          <a:noFill/>
          <a:ln w="9525">
            <a:noFill/>
            <a:miter lim="800000"/>
            <a:headEnd/>
            <a:tailEnd/>
          </a:ln>
        </p:spPr>
        <p:txBody>
          <a:bodyPr>
            <a:spAutoFit/>
          </a:bodyPr>
          <a:lstStyle/>
          <a:p>
            <a:pPr>
              <a:spcBef>
                <a:spcPct val="50000"/>
              </a:spcBef>
              <a:buFontTx/>
              <a:buNone/>
            </a:pPr>
            <a:r>
              <a:rPr lang="en-US" sz="2800">
                <a:solidFill>
                  <a:srgbClr val="CC0066"/>
                </a:solidFill>
                <a:latin typeface="Arial" pitchFamily="34" charset="0"/>
                <a:cs typeface="Arial" pitchFamily="34" charset="0"/>
              </a:rPr>
              <a:t>4. Statistika Deskriptif</a:t>
            </a:r>
            <a:endParaRPr lang="id-ID" sz="2800">
              <a:solidFill>
                <a:srgbClr val="CC0066"/>
              </a:solidFill>
              <a:latin typeface="Arial" pitchFamily="34" charset="0"/>
              <a:cs typeface="Arial" pitchFamily="34" charset="0"/>
            </a:endParaRPr>
          </a:p>
        </p:txBody>
      </p:sp>
    </p:spTree>
    <p:extLst>
      <p:ext uri="{BB962C8B-B14F-4D97-AF65-F5344CB8AC3E}">
        <p14:creationId xmlns:p14="http://schemas.microsoft.com/office/powerpoint/2010/main" val="3949924288"/>
      </p:ext>
    </p:extLst>
  </p:cSld>
  <p:clrMapOvr>
    <a:masterClrMapping/>
  </p:clrMapOvr>
  <p:transition>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n-US" smtClean="0"/>
              <a:t>1. The Scattergraph Method</a:t>
            </a:r>
          </a:p>
        </p:txBody>
      </p:sp>
      <p:sp>
        <p:nvSpPr>
          <p:cNvPr id="31747" name="Rectangle 3"/>
          <p:cNvSpPr>
            <a:spLocks noGrp="1" noChangeArrowheads="1"/>
          </p:cNvSpPr>
          <p:nvPr>
            <p:ph idx="1"/>
          </p:nvPr>
        </p:nvSpPr>
        <p:spPr/>
        <p:txBody>
          <a:bodyPr/>
          <a:lstStyle/>
          <a:p>
            <a:pPr marL="0" indent="0" algn="just" eaLnBrk="1" hangingPunct="1">
              <a:lnSpc>
                <a:spcPct val="120000"/>
              </a:lnSpc>
              <a:buFont typeface="Wingdings" pitchFamily="2" charset="2"/>
              <a:buNone/>
            </a:pPr>
            <a:r>
              <a:rPr lang="en-US" smtClean="0"/>
              <a:t>Metode dalam menghitung biaya tetap dan biaya variabel dengan menggunakan suatu plot dari biaya terhadap tingkat kegiatan masa lalu, dan menggunakan dua variabel yaitu </a:t>
            </a:r>
            <a:r>
              <a:rPr lang="en-US" smtClean="0">
                <a:solidFill>
                  <a:srgbClr val="CC0066"/>
                </a:solidFill>
              </a:rPr>
              <a:t>variabel dependen </a:t>
            </a:r>
            <a:r>
              <a:rPr lang="en-US" smtClean="0"/>
              <a:t>(sumbu y atau C) dan </a:t>
            </a:r>
            <a:r>
              <a:rPr lang="en-US" smtClean="0">
                <a:solidFill>
                  <a:srgbClr val="CC0066"/>
                </a:solidFill>
              </a:rPr>
              <a:t>variabel independent </a:t>
            </a:r>
            <a:r>
              <a:rPr lang="en-US" smtClean="0"/>
              <a:t>(sumbu x atau Q)</a:t>
            </a:r>
          </a:p>
        </p:txBody>
      </p:sp>
      <p:sp>
        <p:nvSpPr>
          <p:cNvPr id="4" name="Slide Number Placeholder 3"/>
          <p:cNvSpPr>
            <a:spLocks noGrp="1"/>
          </p:cNvSpPr>
          <p:nvPr>
            <p:ph type="sldNum" sz="quarter" idx="11"/>
          </p:nvPr>
        </p:nvSpPr>
        <p:spPr/>
        <p:txBody>
          <a:bodyPr/>
          <a:lstStyle/>
          <a:p>
            <a:pPr>
              <a:defRPr/>
            </a:pPr>
            <a:fld id="{B767BCAB-1617-4769-847F-86BBD8D690E5}" type="slidenum">
              <a:rPr lang="en-US"/>
              <a:pPr>
                <a:defRPr/>
              </a:pPr>
              <a:t>56</a:t>
            </a:fld>
            <a:endParaRPr lang="en-US"/>
          </a:p>
        </p:txBody>
      </p:sp>
    </p:spTree>
    <p:extLst>
      <p:ext uri="{BB962C8B-B14F-4D97-AF65-F5344CB8AC3E}">
        <p14:creationId xmlns:p14="http://schemas.microsoft.com/office/powerpoint/2010/main" val="554292957"/>
      </p:ext>
    </p:extLst>
  </p:cSld>
  <p:clrMapOvr>
    <a:masterClrMapping/>
  </p:clrMapOvr>
  <p:transition>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Freeform 2"/>
          <p:cNvSpPr>
            <a:spLocks/>
          </p:cNvSpPr>
          <p:nvPr/>
        </p:nvSpPr>
        <p:spPr bwMode="auto">
          <a:xfrm>
            <a:off x="1858963" y="4344988"/>
            <a:ext cx="1346200" cy="422275"/>
          </a:xfrm>
          <a:custGeom>
            <a:avLst/>
            <a:gdLst>
              <a:gd name="T0" fmla="*/ 2147483647 w 848"/>
              <a:gd name="T1" fmla="*/ 2147483647 h 266"/>
              <a:gd name="T2" fmla="*/ 2147483647 w 848"/>
              <a:gd name="T3" fmla="*/ 2147483647 h 266"/>
              <a:gd name="T4" fmla="*/ 2147483647 w 848"/>
              <a:gd name="T5" fmla="*/ 2147483647 h 266"/>
              <a:gd name="T6" fmla="*/ 2147483647 w 848"/>
              <a:gd name="T7" fmla="*/ 2147483647 h 266"/>
              <a:gd name="T8" fmla="*/ 2147483647 w 848"/>
              <a:gd name="T9" fmla="*/ 2147483647 h 266"/>
              <a:gd name="T10" fmla="*/ 2147483647 w 848"/>
              <a:gd name="T11" fmla="*/ 2147483647 h 266"/>
              <a:gd name="T12" fmla="*/ 2147483647 w 848"/>
              <a:gd name="T13" fmla="*/ 2147483647 h 266"/>
              <a:gd name="T14" fmla="*/ 2147483647 w 848"/>
              <a:gd name="T15" fmla="*/ 2147483647 h 266"/>
              <a:gd name="T16" fmla="*/ 2147483647 w 848"/>
              <a:gd name="T17" fmla="*/ 2147483647 h 266"/>
              <a:gd name="T18" fmla="*/ 2147483647 w 848"/>
              <a:gd name="T19" fmla="*/ 2147483647 h 266"/>
              <a:gd name="T20" fmla="*/ 2147483647 w 848"/>
              <a:gd name="T21" fmla="*/ 2147483647 h 266"/>
              <a:gd name="T22" fmla="*/ 2147483647 w 848"/>
              <a:gd name="T23" fmla="*/ 2147483647 h 266"/>
              <a:gd name="T24" fmla="*/ 2147483647 w 848"/>
              <a:gd name="T25" fmla="*/ 2147483647 h 266"/>
              <a:gd name="T26" fmla="*/ 2147483647 w 848"/>
              <a:gd name="T27" fmla="*/ 2147483647 h 266"/>
              <a:gd name="T28" fmla="*/ 2147483647 w 848"/>
              <a:gd name="T29" fmla="*/ 2147483647 h 266"/>
              <a:gd name="T30" fmla="*/ 2147483647 w 848"/>
              <a:gd name="T31" fmla="*/ 2147483647 h 266"/>
              <a:gd name="T32" fmla="*/ 2147483647 w 848"/>
              <a:gd name="T33" fmla="*/ 2147483647 h 266"/>
              <a:gd name="T34" fmla="*/ 2147483647 w 848"/>
              <a:gd name="T35" fmla="*/ 2147483647 h 266"/>
              <a:gd name="T36" fmla="*/ 2147483647 w 848"/>
              <a:gd name="T37" fmla="*/ 2147483647 h 266"/>
              <a:gd name="T38" fmla="*/ 2147483647 w 848"/>
              <a:gd name="T39" fmla="*/ 2147483647 h 266"/>
              <a:gd name="T40" fmla="*/ 2147483647 w 848"/>
              <a:gd name="T41" fmla="*/ 2147483647 h 266"/>
              <a:gd name="T42" fmla="*/ 2147483647 w 848"/>
              <a:gd name="T43" fmla="*/ 2147483647 h 266"/>
              <a:gd name="T44" fmla="*/ 2147483647 w 848"/>
              <a:gd name="T45" fmla="*/ 2147483647 h 266"/>
              <a:gd name="T46" fmla="*/ 2147483647 w 848"/>
              <a:gd name="T47" fmla="*/ 2147483647 h 266"/>
              <a:gd name="T48" fmla="*/ 2147483647 w 848"/>
              <a:gd name="T49" fmla="*/ 2147483647 h 266"/>
              <a:gd name="T50" fmla="*/ 2147483647 w 848"/>
              <a:gd name="T51" fmla="*/ 2147483647 h 266"/>
              <a:gd name="T52" fmla="*/ 2147483647 w 848"/>
              <a:gd name="T53" fmla="*/ 2147483647 h 266"/>
              <a:gd name="T54" fmla="*/ 2147483647 w 848"/>
              <a:gd name="T55" fmla="*/ 2147483647 h 266"/>
              <a:gd name="T56" fmla="*/ 2147483647 w 848"/>
              <a:gd name="T57" fmla="*/ 2147483647 h 266"/>
              <a:gd name="T58" fmla="*/ 2147483647 w 848"/>
              <a:gd name="T59" fmla="*/ 2147483647 h 266"/>
              <a:gd name="T60" fmla="*/ 2147483647 w 848"/>
              <a:gd name="T61" fmla="*/ 2147483647 h 266"/>
              <a:gd name="T62" fmla="*/ 2147483647 w 848"/>
              <a:gd name="T63" fmla="*/ 2147483647 h 266"/>
              <a:gd name="T64" fmla="*/ 2147483647 w 848"/>
              <a:gd name="T65" fmla="*/ 2147483647 h 266"/>
              <a:gd name="T66" fmla="*/ 2147483647 w 848"/>
              <a:gd name="T67" fmla="*/ 2147483647 h 266"/>
              <a:gd name="T68" fmla="*/ 2147483647 w 848"/>
              <a:gd name="T69" fmla="*/ 0 h 266"/>
              <a:gd name="T70" fmla="*/ 0 w 848"/>
              <a:gd name="T71" fmla="*/ 2147483647 h 266"/>
              <a:gd name="T72" fmla="*/ 2147483647 w 848"/>
              <a:gd name="T73" fmla="*/ 2147483647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8"/>
              <a:gd name="T112" fmla="*/ 0 h 266"/>
              <a:gd name="T113" fmla="*/ 848 w 848"/>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8" h="266">
                <a:moveTo>
                  <a:pt x="58" y="109"/>
                </a:moveTo>
                <a:lnTo>
                  <a:pt x="82" y="124"/>
                </a:lnTo>
                <a:lnTo>
                  <a:pt x="116" y="150"/>
                </a:lnTo>
                <a:lnTo>
                  <a:pt x="155" y="173"/>
                </a:lnTo>
                <a:lnTo>
                  <a:pt x="197" y="194"/>
                </a:lnTo>
                <a:lnTo>
                  <a:pt x="241" y="212"/>
                </a:lnTo>
                <a:lnTo>
                  <a:pt x="287" y="228"/>
                </a:lnTo>
                <a:lnTo>
                  <a:pt x="335" y="242"/>
                </a:lnTo>
                <a:lnTo>
                  <a:pt x="386" y="253"/>
                </a:lnTo>
                <a:lnTo>
                  <a:pt x="436" y="260"/>
                </a:lnTo>
                <a:lnTo>
                  <a:pt x="487" y="264"/>
                </a:lnTo>
                <a:lnTo>
                  <a:pt x="539" y="265"/>
                </a:lnTo>
                <a:lnTo>
                  <a:pt x="589" y="265"/>
                </a:lnTo>
                <a:lnTo>
                  <a:pt x="641" y="261"/>
                </a:lnTo>
                <a:lnTo>
                  <a:pt x="691" y="253"/>
                </a:lnTo>
                <a:lnTo>
                  <a:pt x="740" y="243"/>
                </a:lnTo>
                <a:lnTo>
                  <a:pt x="786" y="230"/>
                </a:lnTo>
                <a:lnTo>
                  <a:pt x="832" y="215"/>
                </a:lnTo>
                <a:lnTo>
                  <a:pt x="847" y="208"/>
                </a:lnTo>
                <a:lnTo>
                  <a:pt x="786" y="226"/>
                </a:lnTo>
                <a:lnTo>
                  <a:pt x="741" y="234"/>
                </a:lnTo>
                <a:lnTo>
                  <a:pt x="694" y="237"/>
                </a:lnTo>
                <a:lnTo>
                  <a:pt x="647" y="237"/>
                </a:lnTo>
                <a:lnTo>
                  <a:pt x="599" y="234"/>
                </a:lnTo>
                <a:lnTo>
                  <a:pt x="546" y="227"/>
                </a:lnTo>
                <a:lnTo>
                  <a:pt x="496" y="216"/>
                </a:lnTo>
                <a:lnTo>
                  <a:pt x="448" y="202"/>
                </a:lnTo>
                <a:lnTo>
                  <a:pt x="397" y="184"/>
                </a:lnTo>
                <a:lnTo>
                  <a:pt x="349" y="162"/>
                </a:lnTo>
                <a:lnTo>
                  <a:pt x="303" y="139"/>
                </a:lnTo>
                <a:lnTo>
                  <a:pt x="259" y="113"/>
                </a:lnTo>
                <a:lnTo>
                  <a:pt x="219" y="84"/>
                </a:lnTo>
                <a:lnTo>
                  <a:pt x="179" y="53"/>
                </a:lnTo>
                <a:lnTo>
                  <a:pt x="238" y="25"/>
                </a:lnTo>
                <a:lnTo>
                  <a:pt x="34" y="0"/>
                </a:lnTo>
                <a:lnTo>
                  <a:pt x="0" y="135"/>
                </a:lnTo>
                <a:lnTo>
                  <a:pt x="58" y="109"/>
                </a:lnTo>
              </a:path>
            </a:pathLst>
          </a:custGeom>
          <a:solidFill>
            <a:srgbClr val="FC0128"/>
          </a:solidFill>
          <a:ln w="12700" cap="rnd">
            <a:solidFill>
              <a:srgbClr val="FC0128"/>
            </a:solidFill>
            <a:round/>
            <a:headEnd/>
            <a:tailEnd/>
          </a:ln>
        </p:spPr>
        <p:txBody>
          <a:bodyPr/>
          <a:lstStyle/>
          <a:p>
            <a:pPr>
              <a:buFontTx/>
              <a:buNone/>
            </a:pPr>
            <a:endParaRPr lang="en-US">
              <a:latin typeface="Melior LT" pitchFamily="2" charset="0"/>
            </a:endParaRPr>
          </a:p>
        </p:txBody>
      </p:sp>
      <p:sp>
        <p:nvSpPr>
          <p:cNvPr id="33795" name="Line 3"/>
          <p:cNvSpPr>
            <a:spLocks noChangeShapeType="1"/>
          </p:cNvSpPr>
          <p:nvPr/>
        </p:nvSpPr>
        <p:spPr bwMode="auto">
          <a:xfrm flipV="1">
            <a:off x="1868488" y="3008313"/>
            <a:ext cx="4851400" cy="1320800"/>
          </a:xfrm>
          <a:prstGeom prst="line">
            <a:avLst/>
          </a:prstGeom>
          <a:noFill/>
          <a:ln w="25400">
            <a:solidFill>
              <a:srgbClr val="FF3300"/>
            </a:solidFill>
            <a:round/>
            <a:headEnd/>
            <a:tailEnd/>
          </a:ln>
        </p:spPr>
        <p:txBody>
          <a:bodyPr wrap="none" anchor="ctr"/>
          <a:lstStyle/>
          <a:p>
            <a:endParaRPr lang="en-US"/>
          </a:p>
        </p:txBody>
      </p:sp>
      <p:sp>
        <p:nvSpPr>
          <p:cNvPr id="33796" name="Line 4"/>
          <p:cNvSpPr>
            <a:spLocks noChangeShapeType="1"/>
          </p:cNvSpPr>
          <p:nvPr/>
        </p:nvSpPr>
        <p:spPr bwMode="auto">
          <a:xfrm>
            <a:off x="1855788" y="2630488"/>
            <a:ext cx="0" cy="2921000"/>
          </a:xfrm>
          <a:prstGeom prst="line">
            <a:avLst/>
          </a:prstGeom>
          <a:noFill/>
          <a:ln w="50800">
            <a:solidFill>
              <a:srgbClr val="FFFFFF"/>
            </a:solidFill>
            <a:round/>
            <a:headEnd/>
            <a:tailEnd/>
          </a:ln>
        </p:spPr>
        <p:txBody>
          <a:bodyPr wrap="none" anchor="ctr"/>
          <a:lstStyle/>
          <a:p>
            <a:endParaRPr lang="en-US"/>
          </a:p>
        </p:txBody>
      </p:sp>
      <p:sp>
        <p:nvSpPr>
          <p:cNvPr id="33797" name="Rectangle 5"/>
          <p:cNvSpPr>
            <a:spLocks noChangeArrowheads="1"/>
          </p:cNvSpPr>
          <p:nvPr/>
        </p:nvSpPr>
        <p:spPr bwMode="auto">
          <a:xfrm>
            <a:off x="1704975" y="5578475"/>
            <a:ext cx="6035377" cy="366767"/>
          </a:xfrm>
          <a:prstGeom prst="rect">
            <a:avLst/>
          </a:prstGeom>
          <a:noFill/>
          <a:ln w="12700">
            <a:noFill/>
            <a:miter lim="800000"/>
            <a:headEnd/>
            <a:tailEnd/>
          </a:ln>
        </p:spPr>
        <p:txBody>
          <a:bodyPr wrap="square" lIns="90488" tIns="44450" rIns="90488" bIns="44450">
            <a:spAutoFit/>
          </a:bodyPr>
          <a:lstStyle/>
          <a:p>
            <a:pPr eaLnBrk="0" hangingPunct="0">
              <a:spcBef>
                <a:spcPct val="50000"/>
              </a:spcBef>
              <a:buFontTx/>
              <a:buNone/>
            </a:pPr>
            <a:r>
              <a:rPr lang="en-US" dirty="0">
                <a:solidFill>
                  <a:schemeClr val="tx2"/>
                </a:solidFill>
                <a:latin typeface="Melior LT" pitchFamily="2" charset="0"/>
              </a:rPr>
              <a:t>0       </a:t>
            </a:r>
            <a:r>
              <a:rPr lang="id-ID" dirty="0" smtClean="0">
                <a:solidFill>
                  <a:schemeClr val="tx2"/>
                </a:solidFill>
                <a:latin typeface="Melior LT" pitchFamily="2" charset="0"/>
              </a:rPr>
              <a:t>  	</a:t>
            </a:r>
            <a:r>
              <a:rPr lang="en-US" dirty="0" smtClean="0">
                <a:solidFill>
                  <a:schemeClr val="tx2"/>
                </a:solidFill>
                <a:latin typeface="Melior LT" pitchFamily="2" charset="0"/>
              </a:rPr>
              <a:t>1     </a:t>
            </a:r>
            <a:r>
              <a:rPr lang="id-ID" dirty="0" smtClean="0">
                <a:solidFill>
                  <a:schemeClr val="tx2"/>
                </a:solidFill>
                <a:latin typeface="Melior LT" pitchFamily="2" charset="0"/>
              </a:rPr>
              <a:t>   </a:t>
            </a:r>
            <a:r>
              <a:rPr lang="en-US" dirty="0" smtClean="0">
                <a:solidFill>
                  <a:schemeClr val="tx2"/>
                </a:solidFill>
                <a:latin typeface="Melior LT" pitchFamily="2" charset="0"/>
              </a:rPr>
              <a:t> </a:t>
            </a:r>
            <a:r>
              <a:rPr lang="id-ID" dirty="0" smtClean="0">
                <a:solidFill>
                  <a:schemeClr val="tx2"/>
                </a:solidFill>
                <a:latin typeface="Melior LT" pitchFamily="2" charset="0"/>
              </a:rPr>
              <a:t>	 </a:t>
            </a:r>
            <a:r>
              <a:rPr lang="en-US" dirty="0" smtClean="0">
                <a:solidFill>
                  <a:schemeClr val="tx2"/>
                </a:solidFill>
                <a:latin typeface="Melior LT" pitchFamily="2" charset="0"/>
              </a:rPr>
              <a:t>  </a:t>
            </a:r>
            <a:r>
              <a:rPr lang="en-US" dirty="0">
                <a:solidFill>
                  <a:schemeClr val="tx2"/>
                </a:solidFill>
                <a:latin typeface="Melior LT" pitchFamily="2" charset="0"/>
              </a:rPr>
              <a:t>2      </a:t>
            </a:r>
            <a:r>
              <a:rPr lang="id-ID" dirty="0" smtClean="0">
                <a:solidFill>
                  <a:schemeClr val="tx2"/>
                </a:solidFill>
                <a:latin typeface="Melior LT" pitchFamily="2" charset="0"/>
              </a:rPr>
              <a:t>         </a:t>
            </a:r>
            <a:r>
              <a:rPr lang="en-US" dirty="0" smtClean="0">
                <a:solidFill>
                  <a:schemeClr val="tx2"/>
                </a:solidFill>
                <a:latin typeface="Melior LT" pitchFamily="2" charset="0"/>
              </a:rPr>
              <a:t>3     </a:t>
            </a:r>
            <a:r>
              <a:rPr lang="id-ID" dirty="0" smtClean="0">
                <a:solidFill>
                  <a:schemeClr val="tx2"/>
                </a:solidFill>
                <a:latin typeface="Melior LT" pitchFamily="2" charset="0"/>
              </a:rPr>
              <a:t>  	       </a:t>
            </a:r>
            <a:r>
              <a:rPr lang="en-US" dirty="0" smtClean="0">
                <a:solidFill>
                  <a:schemeClr val="tx2"/>
                </a:solidFill>
                <a:latin typeface="Melior LT" pitchFamily="2" charset="0"/>
              </a:rPr>
              <a:t> </a:t>
            </a:r>
            <a:r>
              <a:rPr lang="en-US" dirty="0">
                <a:solidFill>
                  <a:schemeClr val="tx2"/>
                </a:solidFill>
                <a:latin typeface="Melior LT" pitchFamily="2" charset="0"/>
              </a:rPr>
              <a:t>4</a:t>
            </a:r>
          </a:p>
        </p:txBody>
      </p:sp>
      <p:sp>
        <p:nvSpPr>
          <p:cNvPr id="33798" name="Rectangle 6"/>
          <p:cNvSpPr>
            <a:spLocks noChangeArrowheads="1"/>
          </p:cNvSpPr>
          <p:nvPr/>
        </p:nvSpPr>
        <p:spPr bwMode="auto">
          <a:xfrm>
            <a:off x="6124575" y="2797175"/>
            <a:ext cx="428625"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799" name="Rectangle 7"/>
          <p:cNvSpPr>
            <a:spLocks noChangeArrowheads="1"/>
          </p:cNvSpPr>
          <p:nvPr/>
        </p:nvSpPr>
        <p:spPr bwMode="auto">
          <a:xfrm rot="-5400000">
            <a:off x="-442912" y="3616325"/>
            <a:ext cx="2816225" cy="1012825"/>
          </a:xfrm>
          <a:prstGeom prst="rect">
            <a:avLst/>
          </a:prstGeom>
          <a:noFill/>
          <a:ln w="12700">
            <a:noFill/>
            <a:miter lim="800000"/>
            <a:headEnd/>
            <a:tailEnd/>
          </a:ln>
        </p:spPr>
        <p:txBody>
          <a:bodyPr lIns="90488" tIns="44450" rIns="90488" bIns="44450">
            <a:spAutoFit/>
          </a:bodyPr>
          <a:lstStyle/>
          <a:p>
            <a:pPr algn="ctr" eaLnBrk="0" hangingPunct="0">
              <a:spcBef>
                <a:spcPct val="50000"/>
              </a:spcBef>
              <a:buFontTx/>
              <a:buNone/>
            </a:pPr>
            <a:r>
              <a:rPr lang="en-US">
                <a:solidFill>
                  <a:schemeClr val="tx2"/>
                </a:solidFill>
                <a:latin typeface="Melior LT" pitchFamily="2" charset="0"/>
              </a:rPr>
              <a:t>Total Biaya</a:t>
            </a:r>
            <a:br>
              <a:rPr lang="en-US">
                <a:solidFill>
                  <a:schemeClr val="tx2"/>
                </a:solidFill>
                <a:latin typeface="Melior LT" pitchFamily="2" charset="0"/>
              </a:rPr>
            </a:br>
            <a:r>
              <a:rPr lang="en-US">
                <a:solidFill>
                  <a:schemeClr val="tx2"/>
                </a:solidFill>
                <a:latin typeface="Melior LT" pitchFamily="2" charset="0"/>
              </a:rPr>
              <a:t>(1000 rupiah)</a:t>
            </a:r>
          </a:p>
        </p:txBody>
      </p:sp>
      <p:sp>
        <p:nvSpPr>
          <p:cNvPr id="33800" name="Rectangle 8"/>
          <p:cNvSpPr>
            <a:spLocks noChangeArrowheads="1"/>
          </p:cNvSpPr>
          <p:nvPr/>
        </p:nvSpPr>
        <p:spPr bwMode="auto">
          <a:xfrm>
            <a:off x="1323975" y="4246289"/>
            <a:ext cx="835025" cy="550863"/>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dirty="0">
                <a:solidFill>
                  <a:schemeClr val="tx2"/>
                </a:solidFill>
                <a:latin typeface="Melior LT" pitchFamily="2" charset="0"/>
              </a:rPr>
              <a:t>10</a:t>
            </a:r>
          </a:p>
        </p:txBody>
      </p:sp>
      <p:sp>
        <p:nvSpPr>
          <p:cNvPr id="33801" name="Rectangle 9"/>
          <p:cNvSpPr>
            <a:spLocks noChangeArrowheads="1"/>
          </p:cNvSpPr>
          <p:nvPr/>
        </p:nvSpPr>
        <p:spPr bwMode="auto">
          <a:xfrm>
            <a:off x="1323975" y="3140968"/>
            <a:ext cx="682625" cy="550863"/>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a:solidFill>
                  <a:schemeClr val="tx2"/>
                </a:solidFill>
                <a:latin typeface="Melior LT" pitchFamily="2" charset="0"/>
              </a:rPr>
              <a:t>20</a:t>
            </a:r>
          </a:p>
        </p:txBody>
      </p:sp>
      <p:sp>
        <p:nvSpPr>
          <p:cNvPr id="33802" name="Rectangle 10"/>
          <p:cNvSpPr>
            <a:spLocks noChangeArrowheads="1"/>
          </p:cNvSpPr>
          <p:nvPr/>
        </p:nvSpPr>
        <p:spPr bwMode="auto">
          <a:xfrm>
            <a:off x="1476375" y="5273675"/>
            <a:ext cx="606425" cy="550863"/>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a:solidFill>
                  <a:schemeClr val="tx2"/>
                </a:solidFill>
                <a:latin typeface="Melior LT" pitchFamily="2" charset="0"/>
              </a:rPr>
              <a:t>0</a:t>
            </a:r>
          </a:p>
        </p:txBody>
      </p:sp>
      <p:sp>
        <p:nvSpPr>
          <p:cNvPr id="33803" name="Rectangle 11"/>
          <p:cNvSpPr>
            <a:spLocks noChangeArrowheads="1"/>
          </p:cNvSpPr>
          <p:nvPr/>
        </p:nvSpPr>
        <p:spPr bwMode="auto">
          <a:xfrm>
            <a:off x="3000375" y="3216275"/>
            <a:ext cx="606425"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804" name="Rectangle 12"/>
          <p:cNvSpPr>
            <a:spLocks noChangeArrowheads="1"/>
          </p:cNvSpPr>
          <p:nvPr/>
        </p:nvSpPr>
        <p:spPr bwMode="auto">
          <a:xfrm>
            <a:off x="3228975" y="3749675"/>
            <a:ext cx="1139825"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805" name="Rectangle 13"/>
          <p:cNvSpPr>
            <a:spLocks noChangeArrowheads="1"/>
          </p:cNvSpPr>
          <p:nvPr/>
        </p:nvSpPr>
        <p:spPr bwMode="auto">
          <a:xfrm>
            <a:off x="2390775" y="3825875"/>
            <a:ext cx="504825" cy="698500"/>
          </a:xfrm>
          <a:prstGeom prst="rect">
            <a:avLst/>
          </a:prstGeom>
          <a:noFill/>
          <a:ln w="12700">
            <a:noFill/>
            <a:miter lim="800000"/>
            <a:headEnd/>
            <a:tailEnd/>
          </a:ln>
        </p:spPr>
        <p:txBody>
          <a:bodyPr lIns="90488" tIns="44450" rIns="90488" bIns="44450">
            <a:spAutoFit/>
          </a:bodyPr>
          <a:lstStyle/>
          <a:p>
            <a:pPr algn="ctr" eaLnBrk="0" hangingPunct="0">
              <a:spcBef>
                <a:spcPct val="50000"/>
              </a:spcBef>
              <a:buFontTx/>
              <a:buNone/>
            </a:pPr>
            <a:r>
              <a:rPr lang="en-US" sz="4000">
                <a:latin typeface="Melior LT" pitchFamily="2" charset="0"/>
              </a:rPr>
              <a:t>*</a:t>
            </a:r>
          </a:p>
        </p:txBody>
      </p:sp>
      <p:sp>
        <p:nvSpPr>
          <p:cNvPr id="33806" name="Rectangle 14"/>
          <p:cNvSpPr>
            <a:spLocks noChangeArrowheads="1"/>
          </p:cNvSpPr>
          <p:nvPr/>
        </p:nvSpPr>
        <p:spPr bwMode="auto">
          <a:xfrm>
            <a:off x="3533775" y="3368675"/>
            <a:ext cx="1139825"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807" name="Rectangle 15"/>
          <p:cNvSpPr>
            <a:spLocks noChangeArrowheads="1"/>
          </p:cNvSpPr>
          <p:nvPr/>
        </p:nvSpPr>
        <p:spPr bwMode="auto">
          <a:xfrm>
            <a:off x="4676775" y="2987675"/>
            <a:ext cx="1139825"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808" name="Rectangle 16"/>
          <p:cNvSpPr>
            <a:spLocks noChangeArrowheads="1"/>
          </p:cNvSpPr>
          <p:nvPr/>
        </p:nvSpPr>
        <p:spPr bwMode="auto">
          <a:xfrm>
            <a:off x="4295775" y="3521075"/>
            <a:ext cx="490538"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809" name="Rectangle 17"/>
          <p:cNvSpPr>
            <a:spLocks noChangeArrowheads="1"/>
          </p:cNvSpPr>
          <p:nvPr/>
        </p:nvSpPr>
        <p:spPr bwMode="auto">
          <a:xfrm>
            <a:off x="5286375" y="3216275"/>
            <a:ext cx="454025"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810" name="Rectangle 18"/>
          <p:cNvSpPr>
            <a:spLocks noChangeArrowheads="1"/>
          </p:cNvSpPr>
          <p:nvPr/>
        </p:nvSpPr>
        <p:spPr bwMode="auto">
          <a:xfrm>
            <a:off x="4676775" y="3597275"/>
            <a:ext cx="609600"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811" name="Rectangle 19"/>
          <p:cNvSpPr>
            <a:spLocks noChangeArrowheads="1"/>
          </p:cNvSpPr>
          <p:nvPr/>
        </p:nvSpPr>
        <p:spPr bwMode="auto">
          <a:xfrm>
            <a:off x="5438775" y="2835275"/>
            <a:ext cx="454025" cy="698500"/>
          </a:xfrm>
          <a:prstGeom prst="rect">
            <a:avLst/>
          </a:prstGeom>
          <a:noFill/>
          <a:ln w="12700">
            <a:noFill/>
            <a:miter lim="800000"/>
            <a:headEnd/>
            <a:tailEnd/>
          </a:ln>
        </p:spPr>
        <p:txBody>
          <a:bodyPr lIns="90488" tIns="44450" rIns="90488" bIns="44450">
            <a:spAutoFit/>
          </a:bodyPr>
          <a:lstStyle/>
          <a:p>
            <a:pPr eaLnBrk="0" hangingPunct="0">
              <a:spcBef>
                <a:spcPct val="50000"/>
              </a:spcBef>
              <a:buFontTx/>
              <a:buNone/>
            </a:pPr>
            <a:r>
              <a:rPr lang="en-US" sz="4000">
                <a:latin typeface="Melior LT" pitchFamily="2" charset="0"/>
              </a:rPr>
              <a:t>*</a:t>
            </a:r>
          </a:p>
        </p:txBody>
      </p:sp>
      <p:sp>
        <p:nvSpPr>
          <p:cNvPr id="33812" name="Rectangle 20"/>
          <p:cNvSpPr>
            <a:spLocks noChangeArrowheads="1"/>
          </p:cNvSpPr>
          <p:nvPr/>
        </p:nvSpPr>
        <p:spPr bwMode="auto">
          <a:xfrm>
            <a:off x="1912947" y="6021288"/>
            <a:ext cx="5483225" cy="550863"/>
          </a:xfrm>
          <a:prstGeom prst="rect">
            <a:avLst/>
          </a:prstGeom>
          <a:noFill/>
          <a:ln w="12700">
            <a:noFill/>
            <a:miter lim="800000"/>
            <a:headEnd/>
            <a:tailEnd/>
          </a:ln>
        </p:spPr>
        <p:txBody>
          <a:bodyPr lIns="90488" tIns="44450" rIns="90488" bIns="44450">
            <a:spAutoFit/>
          </a:bodyPr>
          <a:lstStyle/>
          <a:p>
            <a:pPr algn="ctr" eaLnBrk="0" hangingPunct="0">
              <a:spcBef>
                <a:spcPct val="50000"/>
              </a:spcBef>
              <a:buFontTx/>
              <a:buNone/>
            </a:pPr>
            <a:r>
              <a:rPr lang="en-US" dirty="0" err="1">
                <a:solidFill>
                  <a:schemeClr val="tx2"/>
                </a:solidFill>
                <a:latin typeface="Melior LT" pitchFamily="2" charset="0"/>
              </a:rPr>
              <a:t>Aktivitas</a:t>
            </a:r>
            <a:r>
              <a:rPr lang="en-US" dirty="0">
                <a:solidFill>
                  <a:schemeClr val="tx2"/>
                </a:solidFill>
                <a:latin typeface="Melior LT" pitchFamily="2" charset="0"/>
              </a:rPr>
              <a:t> 1.000 unit output</a:t>
            </a:r>
          </a:p>
        </p:txBody>
      </p:sp>
      <p:sp>
        <p:nvSpPr>
          <p:cNvPr id="33813" name="Line 21"/>
          <p:cNvSpPr>
            <a:spLocks noChangeShapeType="1"/>
          </p:cNvSpPr>
          <p:nvPr/>
        </p:nvSpPr>
        <p:spPr bwMode="auto">
          <a:xfrm flipV="1">
            <a:off x="1855788" y="2681288"/>
            <a:ext cx="0" cy="2895600"/>
          </a:xfrm>
          <a:prstGeom prst="line">
            <a:avLst/>
          </a:prstGeom>
          <a:noFill/>
          <a:ln w="38100">
            <a:solidFill>
              <a:schemeClr val="tx1"/>
            </a:solidFill>
            <a:round/>
            <a:headEnd/>
            <a:tailEnd type="triangle" w="med" len="med"/>
          </a:ln>
        </p:spPr>
        <p:txBody>
          <a:bodyPr wrap="none" anchor="ctr"/>
          <a:lstStyle/>
          <a:p>
            <a:endParaRPr lang="en-US"/>
          </a:p>
        </p:txBody>
      </p:sp>
      <p:sp>
        <p:nvSpPr>
          <p:cNvPr id="33814" name="Text Box 22"/>
          <p:cNvSpPr txBox="1">
            <a:spLocks noChangeArrowheads="1"/>
          </p:cNvSpPr>
          <p:nvPr/>
        </p:nvSpPr>
        <p:spPr bwMode="auto">
          <a:xfrm>
            <a:off x="6450013" y="5327650"/>
            <a:ext cx="461962" cy="554038"/>
          </a:xfrm>
          <a:prstGeom prst="rect">
            <a:avLst/>
          </a:prstGeom>
          <a:noFill/>
          <a:ln w="9525">
            <a:noFill/>
            <a:miter lim="800000"/>
            <a:headEnd/>
            <a:tailEnd/>
          </a:ln>
        </p:spPr>
        <p:txBody>
          <a:bodyPr wrap="none" anchor="ctr">
            <a:spAutoFit/>
          </a:bodyPr>
          <a:lstStyle/>
          <a:p>
            <a:pPr algn="ctr" eaLnBrk="0" hangingPunct="0">
              <a:buFontTx/>
              <a:buNone/>
            </a:pPr>
            <a:r>
              <a:rPr lang="en-US">
                <a:latin typeface="Melior LT" pitchFamily="2" charset="0"/>
              </a:rPr>
              <a:t>X</a:t>
            </a:r>
          </a:p>
        </p:txBody>
      </p:sp>
      <p:sp>
        <p:nvSpPr>
          <p:cNvPr id="33815" name="Text Box 23"/>
          <p:cNvSpPr txBox="1">
            <a:spLocks noChangeArrowheads="1"/>
          </p:cNvSpPr>
          <p:nvPr/>
        </p:nvSpPr>
        <p:spPr bwMode="auto">
          <a:xfrm>
            <a:off x="1708150" y="2290763"/>
            <a:ext cx="461963" cy="554037"/>
          </a:xfrm>
          <a:prstGeom prst="rect">
            <a:avLst/>
          </a:prstGeom>
          <a:noFill/>
          <a:ln w="9525">
            <a:noFill/>
            <a:miter lim="800000"/>
            <a:headEnd/>
            <a:tailEnd/>
          </a:ln>
        </p:spPr>
        <p:txBody>
          <a:bodyPr wrap="none" anchor="ctr">
            <a:spAutoFit/>
          </a:bodyPr>
          <a:lstStyle/>
          <a:p>
            <a:pPr algn="ctr" eaLnBrk="0" hangingPunct="0">
              <a:buFontTx/>
              <a:buNone/>
            </a:pPr>
            <a:r>
              <a:rPr lang="en-US">
                <a:latin typeface="Melior LT" pitchFamily="2" charset="0"/>
              </a:rPr>
              <a:t>Y</a:t>
            </a:r>
          </a:p>
        </p:txBody>
      </p:sp>
      <p:sp>
        <p:nvSpPr>
          <p:cNvPr id="33816" name="Line 24"/>
          <p:cNvSpPr>
            <a:spLocks noChangeShapeType="1"/>
          </p:cNvSpPr>
          <p:nvPr/>
        </p:nvSpPr>
        <p:spPr bwMode="auto">
          <a:xfrm flipV="1">
            <a:off x="4906963" y="3389313"/>
            <a:ext cx="0" cy="2159000"/>
          </a:xfrm>
          <a:prstGeom prst="line">
            <a:avLst/>
          </a:prstGeom>
          <a:noFill/>
          <a:ln w="25400">
            <a:solidFill>
              <a:srgbClr val="FC0128"/>
            </a:solidFill>
            <a:prstDash val="dash"/>
            <a:round/>
            <a:headEnd/>
            <a:tailEnd/>
          </a:ln>
        </p:spPr>
        <p:txBody>
          <a:bodyPr wrap="none" anchor="ctr"/>
          <a:lstStyle/>
          <a:p>
            <a:endParaRPr lang="en-US"/>
          </a:p>
        </p:txBody>
      </p:sp>
      <p:sp>
        <p:nvSpPr>
          <p:cNvPr id="33817" name="Line 25"/>
          <p:cNvSpPr>
            <a:spLocks noChangeShapeType="1"/>
          </p:cNvSpPr>
          <p:nvPr/>
        </p:nvSpPr>
        <p:spPr bwMode="auto">
          <a:xfrm>
            <a:off x="1855788" y="5543550"/>
            <a:ext cx="4648200" cy="0"/>
          </a:xfrm>
          <a:prstGeom prst="line">
            <a:avLst/>
          </a:prstGeom>
          <a:noFill/>
          <a:ln w="38100">
            <a:solidFill>
              <a:schemeClr val="tx1"/>
            </a:solidFill>
            <a:round/>
            <a:headEnd/>
            <a:tailEnd type="triangle" w="med" len="med"/>
          </a:ln>
        </p:spPr>
        <p:txBody>
          <a:bodyPr wrap="none" anchor="ctr"/>
          <a:lstStyle/>
          <a:p>
            <a:endParaRPr lang="en-US"/>
          </a:p>
        </p:txBody>
      </p:sp>
      <p:sp>
        <p:nvSpPr>
          <p:cNvPr id="33818" name="Freeform 26"/>
          <p:cNvSpPr>
            <a:spLocks/>
          </p:cNvSpPr>
          <p:nvPr/>
        </p:nvSpPr>
        <p:spPr bwMode="auto">
          <a:xfrm>
            <a:off x="4965700" y="4357688"/>
            <a:ext cx="1042988" cy="1006475"/>
          </a:xfrm>
          <a:custGeom>
            <a:avLst/>
            <a:gdLst>
              <a:gd name="T0" fmla="*/ 2147483647 w 657"/>
              <a:gd name="T1" fmla="*/ 2147483647 h 634"/>
              <a:gd name="T2" fmla="*/ 2147483647 w 657"/>
              <a:gd name="T3" fmla="*/ 2147483647 h 634"/>
              <a:gd name="T4" fmla="*/ 2147483647 w 657"/>
              <a:gd name="T5" fmla="*/ 2147483647 h 634"/>
              <a:gd name="T6" fmla="*/ 2147483647 w 657"/>
              <a:gd name="T7" fmla="*/ 2147483647 h 634"/>
              <a:gd name="T8" fmla="*/ 2147483647 w 657"/>
              <a:gd name="T9" fmla="*/ 2147483647 h 634"/>
              <a:gd name="T10" fmla="*/ 2147483647 w 657"/>
              <a:gd name="T11" fmla="*/ 2147483647 h 634"/>
              <a:gd name="T12" fmla="*/ 2147483647 w 657"/>
              <a:gd name="T13" fmla="*/ 2147483647 h 634"/>
              <a:gd name="T14" fmla="*/ 2147483647 w 657"/>
              <a:gd name="T15" fmla="*/ 2147483647 h 634"/>
              <a:gd name="T16" fmla="*/ 2147483647 w 657"/>
              <a:gd name="T17" fmla="*/ 2147483647 h 634"/>
              <a:gd name="T18" fmla="*/ 2147483647 w 657"/>
              <a:gd name="T19" fmla="*/ 2147483647 h 634"/>
              <a:gd name="T20" fmla="*/ 2147483647 w 657"/>
              <a:gd name="T21" fmla="*/ 2147483647 h 634"/>
              <a:gd name="T22" fmla="*/ 2147483647 w 657"/>
              <a:gd name="T23" fmla="*/ 2147483647 h 634"/>
              <a:gd name="T24" fmla="*/ 2147483647 w 657"/>
              <a:gd name="T25" fmla="*/ 2147483647 h 634"/>
              <a:gd name="T26" fmla="*/ 2147483647 w 657"/>
              <a:gd name="T27" fmla="*/ 2147483647 h 634"/>
              <a:gd name="T28" fmla="*/ 2147483647 w 657"/>
              <a:gd name="T29" fmla="*/ 2147483647 h 634"/>
              <a:gd name="T30" fmla="*/ 2147483647 w 657"/>
              <a:gd name="T31" fmla="*/ 2147483647 h 634"/>
              <a:gd name="T32" fmla="*/ 2147483647 w 657"/>
              <a:gd name="T33" fmla="*/ 2147483647 h 634"/>
              <a:gd name="T34" fmla="*/ 2147483647 w 657"/>
              <a:gd name="T35" fmla="*/ 2147483647 h 634"/>
              <a:gd name="T36" fmla="*/ 2147483647 w 657"/>
              <a:gd name="T37" fmla="*/ 0 h 634"/>
              <a:gd name="T38" fmla="*/ 2147483647 w 657"/>
              <a:gd name="T39" fmla="*/ 2147483647 h 634"/>
              <a:gd name="T40" fmla="*/ 2147483647 w 657"/>
              <a:gd name="T41" fmla="*/ 2147483647 h 634"/>
              <a:gd name="T42" fmla="*/ 2147483647 w 657"/>
              <a:gd name="T43" fmla="*/ 2147483647 h 634"/>
              <a:gd name="T44" fmla="*/ 2147483647 w 657"/>
              <a:gd name="T45" fmla="*/ 2147483647 h 634"/>
              <a:gd name="T46" fmla="*/ 2147483647 w 657"/>
              <a:gd name="T47" fmla="*/ 2147483647 h 634"/>
              <a:gd name="T48" fmla="*/ 2147483647 w 657"/>
              <a:gd name="T49" fmla="*/ 2147483647 h 634"/>
              <a:gd name="T50" fmla="*/ 2147483647 w 657"/>
              <a:gd name="T51" fmla="*/ 2147483647 h 634"/>
              <a:gd name="T52" fmla="*/ 2147483647 w 657"/>
              <a:gd name="T53" fmla="*/ 2147483647 h 634"/>
              <a:gd name="T54" fmla="*/ 2147483647 w 657"/>
              <a:gd name="T55" fmla="*/ 2147483647 h 634"/>
              <a:gd name="T56" fmla="*/ 2147483647 w 657"/>
              <a:gd name="T57" fmla="*/ 2147483647 h 634"/>
              <a:gd name="T58" fmla="*/ 2147483647 w 657"/>
              <a:gd name="T59" fmla="*/ 2147483647 h 634"/>
              <a:gd name="T60" fmla="*/ 2147483647 w 657"/>
              <a:gd name="T61" fmla="*/ 2147483647 h 634"/>
              <a:gd name="T62" fmla="*/ 2147483647 w 657"/>
              <a:gd name="T63" fmla="*/ 2147483647 h 634"/>
              <a:gd name="T64" fmla="*/ 2147483647 w 657"/>
              <a:gd name="T65" fmla="*/ 2147483647 h 634"/>
              <a:gd name="T66" fmla="*/ 2147483647 w 657"/>
              <a:gd name="T67" fmla="*/ 2147483647 h 634"/>
              <a:gd name="T68" fmla="*/ 0 w 657"/>
              <a:gd name="T69" fmla="*/ 2147483647 h 634"/>
              <a:gd name="T70" fmla="*/ 2147483647 w 657"/>
              <a:gd name="T71" fmla="*/ 2147483647 h 634"/>
              <a:gd name="T72" fmla="*/ 2147483647 w 657"/>
              <a:gd name="T73" fmla="*/ 2147483647 h 6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7"/>
              <a:gd name="T112" fmla="*/ 0 h 634"/>
              <a:gd name="T113" fmla="*/ 657 w 657"/>
              <a:gd name="T114" fmla="*/ 634 h 6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7" h="634">
                <a:moveTo>
                  <a:pt x="102" y="570"/>
                </a:moveTo>
                <a:lnTo>
                  <a:pt x="128" y="560"/>
                </a:lnTo>
                <a:lnTo>
                  <a:pt x="168" y="550"/>
                </a:lnTo>
                <a:lnTo>
                  <a:pt x="211" y="532"/>
                </a:lnTo>
                <a:lnTo>
                  <a:pt x="253" y="510"/>
                </a:lnTo>
                <a:lnTo>
                  <a:pt x="294" y="486"/>
                </a:lnTo>
                <a:lnTo>
                  <a:pt x="335" y="459"/>
                </a:lnTo>
                <a:lnTo>
                  <a:pt x="374" y="429"/>
                </a:lnTo>
                <a:lnTo>
                  <a:pt x="414" y="395"/>
                </a:lnTo>
                <a:lnTo>
                  <a:pt x="449" y="359"/>
                </a:lnTo>
                <a:lnTo>
                  <a:pt x="483" y="321"/>
                </a:lnTo>
                <a:lnTo>
                  <a:pt x="515" y="280"/>
                </a:lnTo>
                <a:lnTo>
                  <a:pt x="545" y="240"/>
                </a:lnTo>
                <a:lnTo>
                  <a:pt x="574" y="197"/>
                </a:lnTo>
                <a:lnTo>
                  <a:pt x="598" y="152"/>
                </a:lnTo>
                <a:lnTo>
                  <a:pt x="619" y="107"/>
                </a:lnTo>
                <a:lnTo>
                  <a:pt x="636" y="62"/>
                </a:lnTo>
                <a:lnTo>
                  <a:pt x="652" y="16"/>
                </a:lnTo>
                <a:lnTo>
                  <a:pt x="656" y="0"/>
                </a:lnTo>
                <a:lnTo>
                  <a:pt x="633" y="60"/>
                </a:lnTo>
                <a:lnTo>
                  <a:pt x="612" y="100"/>
                </a:lnTo>
                <a:lnTo>
                  <a:pt x="586" y="139"/>
                </a:lnTo>
                <a:lnTo>
                  <a:pt x="558" y="177"/>
                </a:lnTo>
                <a:lnTo>
                  <a:pt x="526" y="213"/>
                </a:lnTo>
                <a:lnTo>
                  <a:pt x="489" y="252"/>
                </a:lnTo>
                <a:lnTo>
                  <a:pt x="450" y="286"/>
                </a:lnTo>
                <a:lnTo>
                  <a:pt x="410" y="315"/>
                </a:lnTo>
                <a:lnTo>
                  <a:pt x="366" y="345"/>
                </a:lnTo>
                <a:lnTo>
                  <a:pt x="319" y="370"/>
                </a:lnTo>
                <a:lnTo>
                  <a:pt x="273" y="393"/>
                </a:lnTo>
                <a:lnTo>
                  <a:pt x="226" y="413"/>
                </a:lnTo>
                <a:lnTo>
                  <a:pt x="179" y="427"/>
                </a:lnTo>
                <a:lnTo>
                  <a:pt x="130" y="440"/>
                </a:lnTo>
                <a:lnTo>
                  <a:pt x="143" y="377"/>
                </a:lnTo>
                <a:lnTo>
                  <a:pt x="0" y="524"/>
                </a:lnTo>
                <a:lnTo>
                  <a:pt x="87" y="633"/>
                </a:lnTo>
                <a:lnTo>
                  <a:pt x="102" y="570"/>
                </a:lnTo>
              </a:path>
            </a:pathLst>
          </a:custGeom>
          <a:solidFill>
            <a:srgbClr val="FC0128"/>
          </a:solidFill>
          <a:ln w="12700" cap="rnd">
            <a:solidFill>
              <a:srgbClr val="FC0128"/>
            </a:solidFill>
            <a:round/>
            <a:headEnd/>
            <a:tailEnd/>
          </a:ln>
        </p:spPr>
        <p:txBody>
          <a:bodyPr/>
          <a:lstStyle/>
          <a:p>
            <a:pPr>
              <a:buFontTx/>
              <a:buNone/>
            </a:pPr>
            <a:endParaRPr lang="en-US">
              <a:latin typeface="Melior LT" pitchFamily="2" charset="0"/>
            </a:endParaRPr>
          </a:p>
        </p:txBody>
      </p:sp>
      <p:sp>
        <p:nvSpPr>
          <p:cNvPr id="57371" name="Rectangle 27"/>
          <p:cNvSpPr>
            <a:spLocks noChangeArrowheads="1"/>
          </p:cNvSpPr>
          <p:nvPr/>
        </p:nvSpPr>
        <p:spPr bwMode="auto">
          <a:xfrm>
            <a:off x="428596" y="1285860"/>
            <a:ext cx="8091488" cy="1013098"/>
          </a:xfrm>
          <a:prstGeom prst="rect">
            <a:avLst/>
          </a:prstGeom>
          <a:solidFill>
            <a:schemeClr val="accent2"/>
          </a:solidFill>
          <a:ln w="254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488" tIns="44450" rIns="90488" bIns="44450">
            <a:spAutoFit/>
          </a:bodyPr>
          <a:lstStyle/>
          <a:p>
            <a:pPr eaLnBrk="0" hangingPunct="0">
              <a:spcBef>
                <a:spcPct val="50000"/>
              </a:spcBef>
              <a:buFontTx/>
              <a:buNone/>
              <a:defRPr/>
            </a:pPr>
            <a:r>
              <a:rPr lang="en-US" sz="2000">
                <a:solidFill>
                  <a:schemeClr val="bg1"/>
                </a:solidFill>
                <a:latin typeface="Melior LT" pitchFamily="2" charset="0"/>
              </a:rPr>
              <a:t>Total variable cost  =  Total cost  –  Total fixed cost</a:t>
            </a:r>
            <a:br>
              <a:rPr lang="en-US" sz="2000">
                <a:solidFill>
                  <a:schemeClr val="bg1"/>
                </a:solidFill>
                <a:latin typeface="Melior LT" pitchFamily="2" charset="0"/>
              </a:rPr>
            </a:br>
            <a:r>
              <a:rPr lang="en-US" sz="2000">
                <a:solidFill>
                  <a:schemeClr val="bg1"/>
                </a:solidFill>
                <a:latin typeface="Melior LT" pitchFamily="2" charset="0"/>
              </a:rPr>
              <a:t>Total variable cost  =  Rp16,000  –  Rp10,000  =  Rp6,000</a:t>
            </a:r>
            <a:br>
              <a:rPr lang="en-US" sz="2000">
                <a:solidFill>
                  <a:schemeClr val="bg1"/>
                </a:solidFill>
                <a:latin typeface="Melior LT" pitchFamily="2" charset="0"/>
              </a:rPr>
            </a:br>
            <a:r>
              <a:rPr lang="en-US" sz="2000">
                <a:solidFill>
                  <a:schemeClr val="bg1"/>
                </a:solidFill>
                <a:latin typeface="Melior LT" pitchFamily="2" charset="0"/>
              </a:rPr>
              <a:t>Unit variable cost = Rp6,000 ÷ 3,000 units = Rp2	</a:t>
            </a:r>
          </a:p>
        </p:txBody>
      </p:sp>
      <p:sp>
        <p:nvSpPr>
          <p:cNvPr id="57372" name="Rectangle 28"/>
          <p:cNvSpPr>
            <a:spLocks noChangeArrowheads="1"/>
          </p:cNvSpPr>
          <p:nvPr/>
        </p:nvSpPr>
        <p:spPr bwMode="auto">
          <a:xfrm>
            <a:off x="5929322" y="3571876"/>
            <a:ext cx="2933700" cy="1013098"/>
          </a:xfrm>
          <a:prstGeom prst="rect">
            <a:avLst/>
          </a:prstGeom>
          <a:solidFill>
            <a:srgbClr val="92D050"/>
          </a:solidFill>
          <a:ln w="254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488" tIns="44450" rIns="90488" bIns="44450">
            <a:spAutoFit/>
          </a:bodyPr>
          <a:lstStyle/>
          <a:p>
            <a:pPr algn="ctr" eaLnBrk="0" hangingPunct="0">
              <a:spcBef>
                <a:spcPct val="50000"/>
              </a:spcBef>
              <a:buFontTx/>
              <a:buNone/>
              <a:defRPr/>
            </a:pPr>
            <a:r>
              <a:rPr lang="en-US" sz="2000">
                <a:solidFill>
                  <a:srgbClr val="414141"/>
                </a:solidFill>
                <a:latin typeface="Melior LT" pitchFamily="2" charset="0"/>
              </a:rPr>
              <a:t>Jarak Vertikal adalah total cost, approksimasi Rp16.000</a:t>
            </a:r>
          </a:p>
        </p:txBody>
      </p:sp>
      <p:sp>
        <p:nvSpPr>
          <p:cNvPr id="57373" name="Rectangle 29"/>
          <p:cNvSpPr>
            <a:spLocks noChangeArrowheads="1"/>
          </p:cNvSpPr>
          <p:nvPr/>
        </p:nvSpPr>
        <p:spPr bwMode="auto">
          <a:xfrm>
            <a:off x="2276475" y="4564063"/>
            <a:ext cx="2479675" cy="705321"/>
          </a:xfrm>
          <a:prstGeom prst="rect">
            <a:avLst/>
          </a:prstGeom>
          <a:solidFill>
            <a:srgbClr val="FFC000"/>
          </a:solidFill>
          <a:ln w="254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488" tIns="44450" rIns="90488" bIns="44450">
            <a:spAutoFit/>
          </a:bodyPr>
          <a:lstStyle/>
          <a:p>
            <a:pPr algn="ctr" eaLnBrk="0" hangingPunct="0">
              <a:spcBef>
                <a:spcPct val="50000"/>
              </a:spcBef>
              <a:buFontTx/>
              <a:buNone/>
              <a:defRPr/>
            </a:pPr>
            <a:r>
              <a:rPr lang="en-US" sz="2000">
                <a:solidFill>
                  <a:schemeClr val="bg1"/>
                </a:solidFill>
                <a:latin typeface="Melior LT" pitchFamily="2" charset="0"/>
              </a:rPr>
              <a:t>Estimasi fixed</a:t>
            </a:r>
            <a:br>
              <a:rPr lang="en-US" sz="2000">
                <a:solidFill>
                  <a:schemeClr val="bg1"/>
                </a:solidFill>
                <a:latin typeface="Melior LT" pitchFamily="2" charset="0"/>
              </a:rPr>
            </a:br>
            <a:r>
              <a:rPr lang="en-US" sz="2000">
                <a:solidFill>
                  <a:schemeClr val="bg1"/>
                </a:solidFill>
                <a:latin typeface="Melior LT" pitchFamily="2" charset="0"/>
              </a:rPr>
              <a:t>adalah Rp10.000</a:t>
            </a:r>
          </a:p>
        </p:txBody>
      </p:sp>
      <p:sp>
        <p:nvSpPr>
          <p:cNvPr id="67614" name="Rectangle 30"/>
          <p:cNvSpPr>
            <a:spLocks noGrp="1" noChangeArrowheads="1"/>
          </p:cNvSpPr>
          <p:nvPr>
            <p:ph type="title"/>
          </p:nvPr>
        </p:nvSpPr>
        <p:spPr/>
        <p:txBody>
          <a:bodyPr/>
          <a:lstStyle/>
          <a:p>
            <a:pPr eaLnBrk="1" fontAlgn="auto" hangingPunct="1">
              <a:spcAft>
                <a:spcPts val="0"/>
              </a:spcAft>
              <a:defRPr/>
            </a:pPr>
            <a:r>
              <a:rPr lang="en-US" smtClean="0"/>
              <a:t>Contoh Analisis…</a:t>
            </a:r>
          </a:p>
        </p:txBody>
      </p:sp>
      <p:sp>
        <p:nvSpPr>
          <p:cNvPr id="57375" name="Rectangle 32"/>
          <p:cNvSpPr>
            <a:spLocks noChangeArrowheads="1"/>
          </p:cNvSpPr>
          <p:nvPr/>
        </p:nvSpPr>
        <p:spPr bwMode="auto">
          <a:xfrm>
            <a:off x="6324600" y="2438400"/>
            <a:ext cx="2479675" cy="397545"/>
          </a:xfrm>
          <a:prstGeom prst="rect">
            <a:avLst/>
          </a:prstGeom>
          <a:solidFill>
            <a:schemeClr val="accent2">
              <a:lumMod val="40000"/>
              <a:lumOff val="60000"/>
            </a:schemeClr>
          </a:solidFill>
          <a:ln w="254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488" tIns="44450" rIns="90488" bIns="44450">
            <a:spAutoFit/>
          </a:bodyPr>
          <a:lstStyle/>
          <a:p>
            <a:pPr algn="ctr" eaLnBrk="0" hangingPunct="0">
              <a:spcBef>
                <a:spcPct val="50000"/>
              </a:spcBef>
              <a:buFontTx/>
              <a:buNone/>
              <a:defRPr/>
            </a:pPr>
            <a:r>
              <a:rPr lang="en-US" sz="2000">
                <a:solidFill>
                  <a:schemeClr val="bg1"/>
                </a:solidFill>
                <a:latin typeface="Melior LT" pitchFamily="2" charset="0"/>
              </a:rPr>
              <a:t>C=10.000 + 2Q</a:t>
            </a:r>
          </a:p>
        </p:txBody>
      </p:sp>
      <p:sp>
        <p:nvSpPr>
          <p:cNvPr id="32" name="Slide Number Placeholder 3"/>
          <p:cNvSpPr txBox="1">
            <a:spLocks/>
          </p:cNvSpPr>
          <p:nvPr/>
        </p:nvSpPr>
        <p:spPr>
          <a:xfrm>
            <a:off x="8516938" y="6200775"/>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0CC6ABD1-E16F-40F1-8C28-176D1934CAF2}" type="slidenum">
              <a:rPr kumimoji="0" lang="en-US" sz="1400">
                <a:solidFill>
                  <a:srgbClr val="FFFFFF"/>
                </a:solidFill>
                <a:latin typeface="+mj-lt"/>
                <a:ea typeface="+mj-ea"/>
                <a:cs typeface="+mj-cs"/>
              </a:rPr>
              <a:pPr algn="ctr">
                <a:lnSpc>
                  <a:spcPct val="90000"/>
                </a:lnSpc>
                <a:buFontTx/>
                <a:buNone/>
                <a:defRPr/>
              </a:pPr>
              <a:t>57</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314585501"/>
      </p:ext>
    </p:extLst>
  </p:cSld>
  <p:clrMapOvr>
    <a:masterClrMapping/>
  </p:clrMapOvr>
  <p:transition>
    <p:cover dir="l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Text Box 7"/>
          <p:cNvSpPr txBox="1">
            <a:spLocks noChangeArrowheads="1"/>
          </p:cNvSpPr>
          <p:nvPr/>
        </p:nvSpPr>
        <p:spPr bwMode="auto">
          <a:xfrm>
            <a:off x="1143000" y="4038600"/>
            <a:ext cx="6858000" cy="549275"/>
          </a:xfrm>
          <a:prstGeom prst="rect">
            <a:avLst/>
          </a:prstGeom>
          <a:noFill/>
          <a:ln w="9525">
            <a:noFill/>
            <a:miter lim="800000"/>
            <a:headEnd/>
            <a:tailEnd/>
          </a:ln>
        </p:spPr>
        <p:txBody>
          <a:bodyPr>
            <a:spAutoFit/>
          </a:bodyPr>
          <a:lstStyle/>
          <a:p>
            <a:pPr>
              <a:spcBef>
                <a:spcPct val="50000"/>
              </a:spcBef>
            </a:pPr>
            <a:endParaRPr kumimoji="0" lang="id-ID"/>
          </a:p>
        </p:txBody>
      </p:sp>
      <p:sp>
        <p:nvSpPr>
          <p:cNvPr id="9" name="Title 8"/>
          <p:cNvSpPr>
            <a:spLocks noGrp="1"/>
          </p:cNvSpPr>
          <p:nvPr>
            <p:ph type="title"/>
          </p:nvPr>
        </p:nvSpPr>
        <p:spPr/>
        <p:txBody>
          <a:bodyPr/>
          <a:lstStyle/>
          <a:p>
            <a:pPr>
              <a:defRPr/>
            </a:pPr>
            <a:r>
              <a:rPr lang="en-US" smtClean="0"/>
              <a:t>2. Norma Indeks (Indeks Harga)</a:t>
            </a:r>
            <a:endParaRPr lang="en-US"/>
          </a:p>
        </p:txBody>
      </p:sp>
      <p:sp>
        <p:nvSpPr>
          <p:cNvPr id="6" name="Text Box 6"/>
          <p:cNvSpPr txBox="1">
            <a:spLocks noChangeArrowheads="1"/>
          </p:cNvSpPr>
          <p:nvPr/>
        </p:nvSpPr>
        <p:spPr bwMode="auto">
          <a:xfrm>
            <a:off x="571472" y="1857364"/>
            <a:ext cx="7010400" cy="641350"/>
          </a:xfrm>
          <a:prstGeom prst="rect">
            <a:avLst/>
          </a:prstGeom>
          <a:noFill/>
          <a:ln w="9525">
            <a:noFill/>
            <a:miter lim="800000"/>
            <a:headEnd/>
            <a:tailEnd/>
          </a:ln>
          <a:effectLst/>
        </p:spPr>
        <p:txBody>
          <a:bodyPr>
            <a:spAutoFit/>
          </a:bodyPr>
          <a:lstStyle/>
          <a:p>
            <a:pPr>
              <a:spcBef>
                <a:spcPct val="50000"/>
              </a:spcBef>
              <a:defRPr/>
            </a:pPr>
            <a:r>
              <a:rPr lang="en-US" sz="3600" smtClean="0">
                <a:solidFill>
                  <a:schemeClr val="tx2">
                    <a:lumMod val="75000"/>
                  </a:schemeClr>
                </a:solidFill>
                <a:latin typeface="Times New Roman" pitchFamily="18" charset="0"/>
                <a:cs typeface="Arial" pitchFamily="34" charset="0"/>
              </a:rPr>
              <a:t>Indeks </a:t>
            </a:r>
            <a:r>
              <a:rPr lang="en-US" sz="3600" dirty="0" err="1">
                <a:solidFill>
                  <a:schemeClr val="tx2">
                    <a:lumMod val="75000"/>
                  </a:schemeClr>
                </a:solidFill>
                <a:latin typeface="Times New Roman" pitchFamily="18" charset="0"/>
                <a:cs typeface="Arial" pitchFamily="34" charset="0"/>
              </a:rPr>
              <a:t>Harga</a:t>
            </a:r>
            <a:endParaRPr lang="en-US" sz="3600" dirty="0">
              <a:solidFill>
                <a:schemeClr val="tx2">
                  <a:lumMod val="75000"/>
                </a:schemeClr>
              </a:solidFill>
              <a:latin typeface="Times New Roman" pitchFamily="18" charset="0"/>
              <a:cs typeface="Arial" pitchFamily="34" charset="0"/>
            </a:endParaRPr>
          </a:p>
        </p:txBody>
      </p:sp>
      <p:sp>
        <p:nvSpPr>
          <p:cNvPr id="7" name="Text Box 7"/>
          <p:cNvSpPr txBox="1">
            <a:spLocks noChangeArrowheads="1"/>
          </p:cNvSpPr>
          <p:nvPr/>
        </p:nvSpPr>
        <p:spPr bwMode="auto">
          <a:xfrm>
            <a:off x="1143000" y="4038600"/>
            <a:ext cx="6858000" cy="549275"/>
          </a:xfrm>
          <a:prstGeom prst="rect">
            <a:avLst/>
          </a:prstGeom>
          <a:noFill/>
          <a:ln w="9525">
            <a:noFill/>
            <a:miter lim="800000"/>
            <a:headEnd/>
            <a:tailEnd/>
          </a:ln>
        </p:spPr>
        <p:txBody>
          <a:bodyPr>
            <a:spAutoFit/>
          </a:bodyPr>
          <a:lstStyle/>
          <a:p>
            <a:pPr>
              <a:spcBef>
                <a:spcPct val="50000"/>
              </a:spcBef>
            </a:pPr>
            <a:endParaRPr lang="id-ID"/>
          </a:p>
        </p:txBody>
      </p:sp>
      <p:sp>
        <p:nvSpPr>
          <p:cNvPr id="8" name="Text Box 8"/>
          <p:cNvSpPr txBox="1">
            <a:spLocks noChangeArrowheads="1"/>
          </p:cNvSpPr>
          <p:nvPr/>
        </p:nvSpPr>
        <p:spPr bwMode="auto">
          <a:xfrm>
            <a:off x="285720" y="3357562"/>
            <a:ext cx="8686800" cy="1333500"/>
          </a:xfrm>
          <a:prstGeom prst="rect">
            <a:avLst/>
          </a:prstGeom>
          <a:noFill/>
          <a:ln w="9525">
            <a:noFill/>
            <a:miter lim="800000"/>
            <a:headEnd/>
            <a:tailEnd/>
          </a:ln>
        </p:spPr>
        <p:txBody>
          <a:bodyPr>
            <a:spAutoFit/>
          </a:bodyPr>
          <a:lstStyle/>
          <a:p>
            <a:r>
              <a:rPr lang="en-US" sz="2400" dirty="0"/>
              <a:t>	                          		          </a:t>
            </a:r>
            <a:r>
              <a:rPr lang="en-US" sz="2400" dirty="0" err="1"/>
              <a:t>Indeks</a:t>
            </a:r>
            <a:r>
              <a:rPr lang="en-US" sz="2400" dirty="0"/>
              <a:t> </a:t>
            </a:r>
            <a:r>
              <a:rPr lang="en-US" sz="2400" dirty="0" err="1"/>
              <a:t>harga</a:t>
            </a:r>
            <a:r>
              <a:rPr lang="en-US" sz="2400" dirty="0"/>
              <a:t> </a:t>
            </a:r>
            <a:r>
              <a:rPr lang="en-US" sz="2400" dirty="0" err="1"/>
              <a:t>waktu</a:t>
            </a:r>
            <a:r>
              <a:rPr lang="en-US" sz="2400" dirty="0"/>
              <a:t> A</a:t>
            </a:r>
          </a:p>
          <a:p>
            <a:r>
              <a:rPr lang="en-US" sz="2400" dirty="0" err="1"/>
              <a:t>Harga</a:t>
            </a:r>
            <a:r>
              <a:rPr lang="en-US" sz="2400" dirty="0"/>
              <a:t> </a:t>
            </a:r>
            <a:r>
              <a:rPr lang="en-US" sz="2400" dirty="0" err="1"/>
              <a:t>di</a:t>
            </a:r>
            <a:r>
              <a:rPr lang="en-US" sz="2400" dirty="0"/>
              <a:t> </a:t>
            </a:r>
            <a:r>
              <a:rPr lang="en-US" sz="2400" dirty="0" err="1"/>
              <a:t>waktu</a:t>
            </a:r>
            <a:r>
              <a:rPr lang="en-US" sz="2400" dirty="0"/>
              <a:t> A = </a:t>
            </a:r>
            <a:r>
              <a:rPr lang="en-US" sz="2400" dirty="0" err="1"/>
              <a:t>Harga</a:t>
            </a:r>
            <a:r>
              <a:rPr lang="en-US" sz="2400" dirty="0"/>
              <a:t> </a:t>
            </a:r>
            <a:r>
              <a:rPr lang="en-US" sz="2400" dirty="0" err="1"/>
              <a:t>di</a:t>
            </a:r>
            <a:r>
              <a:rPr lang="en-US" sz="2400" dirty="0"/>
              <a:t> </a:t>
            </a:r>
            <a:r>
              <a:rPr lang="en-US" sz="2400" dirty="0" err="1"/>
              <a:t>waktu</a:t>
            </a:r>
            <a:r>
              <a:rPr lang="en-US" sz="2400" dirty="0"/>
              <a:t> B x -------------------------------</a:t>
            </a:r>
          </a:p>
          <a:p>
            <a:r>
              <a:rPr lang="en-US" sz="2400" dirty="0"/>
              <a:t>			                                </a:t>
            </a:r>
            <a:r>
              <a:rPr lang="en-US" sz="2400" dirty="0" err="1"/>
              <a:t>Indeks</a:t>
            </a:r>
            <a:r>
              <a:rPr lang="en-US" sz="2400" dirty="0"/>
              <a:t> </a:t>
            </a:r>
            <a:r>
              <a:rPr lang="en-US" sz="2400" dirty="0" err="1"/>
              <a:t>harga</a:t>
            </a:r>
            <a:r>
              <a:rPr lang="en-US" sz="2400" dirty="0"/>
              <a:t> </a:t>
            </a:r>
            <a:r>
              <a:rPr lang="en-US" sz="2400" dirty="0" err="1"/>
              <a:t>waktu</a:t>
            </a:r>
            <a:r>
              <a:rPr lang="en-US" sz="2400" dirty="0"/>
              <a:t> B</a:t>
            </a:r>
          </a:p>
        </p:txBody>
      </p:sp>
    </p:spTree>
    <p:extLst>
      <p:ext uri="{BB962C8B-B14F-4D97-AF65-F5344CB8AC3E}">
        <p14:creationId xmlns:p14="http://schemas.microsoft.com/office/powerpoint/2010/main" val="340507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EAC25568-42DF-40CE-8F94-FA7A5427505A}" type="slidenum">
              <a:rPr lang="en-US" smtClean="0"/>
              <a:pPr>
                <a:defRPr/>
              </a:pPr>
              <a:t>59</a:t>
            </a:fld>
            <a:endParaRPr lang="en-US" smtClean="0"/>
          </a:p>
        </p:txBody>
      </p:sp>
      <p:graphicFrame>
        <p:nvGraphicFramePr>
          <p:cNvPr id="13314" name="Object 4"/>
          <p:cNvGraphicFramePr>
            <a:graphicFrameLocks noChangeAspect="1"/>
          </p:cNvGraphicFramePr>
          <p:nvPr/>
        </p:nvGraphicFramePr>
        <p:xfrm>
          <a:off x="357158" y="1714488"/>
          <a:ext cx="8275638" cy="3940175"/>
        </p:xfrm>
        <a:graphic>
          <a:graphicData uri="http://schemas.openxmlformats.org/presentationml/2006/ole">
            <mc:AlternateContent xmlns:mc="http://schemas.openxmlformats.org/markup-compatibility/2006">
              <mc:Choice xmlns:v="urn:schemas-microsoft-com:vml" Requires="v">
                <p:oleObj spid="_x0000_s313371" name="Worksheet" r:id="rId3" imgW="6819900" imgH="3257702" progId="Excel.Sheet.8">
                  <p:embed/>
                </p:oleObj>
              </mc:Choice>
              <mc:Fallback>
                <p:oleObj name="Worksheet" r:id="rId3" imgW="6819900" imgH="3257702" progId="Excel.Sheet.8">
                  <p:embed/>
                  <p:pic>
                    <p:nvPicPr>
                      <p:cNvPr id="133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1714488"/>
                        <a:ext cx="8275638" cy="394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Slide Number Placeholder 3"/>
          <p:cNvSpPr txBox="1">
            <a:spLocks/>
          </p:cNvSpPr>
          <p:nvPr/>
        </p:nvSpPr>
        <p:spPr>
          <a:xfrm>
            <a:off x="8516938" y="6200775"/>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CDC64CCD-231A-46BE-97BA-D6520F6F96D7}" type="slidenum">
              <a:rPr kumimoji="0" lang="en-US" sz="1400">
                <a:solidFill>
                  <a:srgbClr val="FFFFFF"/>
                </a:solidFill>
                <a:latin typeface="+mj-lt"/>
                <a:ea typeface="+mj-ea"/>
                <a:cs typeface="+mj-cs"/>
              </a:rPr>
              <a:pPr algn="ctr">
                <a:lnSpc>
                  <a:spcPct val="90000"/>
                </a:lnSpc>
                <a:buFontTx/>
                <a:buNone/>
                <a:defRPr/>
              </a:pPr>
              <a:t>59</a:t>
            </a:fld>
            <a:endParaRPr kumimoji="0" lang="en-US" sz="1400">
              <a:solidFill>
                <a:srgbClr val="FFFFFF"/>
              </a:solidFill>
              <a:latin typeface="+mj-lt"/>
              <a:ea typeface="+mj-ea"/>
              <a:cs typeface="+mj-cs"/>
            </a:endParaRPr>
          </a:p>
        </p:txBody>
      </p:sp>
      <p:sp>
        <p:nvSpPr>
          <p:cNvPr id="13317" name="TextBox 5"/>
          <p:cNvSpPr txBox="1">
            <a:spLocks noChangeArrowheads="1"/>
          </p:cNvSpPr>
          <p:nvPr/>
        </p:nvSpPr>
        <p:spPr bwMode="auto">
          <a:xfrm>
            <a:off x="1143000" y="6019800"/>
            <a:ext cx="6019800" cy="461963"/>
          </a:xfrm>
          <a:prstGeom prst="rect">
            <a:avLst/>
          </a:prstGeom>
          <a:noFill/>
          <a:ln w="9525">
            <a:noFill/>
            <a:miter lim="800000"/>
            <a:headEnd/>
            <a:tailEnd/>
          </a:ln>
        </p:spPr>
        <p:txBody>
          <a:bodyPr>
            <a:spAutoFit/>
          </a:bodyPr>
          <a:lstStyle/>
          <a:p>
            <a:pPr>
              <a:buFontTx/>
              <a:buNone/>
            </a:pPr>
            <a:r>
              <a:rPr lang="en-US" sz="2400">
                <a:latin typeface="Melior LT" pitchFamily="2" charset="0"/>
              </a:rPr>
              <a:t>Contoh file indeks BPS</a:t>
            </a:r>
          </a:p>
        </p:txBody>
      </p:sp>
      <p:sp>
        <p:nvSpPr>
          <p:cNvPr id="7" name="Title 6"/>
          <p:cNvSpPr>
            <a:spLocks noGrp="1"/>
          </p:cNvSpPr>
          <p:nvPr>
            <p:ph type="title"/>
          </p:nvPr>
        </p:nvSpPr>
        <p:spPr/>
        <p:txBody>
          <a:bodyPr/>
          <a:lstStyle/>
          <a:p>
            <a:pPr>
              <a:defRPr/>
            </a:pPr>
            <a:r>
              <a:rPr lang="en-US" dirty="0" err="1" smtClean="0"/>
              <a:t>Ilustrasi</a:t>
            </a:r>
            <a:r>
              <a:rPr lang="en-US" dirty="0" smtClean="0"/>
              <a:t> 1: Norma </a:t>
            </a:r>
            <a:r>
              <a:rPr lang="en-US" dirty="0" err="1" smtClean="0"/>
              <a:t>Indeks</a:t>
            </a:r>
            <a:r>
              <a:rPr lang="en-US" dirty="0" smtClean="0"/>
              <a:t> </a:t>
            </a:r>
            <a:endParaRPr lang="en-US" dirty="0"/>
          </a:p>
        </p:txBody>
      </p:sp>
    </p:spTree>
    <p:extLst>
      <p:ext uri="{BB962C8B-B14F-4D97-AF65-F5344CB8AC3E}">
        <p14:creationId xmlns:p14="http://schemas.microsoft.com/office/powerpoint/2010/main" val="3887939765"/>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Salah Kelola </a:t>
            </a:r>
            <a:r>
              <a:rPr lang="id-ID" dirty="0" smtClean="0">
                <a:sym typeface="Wingdings" pitchFamily="2" charset="2"/>
              </a:rPr>
              <a:t> FATAL</a:t>
            </a:r>
            <a:endParaRPr lang="id-ID" dirty="0"/>
          </a:p>
        </p:txBody>
      </p:sp>
      <p:sp>
        <p:nvSpPr>
          <p:cNvPr id="3" name="Text Placeholder 2"/>
          <p:cNvSpPr>
            <a:spLocks noGrp="1"/>
          </p:cNvSpPr>
          <p:nvPr>
            <p:ph type="body" sz="half" idx="1"/>
          </p:nvPr>
        </p:nvSpPr>
        <p:spPr>
          <a:xfrm>
            <a:off x="755576" y="1556792"/>
            <a:ext cx="7848872" cy="4114800"/>
          </a:xfrm>
        </p:spPr>
        <p:txBody>
          <a:bodyPr/>
          <a:lstStyle/>
          <a:p>
            <a:pPr marL="0" indent="0">
              <a:buNone/>
            </a:pPr>
            <a:r>
              <a:rPr lang="en-US" sz="2800" smtClean="0"/>
              <a:t>KASUS:</a:t>
            </a:r>
          </a:p>
          <a:p>
            <a:r>
              <a:rPr lang="id-ID" sz="2800" smtClean="0"/>
              <a:t>Udar </a:t>
            </a:r>
            <a:r>
              <a:rPr lang="id-ID" sz="2800" dirty="0" smtClean="0"/>
              <a:t>Pristono ~ $</a:t>
            </a:r>
            <a:r>
              <a:rPr lang="id-ID" sz="2800" dirty="0"/>
              <a:t>127.2 million </a:t>
            </a:r>
            <a:r>
              <a:rPr lang="id-ID" sz="2800" dirty="0" smtClean="0"/>
              <a:t>~ overpriced, poor </a:t>
            </a:r>
            <a:r>
              <a:rPr lang="id-ID" sz="2800"/>
              <a:t>condition </a:t>
            </a:r>
            <a:endParaRPr lang="en-US" sz="2800" smtClean="0"/>
          </a:p>
          <a:p>
            <a:r>
              <a:rPr lang="en-US" sz="2800"/>
              <a:t> </a:t>
            </a:r>
            <a:r>
              <a:rPr lang="en-US" sz="2800" smtClean="0"/>
              <a:t> </a:t>
            </a:r>
          </a:p>
          <a:p>
            <a:r>
              <a:rPr lang="en-US" sz="2800"/>
              <a:t> </a:t>
            </a:r>
            <a:endParaRPr lang="id-ID" sz="2800" dirty="0"/>
          </a:p>
        </p:txBody>
      </p:sp>
      <p:sp>
        <p:nvSpPr>
          <p:cNvPr id="5" name="Slide Number Placeholder 4"/>
          <p:cNvSpPr>
            <a:spLocks noGrp="1"/>
          </p:cNvSpPr>
          <p:nvPr>
            <p:ph type="sldNum" sz="quarter" idx="12"/>
          </p:nvPr>
        </p:nvSpPr>
        <p:spPr/>
        <p:txBody>
          <a:bodyPr/>
          <a:lstStyle/>
          <a:p>
            <a:pPr>
              <a:defRPr/>
            </a:pPr>
            <a:fld id="{4FFA30D6-C652-4AC9-8BC9-6C4CA7910875}" type="slidenum">
              <a:rPr lang="en-US" smtClean="0"/>
              <a:pPr>
                <a:defRPr/>
              </a:pPr>
              <a:t>6</a:t>
            </a:fld>
            <a:endParaRPr lang="en-US"/>
          </a:p>
        </p:txBody>
      </p:sp>
    </p:spTree>
    <p:extLst>
      <p:ext uri="{BB962C8B-B14F-4D97-AF65-F5344CB8AC3E}">
        <p14:creationId xmlns:p14="http://schemas.microsoft.com/office/powerpoint/2010/main" val="29962118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mtClean="0"/>
              <a:t>Ilustrasi 2: Norma Indeks </a:t>
            </a:r>
            <a:endParaRPr lang="en-US"/>
          </a:p>
        </p:txBody>
      </p:sp>
      <p:sp>
        <p:nvSpPr>
          <p:cNvPr id="3" name="Slide Number Placeholder 3"/>
          <p:cNvSpPr>
            <a:spLocks noGrp="1"/>
          </p:cNvSpPr>
          <p:nvPr>
            <p:ph type="sldNum" sz="quarter" idx="12"/>
          </p:nvPr>
        </p:nvSpPr>
        <p:spPr/>
        <p:txBody>
          <a:bodyPr/>
          <a:lstStyle/>
          <a:p>
            <a:pPr>
              <a:defRPr/>
            </a:pPr>
            <a:fld id="{51B38B14-4BC5-4FE3-9A76-DC781562FF3F}" type="slidenum">
              <a:rPr lang="en-US" altLang="en-US"/>
              <a:pPr>
                <a:defRPr/>
              </a:pPr>
              <a:t>60</a:t>
            </a:fld>
            <a:endParaRPr lang="en-US" altLang="en-US"/>
          </a:p>
        </p:txBody>
      </p:sp>
      <p:graphicFrame>
        <p:nvGraphicFramePr>
          <p:cNvPr id="14338" name="Object 2"/>
          <p:cNvGraphicFramePr>
            <a:graphicFrameLocks noChangeAspect="1"/>
          </p:cNvGraphicFramePr>
          <p:nvPr/>
        </p:nvGraphicFramePr>
        <p:xfrm>
          <a:off x="457200" y="1563688"/>
          <a:ext cx="8389938" cy="4456112"/>
        </p:xfrm>
        <a:graphic>
          <a:graphicData uri="http://schemas.openxmlformats.org/presentationml/2006/ole">
            <mc:AlternateContent xmlns:mc="http://schemas.openxmlformats.org/markup-compatibility/2006">
              <mc:Choice xmlns:v="urn:schemas-microsoft-com:vml" Requires="v">
                <p:oleObj spid="_x0000_s314395" name="Worksheet" r:id="rId3" imgW="7258202" imgH="3762451" progId="Excel.Sheet.8">
                  <p:embed/>
                </p:oleObj>
              </mc:Choice>
              <mc:Fallback>
                <p:oleObj name="Worksheet" r:id="rId3" imgW="7258202" imgH="3762451" progId="Excel.Sheet.8">
                  <p:embed/>
                  <p:pic>
                    <p:nvPicPr>
                      <p:cNvPr id="143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63688"/>
                        <a:ext cx="8389938" cy="445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456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mtClean="0"/>
              <a:t>3. Statistika Deskriptif</a:t>
            </a:r>
            <a:endParaRPr lang="en-US"/>
          </a:p>
        </p:txBody>
      </p:sp>
      <p:sp>
        <p:nvSpPr>
          <p:cNvPr id="39939" name="Content Placeholder 4"/>
          <p:cNvSpPr>
            <a:spLocks noGrp="1"/>
          </p:cNvSpPr>
          <p:nvPr>
            <p:ph sz="quarter" idx="1"/>
          </p:nvPr>
        </p:nvSpPr>
        <p:spPr/>
        <p:txBody>
          <a:bodyPr/>
          <a:lstStyle/>
          <a:p>
            <a:r>
              <a:rPr lang="en-US" dirty="0" smtClean="0"/>
              <a:t>Mean (Rata-rata)</a:t>
            </a:r>
          </a:p>
          <a:p>
            <a:r>
              <a:rPr lang="en-US" dirty="0" smtClean="0"/>
              <a:t>Modus (</a:t>
            </a:r>
            <a:r>
              <a:rPr lang="en-US" dirty="0" err="1" smtClean="0"/>
              <a:t>Frekuensi</a:t>
            </a:r>
            <a:r>
              <a:rPr lang="en-US" dirty="0" smtClean="0"/>
              <a:t> </a:t>
            </a:r>
            <a:r>
              <a:rPr lang="en-US" dirty="0" err="1" smtClean="0"/>
              <a:t>Tertinggi</a:t>
            </a:r>
            <a:r>
              <a:rPr lang="en-US" dirty="0" smtClean="0"/>
              <a:t> Data)</a:t>
            </a:r>
          </a:p>
          <a:p>
            <a:r>
              <a:rPr lang="en-US" dirty="0" smtClean="0"/>
              <a:t>Media</a:t>
            </a:r>
            <a:r>
              <a:rPr lang="id-ID" dirty="0" smtClean="0"/>
              <a:t>n</a:t>
            </a:r>
            <a:r>
              <a:rPr lang="en-US" dirty="0" smtClean="0"/>
              <a:t> (</a:t>
            </a:r>
            <a:r>
              <a:rPr lang="en-US" dirty="0" err="1" smtClean="0"/>
              <a:t>Nilai</a:t>
            </a:r>
            <a:r>
              <a:rPr lang="en-US" dirty="0" smtClean="0"/>
              <a:t> Tengah </a:t>
            </a:r>
            <a:r>
              <a:rPr lang="en-US" dirty="0" err="1" smtClean="0"/>
              <a:t>Sekumpulan</a:t>
            </a:r>
            <a:r>
              <a:rPr lang="en-US" dirty="0" smtClean="0"/>
              <a:t> Data)</a:t>
            </a:r>
          </a:p>
        </p:txBody>
      </p:sp>
      <p:sp>
        <p:nvSpPr>
          <p:cNvPr id="3" name="Slide Number Placeholder 2"/>
          <p:cNvSpPr>
            <a:spLocks noGrp="1"/>
          </p:cNvSpPr>
          <p:nvPr>
            <p:ph type="sldNum" sz="quarter" idx="11"/>
          </p:nvPr>
        </p:nvSpPr>
        <p:spPr/>
        <p:txBody>
          <a:bodyPr/>
          <a:lstStyle/>
          <a:p>
            <a:pPr>
              <a:defRPr/>
            </a:pPr>
            <a:fld id="{48B5A14D-D60E-45FE-9901-8E0FE859F161}" type="slidenum">
              <a:rPr lang="en-US" smtClean="0"/>
              <a:pPr>
                <a:defRPr/>
              </a:pPr>
              <a:t>61</a:t>
            </a:fld>
            <a:endParaRPr lang="en-US"/>
          </a:p>
        </p:txBody>
      </p:sp>
    </p:spTree>
    <p:extLst>
      <p:ext uri="{BB962C8B-B14F-4D97-AF65-F5344CB8AC3E}">
        <p14:creationId xmlns:p14="http://schemas.microsoft.com/office/powerpoint/2010/main" val="19812266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SHARING?</a:t>
            </a:r>
          </a:p>
          <a:p>
            <a:r>
              <a:rPr lang="en-US" dirty="0" smtClean="0"/>
              <a:t>KOMENTAR?</a:t>
            </a:r>
          </a:p>
          <a:p>
            <a:r>
              <a:rPr lang="en-US" dirty="0" smtClean="0"/>
              <a:t>PERTANYAAN?</a:t>
            </a:r>
            <a:endParaRPr lang="en-US" dirty="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62</a:t>
            </a:fld>
            <a:endParaRPr lang="id-ID"/>
          </a:p>
        </p:txBody>
      </p:sp>
    </p:spTree>
    <p:extLst>
      <p:ext uri="{BB962C8B-B14F-4D97-AF65-F5344CB8AC3E}">
        <p14:creationId xmlns:p14="http://schemas.microsoft.com/office/powerpoint/2010/main" val="3602561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smtClean="0"/>
              <a:t>MATERI </a:t>
            </a:r>
            <a:r>
              <a:rPr lang="en-US" b="1" smtClean="0"/>
              <a:t>4</a:t>
            </a:r>
            <a:r>
              <a:rPr lang="id-ID" b="1" smtClean="0"/>
              <a:t>: </a:t>
            </a:r>
            <a:r>
              <a:rPr lang="en-US" b="1" i="1" dirty="0" err="1" smtClean="0"/>
              <a:t>Penghitungan</a:t>
            </a:r>
            <a:r>
              <a:rPr lang="en-US" b="1" i="1" dirty="0" smtClean="0"/>
              <a:t> COGS </a:t>
            </a:r>
            <a:r>
              <a:rPr lang="en-US" b="1" i="1" dirty="0" err="1" smtClean="0"/>
              <a:t>dan</a:t>
            </a:r>
            <a:r>
              <a:rPr lang="en-US" b="1" i="1" dirty="0" smtClean="0"/>
              <a:t> COGM</a:t>
            </a:r>
            <a:endParaRPr lang="en-US" dirty="0"/>
          </a:p>
        </p:txBody>
      </p:sp>
      <p:sp>
        <p:nvSpPr>
          <p:cNvPr id="3" name="Content Placeholder 2"/>
          <p:cNvSpPr>
            <a:spLocks noGrp="1"/>
          </p:cNvSpPr>
          <p:nvPr>
            <p:ph idx="1"/>
          </p:nvPr>
        </p:nvSpPr>
        <p:spPr/>
        <p:txBody>
          <a:bodyPr/>
          <a:lstStyle/>
          <a:p>
            <a:pPr>
              <a:buNone/>
            </a:pPr>
            <a:r>
              <a:rPr lang="en-US" smtClean="0"/>
              <a:t>	Setelah meyelesaikan sesi ini Anda akan memahami:</a:t>
            </a:r>
          </a:p>
          <a:p>
            <a:pPr lvl="2"/>
            <a:r>
              <a:rPr lang="en-US" sz="3200" smtClean="0"/>
              <a:t>Teknik-teknik penentuan harga satuan dan Cost of Good Sold</a:t>
            </a:r>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63</a:t>
            </a:fld>
            <a:endParaRPr lang="id-ID"/>
          </a:p>
        </p:txBody>
      </p:sp>
    </p:spTree>
    <p:extLst>
      <p:ext uri="{BB962C8B-B14F-4D97-AF65-F5344CB8AC3E}">
        <p14:creationId xmlns:p14="http://schemas.microsoft.com/office/powerpoint/2010/main" val="32326713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spAutoFit/>
          </a:bodyPr>
          <a:lstStyle/>
          <a:p>
            <a:pPr eaLnBrk="1" fontAlgn="auto" hangingPunct="1">
              <a:spcAft>
                <a:spcPts val="0"/>
              </a:spcAft>
              <a:defRPr/>
            </a:pPr>
            <a:r>
              <a:rPr lang="en-US" smtClean="0"/>
              <a:t>Pengertian</a:t>
            </a:r>
          </a:p>
        </p:txBody>
      </p:sp>
      <p:sp>
        <p:nvSpPr>
          <p:cNvPr id="126979" name="Rectangle 3"/>
          <p:cNvSpPr>
            <a:spLocks noGrp="1" noChangeArrowheads="1"/>
          </p:cNvSpPr>
          <p:nvPr>
            <p:ph idx="1"/>
          </p:nvPr>
        </p:nvSpPr>
        <p:spPr/>
        <p:txBody>
          <a:bodyPr/>
          <a:lstStyle/>
          <a:p>
            <a:pPr algn="just" eaLnBrk="1" hangingPunct="1">
              <a:lnSpc>
                <a:spcPct val="110000"/>
              </a:lnSpc>
            </a:pPr>
            <a:r>
              <a:rPr lang="en-US" sz="2400" smtClean="0">
                <a:solidFill>
                  <a:srgbClr val="CC0066"/>
                </a:solidFill>
              </a:rPr>
              <a:t>Harga pokok penjualan </a:t>
            </a:r>
            <a:r>
              <a:rPr lang="en-US" sz="2400" i="1" smtClean="0">
                <a:solidFill>
                  <a:srgbClr val="CC0066"/>
                </a:solidFill>
              </a:rPr>
              <a:t>(cost of goods sold)</a:t>
            </a:r>
            <a:r>
              <a:rPr lang="en-US" sz="2400" smtClean="0">
                <a:solidFill>
                  <a:srgbClr val="CC0066"/>
                </a:solidFill>
              </a:rPr>
              <a:t> </a:t>
            </a:r>
          </a:p>
          <a:p>
            <a:pPr algn="just" eaLnBrk="1" hangingPunct="1">
              <a:buFont typeface="Wingdings" pitchFamily="2" charset="2"/>
              <a:buNone/>
            </a:pPr>
            <a:r>
              <a:rPr lang="en-US" sz="2400" smtClean="0"/>
              <a:t>	Biaya operasi akibat adanya barang dagangan atau barang yang akan dijual. </a:t>
            </a:r>
            <a:endParaRPr lang="en-US" sz="2400" b="1" smtClean="0"/>
          </a:p>
          <a:p>
            <a:pPr algn="just" eaLnBrk="1" hangingPunct="1">
              <a:spcBef>
                <a:spcPct val="75000"/>
              </a:spcBef>
            </a:pPr>
            <a:r>
              <a:rPr lang="en-US" sz="2400" smtClean="0">
                <a:solidFill>
                  <a:srgbClr val="CC0066"/>
                </a:solidFill>
              </a:rPr>
              <a:t>Harga pokok produksi (</a:t>
            </a:r>
            <a:r>
              <a:rPr lang="en-US" sz="2400" i="1" smtClean="0">
                <a:solidFill>
                  <a:srgbClr val="CC0066"/>
                </a:solidFill>
              </a:rPr>
              <a:t>cost of goods made / manufactured</a:t>
            </a:r>
            <a:r>
              <a:rPr lang="en-US" sz="2400" smtClean="0">
                <a:solidFill>
                  <a:srgbClr val="CC0066"/>
                </a:solidFill>
              </a:rPr>
              <a:t>) </a:t>
            </a:r>
          </a:p>
          <a:p>
            <a:pPr algn="just" eaLnBrk="1" hangingPunct="1">
              <a:buFont typeface="Wingdings" pitchFamily="2" charset="2"/>
              <a:buNone/>
            </a:pPr>
            <a:r>
              <a:rPr lang="en-US" sz="2400" smtClean="0"/>
              <a:t>	Biaya yang melekat pada barang jadi (</a:t>
            </a:r>
            <a:r>
              <a:rPr lang="en-US" sz="2400" i="1" smtClean="0"/>
              <a:t>Finished Good</a:t>
            </a:r>
            <a:r>
              <a:rPr lang="en-US" sz="2400" smtClean="0"/>
              <a:t>) yang diproduksi dalam suatu periode dan ditransfer ke gudang persediaan produk jadi (</a:t>
            </a:r>
            <a:r>
              <a:rPr lang="en-US" sz="2400" i="1" smtClean="0"/>
              <a:t>Warehouse</a:t>
            </a:r>
            <a:r>
              <a:rPr lang="en-US" sz="2400" smtClean="0"/>
              <a:t>).</a:t>
            </a:r>
          </a:p>
          <a:p>
            <a:pPr algn="just" eaLnBrk="1" hangingPunct="1">
              <a:lnSpc>
                <a:spcPct val="120000"/>
              </a:lnSpc>
              <a:buFont typeface="Wingdings" pitchFamily="2" charset="2"/>
              <a:buNone/>
            </a:pPr>
            <a:r>
              <a:rPr lang="en-US" sz="2400" smtClean="0"/>
              <a:t>	</a:t>
            </a:r>
            <a:r>
              <a:rPr lang="en-US" sz="2400" smtClean="0">
                <a:sym typeface="Wingdings" pitchFamily="2" charset="2"/>
              </a:rPr>
              <a:t></a:t>
            </a:r>
            <a:r>
              <a:rPr lang="en-US" sz="2400" smtClean="0"/>
              <a:t>dalam perusahaan manufaktur merupakan komponen yang membentuk harga pokok penjualan </a:t>
            </a:r>
          </a:p>
        </p:txBody>
      </p:sp>
      <p:sp>
        <p:nvSpPr>
          <p:cNvPr id="4" name="Slide Number Placeholder 3"/>
          <p:cNvSpPr>
            <a:spLocks noGrp="1"/>
          </p:cNvSpPr>
          <p:nvPr>
            <p:ph type="sldNum" sz="quarter" idx="11"/>
          </p:nvPr>
        </p:nvSpPr>
        <p:spPr/>
        <p:txBody>
          <a:bodyPr/>
          <a:lstStyle/>
          <a:p>
            <a:pPr>
              <a:defRPr/>
            </a:pPr>
            <a:fld id="{9B241290-83C1-48AE-899C-5BB0CD4C40BF}" type="slidenum">
              <a:rPr lang="en-US"/>
              <a:pPr>
                <a:defRPr/>
              </a:pPr>
              <a:t>64</a:t>
            </a:fld>
            <a:endParaRPr lang="en-US"/>
          </a:p>
        </p:txBody>
      </p:sp>
    </p:spTree>
    <p:extLst>
      <p:ext uri="{BB962C8B-B14F-4D97-AF65-F5344CB8AC3E}">
        <p14:creationId xmlns:p14="http://schemas.microsoft.com/office/powerpoint/2010/main" val="408430054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1000" fill="hold"/>
                                        <p:tgtEl>
                                          <p:spTgt spid="126978"/>
                                        </p:tgtEl>
                                        <p:attrNameLst>
                                          <p:attrName>ppt_x</p:attrName>
                                        </p:attrNameLst>
                                      </p:cBhvr>
                                      <p:tavLst>
                                        <p:tav tm="0">
                                          <p:val>
                                            <p:strVal val="#ppt_x-.2"/>
                                          </p:val>
                                        </p:tav>
                                        <p:tav tm="100000">
                                          <p:val>
                                            <p:strVal val="#ppt_x"/>
                                          </p:val>
                                        </p:tav>
                                      </p:tavLst>
                                    </p:anim>
                                    <p:anim calcmode="lin" valueType="num">
                                      <p:cBhvr>
                                        <p:cTn id="8" dur="1000" fill="hold"/>
                                        <p:tgtEl>
                                          <p:spTgt spid="1269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6978"/>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26979">
                                            <p:txEl>
                                              <p:pRg st="0" end="0"/>
                                            </p:txEl>
                                          </p:spTgt>
                                        </p:tgtEl>
                                        <p:attrNameLst>
                                          <p:attrName>style.visibility</p:attrName>
                                        </p:attrNameLst>
                                      </p:cBhvr>
                                      <p:to>
                                        <p:strVal val="visible"/>
                                      </p:to>
                                    </p:set>
                                    <p:anim calcmode="lin" valueType="num">
                                      <p:cBhvr>
                                        <p:cTn id="14" dur="500" fill="hold"/>
                                        <p:tgtEl>
                                          <p:spTgt spid="12697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69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26979">
                                            <p:txEl>
                                              <p:pRg st="2" end="2"/>
                                            </p:txEl>
                                          </p:spTgt>
                                        </p:tgtEl>
                                        <p:attrNameLst>
                                          <p:attrName>style.visibility</p:attrName>
                                        </p:attrNameLst>
                                      </p:cBhvr>
                                      <p:to>
                                        <p:strVal val="visible"/>
                                      </p:to>
                                    </p:set>
                                    <p:anim calcmode="lin" valueType="num">
                                      <p:cBhvr>
                                        <p:cTn id="20" dur="500" fill="hold"/>
                                        <p:tgtEl>
                                          <p:spTgt spid="12697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2697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26979">
                                            <p:txEl>
                                              <p:pRg st="1" end="1"/>
                                            </p:txEl>
                                          </p:spTgt>
                                        </p:tgtEl>
                                        <p:attrNameLst>
                                          <p:attrName>style.visibility</p:attrName>
                                        </p:attrNameLst>
                                      </p:cBhvr>
                                      <p:to>
                                        <p:strVal val="visible"/>
                                      </p:to>
                                    </p:set>
                                    <p:anim calcmode="lin" valueType="num">
                                      <p:cBhvr>
                                        <p:cTn id="26" dur="500" fill="hold"/>
                                        <p:tgtEl>
                                          <p:spTgt spid="126979">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269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126979">
                                            <p:txEl>
                                              <p:pRg st="3" end="3"/>
                                            </p:txEl>
                                          </p:spTgt>
                                        </p:tgtEl>
                                        <p:attrNameLst>
                                          <p:attrName>style.visibility</p:attrName>
                                        </p:attrNameLst>
                                      </p:cBhvr>
                                      <p:to>
                                        <p:strVal val="visible"/>
                                      </p:to>
                                    </p:set>
                                    <p:anim calcmode="lin" valueType="num">
                                      <p:cBhvr>
                                        <p:cTn id="32" dur="500" fill="hold"/>
                                        <p:tgtEl>
                                          <p:spTgt spid="12697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2697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26979">
                                            <p:txEl>
                                              <p:pRg st="4" end="4"/>
                                            </p:txEl>
                                          </p:spTgt>
                                        </p:tgtEl>
                                        <p:attrNameLst>
                                          <p:attrName>style.visibility</p:attrName>
                                        </p:attrNameLst>
                                      </p:cBhvr>
                                      <p:to>
                                        <p:strVal val="visible"/>
                                      </p:to>
                                    </p:set>
                                    <p:anim calcmode="lin" valueType="num">
                                      <p:cBhvr>
                                        <p:cTn id="38" dur="500" fill="hold"/>
                                        <p:tgtEl>
                                          <p:spTgt spid="12697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2697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p:bldP spid="126979"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spAutoFit/>
          </a:bodyPr>
          <a:lstStyle/>
          <a:p>
            <a:pPr eaLnBrk="1" fontAlgn="auto" hangingPunct="1">
              <a:spcAft>
                <a:spcPts val="0"/>
              </a:spcAft>
              <a:defRPr/>
            </a:pPr>
            <a:r>
              <a:rPr lang="en-US" smtClean="0"/>
              <a:t>Cost of Goods Sold</a:t>
            </a:r>
          </a:p>
        </p:txBody>
      </p:sp>
      <p:sp>
        <p:nvSpPr>
          <p:cNvPr id="3077" name="Rectangle 3"/>
          <p:cNvSpPr>
            <a:spLocks noGrp="1" noChangeArrowheads="1"/>
          </p:cNvSpPr>
          <p:nvPr>
            <p:ph idx="1"/>
          </p:nvPr>
        </p:nvSpPr>
        <p:spPr/>
        <p:txBody>
          <a:bodyPr lIns="90488" tIns="44450" rIns="90488" bIns="44450"/>
          <a:lstStyle/>
          <a:p>
            <a:pPr marL="0" indent="0" algn="ctr" eaLnBrk="1" hangingPunct="1">
              <a:lnSpc>
                <a:spcPct val="90000"/>
              </a:lnSpc>
              <a:buFont typeface="Wingdings" pitchFamily="2" charset="2"/>
              <a:buNone/>
            </a:pPr>
            <a:r>
              <a:rPr lang="en-US" sz="2000" dirty="0" smtClean="0"/>
              <a:t>COGS </a:t>
            </a:r>
            <a:r>
              <a:rPr lang="en-US" sz="2000" dirty="0" err="1" smtClean="0"/>
              <a:t>untuk</a:t>
            </a:r>
            <a:r>
              <a:rPr lang="en-US" sz="2000" dirty="0" smtClean="0"/>
              <a:t> </a:t>
            </a:r>
            <a:r>
              <a:rPr lang="en-US" sz="2000" dirty="0" err="1" smtClean="0"/>
              <a:t>perusahaan</a:t>
            </a:r>
            <a:r>
              <a:rPr lang="en-US" sz="2000" dirty="0" smtClean="0"/>
              <a:t> </a:t>
            </a:r>
            <a:r>
              <a:rPr lang="en-US" sz="2000" dirty="0" err="1" smtClean="0"/>
              <a:t>manufactur</a:t>
            </a:r>
            <a:r>
              <a:rPr lang="en-US" sz="2000" dirty="0" smtClean="0"/>
              <a:t> </a:t>
            </a:r>
            <a:r>
              <a:rPr lang="en-US" sz="2000" dirty="0" err="1" smtClean="0"/>
              <a:t>sedikit</a:t>
            </a:r>
            <a:r>
              <a:rPr lang="en-US" sz="2000" dirty="0" smtClean="0"/>
              <a:t> </a:t>
            </a:r>
            <a:r>
              <a:rPr lang="en-US" sz="2000" dirty="0" err="1" smtClean="0"/>
              <a:t>berbeda</a:t>
            </a:r>
            <a:r>
              <a:rPr lang="en-US" sz="2000" dirty="0" smtClean="0"/>
              <a:t> </a:t>
            </a:r>
            <a:r>
              <a:rPr lang="en-US" sz="2000" dirty="0" err="1" smtClean="0"/>
              <a:t>dengan</a:t>
            </a:r>
            <a:r>
              <a:rPr lang="en-US" sz="2000" dirty="0" smtClean="0"/>
              <a:t> COGS </a:t>
            </a:r>
            <a:r>
              <a:rPr lang="en-US" sz="2000" dirty="0" err="1" smtClean="0"/>
              <a:t>untuk</a:t>
            </a:r>
            <a:r>
              <a:rPr lang="en-US" sz="2000" dirty="0" smtClean="0"/>
              <a:t> </a:t>
            </a:r>
            <a:r>
              <a:rPr lang="en-US" sz="2000" dirty="0" err="1" smtClean="0"/>
              <a:t>perusahaan</a:t>
            </a:r>
            <a:r>
              <a:rPr lang="en-US" sz="2000" dirty="0" smtClean="0"/>
              <a:t> merchandisers.</a:t>
            </a:r>
          </a:p>
        </p:txBody>
      </p:sp>
      <p:graphicFrame>
        <p:nvGraphicFramePr>
          <p:cNvPr id="3074" name="Object 2"/>
          <p:cNvGraphicFramePr>
            <a:graphicFrameLocks/>
          </p:cNvGraphicFramePr>
          <p:nvPr/>
        </p:nvGraphicFramePr>
        <p:xfrm>
          <a:off x="4724400" y="2209800"/>
          <a:ext cx="3963988" cy="3995738"/>
        </p:xfrm>
        <a:graphic>
          <a:graphicData uri="http://schemas.openxmlformats.org/presentationml/2006/ole">
            <mc:AlternateContent xmlns:mc="http://schemas.openxmlformats.org/markup-compatibility/2006">
              <mc:Choice xmlns:v="urn:schemas-microsoft-com:vml" Requires="v">
                <p:oleObj spid="_x0000_s317492" name="Worksheet" r:id="rId4" imgW="2643840" imgH="2823840" progId="Excel.Sheet.8">
                  <p:embed/>
                </p:oleObj>
              </mc:Choice>
              <mc:Fallback>
                <p:oleObj name="Worksheet" r:id="rId4" imgW="2643840" imgH="2823840" progId="Excel.Sheet.8">
                  <p:embed/>
                  <p:pic>
                    <p:nvPicPr>
                      <p:cNvPr id="3074" name="Object 2"/>
                      <p:cNvPicPr>
                        <a:picLocks noChangeArrowheads="1"/>
                      </p:cNvPicPr>
                      <p:nvPr/>
                    </p:nvPicPr>
                    <p:blipFill>
                      <a:blip r:embed="rId5">
                        <a:extLst>
                          <a:ext uri="{28A0092B-C50C-407E-A947-70E740481C1C}">
                            <a14:useLocalDpi xmlns:a14="http://schemas.microsoft.com/office/drawing/2010/main" val="0"/>
                          </a:ext>
                        </a:extLst>
                      </a:blip>
                      <a:srcRect t="1837"/>
                      <a:stretch>
                        <a:fillRect/>
                      </a:stretch>
                    </p:blipFill>
                    <p:spPr bwMode="auto">
                      <a:xfrm>
                        <a:off x="4724400" y="2209800"/>
                        <a:ext cx="3963988" cy="3995738"/>
                      </a:xfrm>
                      <a:prstGeom prst="rect">
                        <a:avLst/>
                      </a:prstGeom>
                      <a:noFill/>
                      <a:ln w="38099" cmpd="dbl">
                        <a:solidFill>
                          <a:srgbClr val="00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p:cNvGraphicFramePr>
          <p:nvPr/>
        </p:nvGraphicFramePr>
        <p:xfrm>
          <a:off x="569913" y="2209800"/>
          <a:ext cx="3894137" cy="4000500"/>
        </p:xfrm>
        <a:graphic>
          <a:graphicData uri="http://schemas.openxmlformats.org/presentationml/2006/ole">
            <mc:AlternateContent xmlns:mc="http://schemas.openxmlformats.org/markup-compatibility/2006">
              <mc:Choice xmlns:v="urn:schemas-microsoft-com:vml" Requires="v">
                <p:oleObj spid="_x0000_s317493" name="Worksheet" r:id="rId6" imgW="2343105" imgH="2425790" progId="Excel.Sheet.8">
                  <p:embed/>
                </p:oleObj>
              </mc:Choice>
              <mc:Fallback>
                <p:oleObj name="Worksheet" r:id="rId6" imgW="2343105" imgH="2425790" progId="Excel.Sheet.8">
                  <p:embed/>
                  <p:pic>
                    <p:nvPicPr>
                      <p:cNvPr id="3075"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913" y="2209800"/>
                        <a:ext cx="3894137" cy="4000500"/>
                      </a:xfrm>
                      <a:prstGeom prst="rect">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38099" cmpd="dbl">
                        <a:solidFill>
                          <a:schemeClr val="accent2"/>
                        </a:solidFill>
                        <a:miter lim="800000"/>
                        <a:headEnd/>
                        <a:tailEnd/>
                      </a:ln>
                      <a:effectLst>
                        <a:outerShdw dist="107763" dir="2700000" algn="ctr" rotWithShape="0">
                          <a:schemeClr val="bg2">
                            <a:alpha val="50000"/>
                          </a:schemeClr>
                        </a:outerShdw>
                      </a:effectLst>
                    </p:spPr>
                  </p:pic>
                </p:oleObj>
              </mc:Fallback>
            </mc:AlternateContent>
          </a:graphicData>
        </a:graphic>
      </p:graphicFrame>
      <p:sp>
        <p:nvSpPr>
          <p:cNvPr id="6" name="Slide Number Placeholder 3"/>
          <p:cNvSpPr>
            <a:spLocks noGrp="1"/>
          </p:cNvSpPr>
          <p:nvPr>
            <p:ph type="sldNum" sz="quarter" idx="11"/>
          </p:nvPr>
        </p:nvSpPr>
        <p:spPr/>
        <p:txBody>
          <a:bodyPr/>
          <a:lstStyle/>
          <a:p>
            <a:pPr>
              <a:defRPr/>
            </a:pPr>
            <a:fld id="{9F0ABEA5-4284-4361-97B0-4DDA6513F2D6}" type="slidenum">
              <a:rPr lang="en-US"/>
              <a:pPr>
                <a:defRPr/>
              </a:pPr>
              <a:t>65</a:t>
            </a:fld>
            <a:endParaRPr lang="en-US"/>
          </a:p>
        </p:txBody>
      </p:sp>
    </p:spTree>
    <p:extLst>
      <p:ext uri="{BB962C8B-B14F-4D97-AF65-F5344CB8AC3E}">
        <p14:creationId xmlns:p14="http://schemas.microsoft.com/office/powerpoint/2010/main" val="2922553053"/>
      </p:ext>
    </p:extLst>
  </p:cSld>
  <p:clrMapOvr>
    <a:masterClrMapping/>
  </p:clrMapOvr>
  <p:transition spd="med">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9144000" cy="1323975"/>
          </a:xfrm>
        </p:spPr>
        <p:txBody>
          <a:bodyPr>
            <a:spAutoFit/>
          </a:bodyPr>
          <a:lstStyle/>
          <a:p>
            <a:pPr eaLnBrk="1" fontAlgn="auto" hangingPunct="1">
              <a:spcAft>
                <a:spcPts val="0"/>
              </a:spcAft>
              <a:defRPr/>
            </a:pPr>
            <a:r>
              <a:rPr lang="en-US" smtClean="0"/>
              <a:t>Aliran Biaya:</a:t>
            </a:r>
            <a:br>
              <a:rPr lang="en-US" smtClean="0"/>
            </a:br>
            <a:r>
              <a:rPr lang="en-US" smtClean="0"/>
              <a:t>Perusahaan Perdagangan</a:t>
            </a:r>
          </a:p>
        </p:txBody>
      </p:sp>
      <p:graphicFrame>
        <p:nvGraphicFramePr>
          <p:cNvPr id="130051" name="Object 2"/>
          <p:cNvGraphicFramePr>
            <a:graphicFrameLocks noChangeAspect="1"/>
          </p:cNvGraphicFramePr>
          <p:nvPr/>
        </p:nvGraphicFramePr>
        <p:xfrm>
          <a:off x="793750" y="1609725"/>
          <a:ext cx="8064500" cy="4819650"/>
        </p:xfrm>
        <a:graphic>
          <a:graphicData uri="http://schemas.openxmlformats.org/presentationml/2006/ole">
            <mc:AlternateContent xmlns:mc="http://schemas.openxmlformats.org/markup-compatibility/2006">
              <mc:Choice xmlns:v="urn:schemas-microsoft-com:vml" Requires="v">
                <p:oleObj spid="_x0000_s315419" name="Photo Editor Photo" r:id="rId3" imgW="6053182" imgH="3090476" progId="">
                  <p:embed/>
                </p:oleObj>
              </mc:Choice>
              <mc:Fallback>
                <p:oleObj name="Photo Editor Photo" r:id="rId3" imgW="6053182" imgH="3090476" progId="">
                  <p:embed/>
                  <p:pic>
                    <p:nvPicPr>
                      <p:cNvPr id="130051" name="Object 2"/>
                      <p:cNvPicPr>
                        <a:picLocks noChangeAspect="1" noChangeArrowheads="1"/>
                      </p:cNvPicPr>
                      <p:nvPr/>
                    </p:nvPicPr>
                    <p:blipFill>
                      <a:blip r:embed="rId4">
                        <a:lum bright="-24000" contrast="52000"/>
                        <a:extLst>
                          <a:ext uri="{28A0092B-C50C-407E-A947-70E740481C1C}">
                            <a14:useLocalDpi xmlns:a14="http://schemas.microsoft.com/office/drawing/2010/main" val="0"/>
                          </a:ext>
                        </a:extLst>
                      </a:blip>
                      <a:srcRect/>
                      <a:stretch>
                        <a:fillRect/>
                      </a:stretch>
                    </p:blipFill>
                    <p:spPr bwMode="auto">
                      <a:xfrm>
                        <a:off x="793750" y="1609725"/>
                        <a:ext cx="8064500"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52" name="Freeform 4"/>
          <p:cNvSpPr>
            <a:spLocks/>
          </p:cNvSpPr>
          <p:nvPr/>
        </p:nvSpPr>
        <p:spPr bwMode="auto">
          <a:xfrm>
            <a:off x="5003800" y="2924175"/>
            <a:ext cx="3414713" cy="1741488"/>
          </a:xfrm>
          <a:custGeom>
            <a:avLst/>
            <a:gdLst>
              <a:gd name="T0" fmla="*/ 2147483647 w 1754"/>
              <a:gd name="T1" fmla="*/ 2147483647 h 385"/>
              <a:gd name="T2" fmla="*/ 0 w 1754"/>
              <a:gd name="T3" fmla="*/ 2147483647 h 385"/>
              <a:gd name="T4" fmla="*/ 2147483647 w 1754"/>
              <a:gd name="T5" fmla="*/ 2147483647 h 385"/>
              <a:gd name="T6" fmla="*/ 2147483647 w 1754"/>
              <a:gd name="T7" fmla="*/ 2147483647 h 385"/>
              <a:gd name="T8" fmla="*/ 2147483647 w 1754"/>
              <a:gd name="T9" fmla="*/ 2147483647 h 385"/>
              <a:gd name="T10" fmla="*/ 2147483647 w 1754"/>
              <a:gd name="T11" fmla="*/ 2147483647 h 385"/>
              <a:gd name="T12" fmla="*/ 2147483647 w 1754"/>
              <a:gd name="T13" fmla="*/ 2147483647 h 385"/>
              <a:gd name="T14" fmla="*/ 2147483647 w 1754"/>
              <a:gd name="T15" fmla="*/ 2147483647 h 385"/>
              <a:gd name="T16" fmla="*/ 2147483647 w 1754"/>
              <a:gd name="T17" fmla="*/ 2147483647 h 385"/>
              <a:gd name="T18" fmla="*/ 2147483647 w 1754"/>
              <a:gd name="T19" fmla="*/ 2147483647 h 385"/>
              <a:gd name="T20" fmla="*/ 2147483647 w 1754"/>
              <a:gd name="T21" fmla="*/ 2147483647 h 385"/>
              <a:gd name="T22" fmla="*/ 2147483647 w 1754"/>
              <a:gd name="T23" fmla="*/ 2147483647 h 385"/>
              <a:gd name="T24" fmla="*/ 2147483647 w 1754"/>
              <a:gd name="T25" fmla="*/ 2147483647 h 385"/>
              <a:gd name="T26" fmla="*/ 2147483647 w 1754"/>
              <a:gd name="T27" fmla="*/ 2147483647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4"/>
              <a:gd name="T43" fmla="*/ 0 h 385"/>
              <a:gd name="T44" fmla="*/ 1754 w 1754"/>
              <a:gd name="T45" fmla="*/ 385 h 3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4" h="385">
                <a:moveTo>
                  <a:pt x="210" y="24"/>
                </a:moveTo>
                <a:cubicBezTo>
                  <a:pt x="94" y="30"/>
                  <a:pt x="56" y="0"/>
                  <a:pt x="0" y="76"/>
                </a:cubicBezTo>
                <a:cubicBezTo>
                  <a:pt x="3" y="102"/>
                  <a:pt x="2" y="129"/>
                  <a:pt x="9" y="154"/>
                </a:cubicBezTo>
                <a:cubicBezTo>
                  <a:pt x="10" y="158"/>
                  <a:pt x="42" y="187"/>
                  <a:pt x="44" y="189"/>
                </a:cubicBezTo>
                <a:cubicBezTo>
                  <a:pt x="115" y="260"/>
                  <a:pt x="247" y="268"/>
                  <a:pt x="340" y="277"/>
                </a:cubicBezTo>
                <a:cubicBezTo>
                  <a:pt x="398" y="282"/>
                  <a:pt x="515" y="294"/>
                  <a:pt x="515" y="294"/>
                </a:cubicBezTo>
                <a:cubicBezTo>
                  <a:pt x="663" y="324"/>
                  <a:pt x="517" y="297"/>
                  <a:pt x="864" y="312"/>
                </a:cubicBezTo>
                <a:cubicBezTo>
                  <a:pt x="1056" y="320"/>
                  <a:pt x="1248" y="341"/>
                  <a:pt x="1440" y="355"/>
                </a:cubicBezTo>
                <a:cubicBezTo>
                  <a:pt x="1526" y="385"/>
                  <a:pt x="1613" y="369"/>
                  <a:pt x="1702" y="364"/>
                </a:cubicBezTo>
                <a:cubicBezTo>
                  <a:pt x="1735" y="352"/>
                  <a:pt x="1744" y="346"/>
                  <a:pt x="1754" y="312"/>
                </a:cubicBezTo>
                <a:cubicBezTo>
                  <a:pt x="1751" y="286"/>
                  <a:pt x="1753" y="259"/>
                  <a:pt x="1746" y="233"/>
                </a:cubicBezTo>
                <a:cubicBezTo>
                  <a:pt x="1742" y="217"/>
                  <a:pt x="1697" y="187"/>
                  <a:pt x="1684" y="181"/>
                </a:cubicBezTo>
                <a:cubicBezTo>
                  <a:pt x="1599" y="143"/>
                  <a:pt x="1496" y="129"/>
                  <a:pt x="1405" y="120"/>
                </a:cubicBezTo>
                <a:cubicBezTo>
                  <a:pt x="1111" y="18"/>
                  <a:pt x="372" y="29"/>
                  <a:pt x="210" y="24"/>
                </a:cubicBezTo>
                <a:close/>
              </a:path>
            </a:pathLst>
          </a:custGeom>
          <a:noFill/>
          <a:ln w="38100">
            <a:solidFill>
              <a:srgbClr val="CC0066"/>
            </a:solidFill>
            <a:round/>
            <a:headEnd/>
            <a:tailEnd/>
          </a:ln>
        </p:spPr>
        <p:txBody>
          <a:bodyPr/>
          <a:lstStyle/>
          <a:p>
            <a:endParaRPr lang="en-US"/>
          </a:p>
        </p:txBody>
      </p:sp>
      <p:sp>
        <p:nvSpPr>
          <p:cNvPr id="1029" name="Slide Number Placeholder 3"/>
          <p:cNvSpPr>
            <a:spLocks noGrp="1"/>
          </p:cNvSpPr>
          <p:nvPr>
            <p:ph type="sldNum" sz="quarter" idx="12"/>
          </p:nvPr>
        </p:nvSpPr>
        <p:spPr bwMode="auto">
          <a:prstGeom prst="rect">
            <a:avLst/>
          </a:prstGeom>
          <a:noFill/>
          <a:ln>
            <a:miter lim="800000"/>
            <a:headEnd/>
            <a:tailEnd/>
          </a:ln>
        </p:spPr>
        <p:txBody>
          <a:bodyPr vert="horz" wrap="square" lIns="91440" tIns="45720" rIns="91440" bIns="45720" numCol="1" anchorCtr="0" compatLnSpc="1">
            <a:prstTxWarp prst="textNoShape">
              <a:avLst/>
            </a:prstTxWarp>
          </a:bodyPr>
          <a:lstStyle/>
          <a:p>
            <a:pPr algn="l"/>
            <a:fld id="{93A947F7-B547-45E6-A437-00513B6D071D}" type="slidenum">
              <a:rPr lang="en-US" smtClean="0">
                <a:solidFill>
                  <a:schemeClr val="tx2"/>
                </a:solidFill>
                <a:latin typeface="Times New Roman" pitchFamily="18" charset="0"/>
              </a:rPr>
              <a:pPr algn="l"/>
              <a:t>66</a:t>
            </a:fld>
            <a:endParaRPr lang="en-US" smtClean="0">
              <a:solidFill>
                <a:schemeClr val="tx2"/>
              </a:solidFill>
              <a:latin typeface="Times New Roman" pitchFamily="18" charset="0"/>
            </a:endParaRPr>
          </a:p>
        </p:txBody>
      </p:sp>
    </p:spTree>
    <p:extLst>
      <p:ext uri="{BB962C8B-B14F-4D97-AF65-F5344CB8AC3E}">
        <p14:creationId xmlns:p14="http://schemas.microsoft.com/office/powerpoint/2010/main" val="18495469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ppt_w</p:attrName>
                                        </p:attrNameLst>
                                      </p:cBhvr>
                                      <p:tavLst>
                                        <p:tav tm="0">
                                          <p:val>
                                            <p:fltVal val="0"/>
                                          </p:val>
                                        </p:tav>
                                        <p:tav tm="100000">
                                          <p:val>
                                            <p:strVal val="#ppt_w"/>
                                          </p:val>
                                        </p:tav>
                                      </p:tavLst>
                                    </p:anim>
                                    <p:anim calcmode="lin" valueType="num">
                                      <p:cBhvr>
                                        <p:cTn id="8" dur="500" fill="hold"/>
                                        <p:tgtEl>
                                          <p:spTgt spid="13005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30051"/>
                                        </p:tgtEl>
                                        <p:attrNameLst>
                                          <p:attrName>style.visibility</p:attrName>
                                        </p:attrNameLst>
                                      </p:cBhvr>
                                      <p:to>
                                        <p:strVal val="visible"/>
                                      </p:to>
                                    </p:set>
                                    <p:anim calcmode="lin" valueType="num">
                                      <p:cBhvr>
                                        <p:cTn id="12" dur="500" fill="hold"/>
                                        <p:tgtEl>
                                          <p:spTgt spid="130051"/>
                                        </p:tgtEl>
                                        <p:attrNameLst>
                                          <p:attrName>ppt_w</p:attrName>
                                        </p:attrNameLst>
                                      </p:cBhvr>
                                      <p:tavLst>
                                        <p:tav tm="0">
                                          <p:val>
                                            <p:fltVal val="0"/>
                                          </p:val>
                                        </p:tav>
                                        <p:tav tm="100000">
                                          <p:val>
                                            <p:strVal val="#ppt_w"/>
                                          </p:val>
                                        </p:tav>
                                      </p:tavLst>
                                    </p:anim>
                                    <p:anim calcmode="lin" valueType="num">
                                      <p:cBhvr>
                                        <p:cTn id="13" dur="500" fill="hold"/>
                                        <p:tgtEl>
                                          <p:spTgt spid="13005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0052"/>
                                        </p:tgtEl>
                                        <p:attrNameLst>
                                          <p:attrName>style.visibility</p:attrName>
                                        </p:attrNameLst>
                                      </p:cBhvr>
                                      <p:to>
                                        <p:strVal val="visible"/>
                                      </p:to>
                                    </p:set>
                                    <p:animEffect transition="in" filter="wipe(left)">
                                      <p:cBhvr>
                                        <p:cTn id="18" dur="5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P spid="13005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Autofit/>
          </a:bodyPr>
          <a:lstStyle/>
          <a:p>
            <a:pPr eaLnBrk="1" fontAlgn="auto" hangingPunct="1">
              <a:spcAft>
                <a:spcPts val="0"/>
              </a:spcAft>
              <a:defRPr/>
            </a:pPr>
            <a:r>
              <a:rPr lang="en-US" smtClean="0"/>
              <a:t>Aliran Biaya: Sistem Manufaktur</a:t>
            </a:r>
          </a:p>
        </p:txBody>
      </p:sp>
      <p:sp>
        <p:nvSpPr>
          <p:cNvPr id="2052" name="Rectangle 3"/>
          <p:cNvSpPr>
            <a:spLocks noChangeArrowheads="1"/>
          </p:cNvSpPr>
          <p:nvPr/>
        </p:nvSpPr>
        <p:spPr bwMode="auto">
          <a:xfrm>
            <a:off x="0" y="1966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31076" name="Object 2"/>
          <p:cNvGraphicFramePr>
            <a:graphicFrameLocks noChangeAspect="1"/>
          </p:cNvGraphicFramePr>
          <p:nvPr/>
        </p:nvGraphicFramePr>
        <p:xfrm>
          <a:off x="714375" y="1428750"/>
          <a:ext cx="8135938" cy="5118100"/>
        </p:xfrm>
        <a:graphic>
          <a:graphicData uri="http://schemas.openxmlformats.org/presentationml/2006/ole">
            <mc:AlternateContent xmlns:mc="http://schemas.openxmlformats.org/markup-compatibility/2006">
              <mc:Choice xmlns:v="urn:schemas-microsoft-com:vml" Requires="v">
                <p:oleObj spid="_x0000_s316443" name="Photo Editor Photo" r:id="rId3" imgW="8348723" imgH="6596111" progId="">
                  <p:embed/>
                </p:oleObj>
              </mc:Choice>
              <mc:Fallback>
                <p:oleObj name="Photo Editor Photo" r:id="rId3" imgW="8348723" imgH="6596111" progId="">
                  <p:embed/>
                  <p:pic>
                    <p:nvPicPr>
                      <p:cNvPr id="131076" name="Object 2"/>
                      <p:cNvPicPr>
                        <a:picLocks noChangeAspect="1" noChangeArrowheads="1"/>
                      </p:cNvPicPr>
                      <p:nvPr/>
                    </p:nvPicPr>
                    <p:blipFill>
                      <a:blip r:embed="rId4">
                        <a:lum bright="-24000" contrast="58000"/>
                        <a:extLst>
                          <a:ext uri="{28A0092B-C50C-407E-A947-70E740481C1C}">
                            <a14:useLocalDpi xmlns:a14="http://schemas.microsoft.com/office/drawing/2010/main" val="0"/>
                          </a:ext>
                        </a:extLst>
                      </a:blip>
                      <a:srcRect/>
                      <a:stretch>
                        <a:fillRect/>
                      </a:stretch>
                    </p:blipFill>
                    <p:spPr bwMode="auto">
                      <a:xfrm>
                        <a:off x="714375" y="1428750"/>
                        <a:ext cx="8135938" cy="511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77" name="Freeform 5"/>
          <p:cNvSpPr>
            <a:spLocks/>
          </p:cNvSpPr>
          <p:nvPr/>
        </p:nvSpPr>
        <p:spPr bwMode="auto">
          <a:xfrm>
            <a:off x="5029200" y="2209800"/>
            <a:ext cx="3384550" cy="1439863"/>
          </a:xfrm>
          <a:custGeom>
            <a:avLst/>
            <a:gdLst>
              <a:gd name="T0" fmla="*/ 2147483647 w 1754"/>
              <a:gd name="T1" fmla="*/ 2147483647 h 385"/>
              <a:gd name="T2" fmla="*/ 0 w 1754"/>
              <a:gd name="T3" fmla="*/ 2147483647 h 385"/>
              <a:gd name="T4" fmla="*/ 2147483647 w 1754"/>
              <a:gd name="T5" fmla="*/ 2147483647 h 385"/>
              <a:gd name="T6" fmla="*/ 2147483647 w 1754"/>
              <a:gd name="T7" fmla="*/ 2147483647 h 385"/>
              <a:gd name="T8" fmla="*/ 2147483647 w 1754"/>
              <a:gd name="T9" fmla="*/ 2147483647 h 385"/>
              <a:gd name="T10" fmla="*/ 2147483647 w 1754"/>
              <a:gd name="T11" fmla="*/ 2147483647 h 385"/>
              <a:gd name="T12" fmla="*/ 2147483647 w 1754"/>
              <a:gd name="T13" fmla="*/ 2147483647 h 385"/>
              <a:gd name="T14" fmla="*/ 2147483647 w 1754"/>
              <a:gd name="T15" fmla="*/ 2147483647 h 385"/>
              <a:gd name="T16" fmla="*/ 2147483647 w 1754"/>
              <a:gd name="T17" fmla="*/ 2147483647 h 385"/>
              <a:gd name="T18" fmla="*/ 2147483647 w 1754"/>
              <a:gd name="T19" fmla="*/ 2147483647 h 385"/>
              <a:gd name="T20" fmla="*/ 2147483647 w 1754"/>
              <a:gd name="T21" fmla="*/ 2147483647 h 385"/>
              <a:gd name="T22" fmla="*/ 2147483647 w 1754"/>
              <a:gd name="T23" fmla="*/ 2147483647 h 385"/>
              <a:gd name="T24" fmla="*/ 2147483647 w 1754"/>
              <a:gd name="T25" fmla="*/ 2147483647 h 385"/>
              <a:gd name="T26" fmla="*/ 2147483647 w 1754"/>
              <a:gd name="T27" fmla="*/ 2147483647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4"/>
              <a:gd name="T43" fmla="*/ 0 h 385"/>
              <a:gd name="T44" fmla="*/ 1754 w 1754"/>
              <a:gd name="T45" fmla="*/ 385 h 3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4" h="385">
                <a:moveTo>
                  <a:pt x="210" y="24"/>
                </a:moveTo>
                <a:cubicBezTo>
                  <a:pt x="94" y="30"/>
                  <a:pt x="56" y="0"/>
                  <a:pt x="0" y="76"/>
                </a:cubicBezTo>
                <a:cubicBezTo>
                  <a:pt x="3" y="102"/>
                  <a:pt x="2" y="129"/>
                  <a:pt x="9" y="154"/>
                </a:cubicBezTo>
                <a:cubicBezTo>
                  <a:pt x="10" y="158"/>
                  <a:pt x="42" y="187"/>
                  <a:pt x="44" y="189"/>
                </a:cubicBezTo>
                <a:cubicBezTo>
                  <a:pt x="115" y="260"/>
                  <a:pt x="247" y="268"/>
                  <a:pt x="340" y="277"/>
                </a:cubicBezTo>
                <a:cubicBezTo>
                  <a:pt x="398" y="282"/>
                  <a:pt x="515" y="294"/>
                  <a:pt x="515" y="294"/>
                </a:cubicBezTo>
                <a:cubicBezTo>
                  <a:pt x="663" y="324"/>
                  <a:pt x="517" y="297"/>
                  <a:pt x="864" y="312"/>
                </a:cubicBezTo>
                <a:cubicBezTo>
                  <a:pt x="1056" y="320"/>
                  <a:pt x="1248" y="341"/>
                  <a:pt x="1440" y="355"/>
                </a:cubicBezTo>
                <a:cubicBezTo>
                  <a:pt x="1526" y="385"/>
                  <a:pt x="1613" y="369"/>
                  <a:pt x="1702" y="364"/>
                </a:cubicBezTo>
                <a:cubicBezTo>
                  <a:pt x="1735" y="352"/>
                  <a:pt x="1744" y="346"/>
                  <a:pt x="1754" y="312"/>
                </a:cubicBezTo>
                <a:cubicBezTo>
                  <a:pt x="1751" y="286"/>
                  <a:pt x="1753" y="259"/>
                  <a:pt x="1746" y="233"/>
                </a:cubicBezTo>
                <a:cubicBezTo>
                  <a:pt x="1742" y="217"/>
                  <a:pt x="1697" y="187"/>
                  <a:pt x="1684" y="181"/>
                </a:cubicBezTo>
                <a:cubicBezTo>
                  <a:pt x="1599" y="143"/>
                  <a:pt x="1496" y="129"/>
                  <a:pt x="1405" y="120"/>
                </a:cubicBezTo>
                <a:cubicBezTo>
                  <a:pt x="1111" y="18"/>
                  <a:pt x="372" y="29"/>
                  <a:pt x="210" y="24"/>
                </a:cubicBezTo>
                <a:close/>
              </a:path>
            </a:pathLst>
          </a:custGeom>
          <a:noFill/>
          <a:ln w="38100">
            <a:solidFill>
              <a:srgbClr val="CC0066"/>
            </a:solidFill>
            <a:round/>
            <a:headEnd/>
            <a:tailEnd/>
          </a:ln>
        </p:spPr>
        <p:txBody>
          <a:bodyPr/>
          <a:lstStyle/>
          <a:p>
            <a:endParaRPr lang="en-US"/>
          </a:p>
        </p:txBody>
      </p:sp>
      <p:sp>
        <p:nvSpPr>
          <p:cNvPr id="2054" name="Freeform 6"/>
          <p:cNvSpPr>
            <a:spLocks/>
          </p:cNvSpPr>
          <p:nvPr/>
        </p:nvSpPr>
        <p:spPr bwMode="auto">
          <a:xfrm>
            <a:off x="4548188" y="4325938"/>
            <a:ext cx="4146550" cy="2170112"/>
          </a:xfrm>
          <a:custGeom>
            <a:avLst/>
            <a:gdLst>
              <a:gd name="T0" fmla="*/ 2147483647 w 2612"/>
              <a:gd name="T1" fmla="*/ 2147483647 h 1367"/>
              <a:gd name="T2" fmla="*/ 2147483647 w 2612"/>
              <a:gd name="T3" fmla="*/ 0 h 1367"/>
              <a:gd name="T4" fmla="*/ 2147483647 w 2612"/>
              <a:gd name="T5" fmla="*/ 2147483647 h 1367"/>
              <a:gd name="T6" fmla="*/ 2147483647 w 2612"/>
              <a:gd name="T7" fmla="*/ 2147483647 h 1367"/>
              <a:gd name="T8" fmla="*/ 2147483647 w 2612"/>
              <a:gd name="T9" fmla="*/ 2147483647 h 1367"/>
              <a:gd name="T10" fmla="*/ 2147483647 w 2612"/>
              <a:gd name="T11" fmla="*/ 2147483647 h 1367"/>
              <a:gd name="T12" fmla="*/ 2147483647 w 2612"/>
              <a:gd name="T13" fmla="*/ 2147483647 h 1367"/>
              <a:gd name="T14" fmla="*/ 2147483647 w 2612"/>
              <a:gd name="T15" fmla="*/ 2147483647 h 1367"/>
              <a:gd name="T16" fmla="*/ 2147483647 w 2612"/>
              <a:gd name="T17" fmla="*/ 2147483647 h 1367"/>
              <a:gd name="T18" fmla="*/ 2147483647 w 2612"/>
              <a:gd name="T19" fmla="*/ 2147483647 h 1367"/>
              <a:gd name="T20" fmla="*/ 2147483647 w 2612"/>
              <a:gd name="T21" fmla="*/ 2147483647 h 1367"/>
              <a:gd name="T22" fmla="*/ 2147483647 w 2612"/>
              <a:gd name="T23" fmla="*/ 2147483647 h 1367"/>
              <a:gd name="T24" fmla="*/ 2147483647 w 2612"/>
              <a:gd name="T25" fmla="*/ 2147483647 h 1367"/>
              <a:gd name="T26" fmla="*/ 2147483647 w 2612"/>
              <a:gd name="T27" fmla="*/ 2147483647 h 1367"/>
              <a:gd name="T28" fmla="*/ 2147483647 w 2612"/>
              <a:gd name="T29" fmla="*/ 2147483647 h 1367"/>
              <a:gd name="T30" fmla="*/ 2147483647 w 2612"/>
              <a:gd name="T31" fmla="*/ 2147483647 h 1367"/>
              <a:gd name="T32" fmla="*/ 2147483647 w 2612"/>
              <a:gd name="T33" fmla="*/ 2147483647 h 1367"/>
              <a:gd name="T34" fmla="*/ 2147483647 w 2612"/>
              <a:gd name="T35" fmla="*/ 2147483647 h 1367"/>
              <a:gd name="T36" fmla="*/ 2147483647 w 2612"/>
              <a:gd name="T37" fmla="*/ 2147483647 h 1367"/>
              <a:gd name="T38" fmla="*/ 2147483647 w 2612"/>
              <a:gd name="T39" fmla="*/ 2147483647 h 1367"/>
              <a:gd name="T40" fmla="*/ 2147483647 w 2612"/>
              <a:gd name="T41" fmla="*/ 2147483647 h 1367"/>
              <a:gd name="T42" fmla="*/ 2147483647 w 2612"/>
              <a:gd name="T43" fmla="*/ 2147483647 h 1367"/>
              <a:gd name="T44" fmla="*/ 2147483647 w 2612"/>
              <a:gd name="T45" fmla="*/ 2147483647 h 1367"/>
              <a:gd name="T46" fmla="*/ 2147483647 w 2612"/>
              <a:gd name="T47" fmla="*/ 2147483647 h 1367"/>
              <a:gd name="T48" fmla="*/ 2147483647 w 2612"/>
              <a:gd name="T49" fmla="*/ 2147483647 h 1367"/>
              <a:gd name="T50" fmla="*/ 2147483647 w 2612"/>
              <a:gd name="T51" fmla="*/ 2147483647 h 1367"/>
              <a:gd name="T52" fmla="*/ 2147483647 w 2612"/>
              <a:gd name="T53" fmla="*/ 2147483647 h 1367"/>
              <a:gd name="T54" fmla="*/ 2147483647 w 2612"/>
              <a:gd name="T55" fmla="*/ 2147483647 h 13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12"/>
              <a:gd name="T85" fmla="*/ 0 h 1367"/>
              <a:gd name="T86" fmla="*/ 2612 w 2612"/>
              <a:gd name="T87" fmla="*/ 1367 h 13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12" h="1367">
                <a:moveTo>
                  <a:pt x="858" y="26"/>
                </a:moveTo>
                <a:cubicBezTo>
                  <a:pt x="782" y="19"/>
                  <a:pt x="709" y="11"/>
                  <a:pt x="634" y="0"/>
                </a:cubicBezTo>
                <a:cubicBezTo>
                  <a:pt x="601" y="2"/>
                  <a:pt x="503" y="3"/>
                  <a:pt x="453" y="17"/>
                </a:cubicBezTo>
                <a:cubicBezTo>
                  <a:pt x="386" y="36"/>
                  <a:pt x="324" y="66"/>
                  <a:pt x="256" y="78"/>
                </a:cubicBezTo>
                <a:cubicBezTo>
                  <a:pt x="173" y="118"/>
                  <a:pt x="75" y="221"/>
                  <a:pt x="41" y="310"/>
                </a:cubicBezTo>
                <a:cubicBezTo>
                  <a:pt x="28" y="345"/>
                  <a:pt x="24" y="385"/>
                  <a:pt x="15" y="422"/>
                </a:cubicBezTo>
                <a:cubicBezTo>
                  <a:pt x="6" y="609"/>
                  <a:pt x="0" y="619"/>
                  <a:pt x="15" y="808"/>
                </a:cubicBezTo>
                <a:cubicBezTo>
                  <a:pt x="21" y="879"/>
                  <a:pt x="86" y="931"/>
                  <a:pt x="127" y="980"/>
                </a:cubicBezTo>
                <a:cubicBezTo>
                  <a:pt x="189" y="1053"/>
                  <a:pt x="240" y="1092"/>
                  <a:pt x="324" y="1135"/>
                </a:cubicBezTo>
                <a:cubicBezTo>
                  <a:pt x="383" y="1165"/>
                  <a:pt x="438" y="1200"/>
                  <a:pt x="496" y="1230"/>
                </a:cubicBezTo>
                <a:cubicBezTo>
                  <a:pt x="558" y="1262"/>
                  <a:pt x="645" y="1269"/>
                  <a:pt x="711" y="1281"/>
                </a:cubicBezTo>
                <a:cubicBezTo>
                  <a:pt x="807" y="1298"/>
                  <a:pt x="906" y="1308"/>
                  <a:pt x="1004" y="1316"/>
                </a:cubicBezTo>
                <a:cubicBezTo>
                  <a:pt x="1164" y="1367"/>
                  <a:pt x="1384" y="1327"/>
                  <a:pt x="1519" y="1324"/>
                </a:cubicBezTo>
                <a:cubicBezTo>
                  <a:pt x="1621" y="1305"/>
                  <a:pt x="1726" y="1306"/>
                  <a:pt x="1829" y="1298"/>
                </a:cubicBezTo>
                <a:cubicBezTo>
                  <a:pt x="1981" y="1251"/>
                  <a:pt x="2152" y="1255"/>
                  <a:pt x="2310" y="1230"/>
                </a:cubicBezTo>
                <a:cubicBezTo>
                  <a:pt x="2360" y="1209"/>
                  <a:pt x="2395" y="1173"/>
                  <a:pt x="2448" y="1161"/>
                </a:cubicBezTo>
                <a:cubicBezTo>
                  <a:pt x="2495" y="1114"/>
                  <a:pt x="2525" y="1077"/>
                  <a:pt x="2560" y="1023"/>
                </a:cubicBezTo>
                <a:cubicBezTo>
                  <a:pt x="2566" y="1006"/>
                  <a:pt x="2573" y="989"/>
                  <a:pt x="2577" y="972"/>
                </a:cubicBezTo>
                <a:cubicBezTo>
                  <a:pt x="2583" y="949"/>
                  <a:pt x="2594" y="903"/>
                  <a:pt x="2594" y="903"/>
                </a:cubicBezTo>
                <a:cubicBezTo>
                  <a:pt x="2587" y="716"/>
                  <a:pt x="2612" y="753"/>
                  <a:pt x="2568" y="654"/>
                </a:cubicBezTo>
                <a:cubicBezTo>
                  <a:pt x="2556" y="628"/>
                  <a:pt x="2536" y="587"/>
                  <a:pt x="2517" y="568"/>
                </a:cubicBezTo>
                <a:cubicBezTo>
                  <a:pt x="2503" y="554"/>
                  <a:pt x="2474" y="525"/>
                  <a:pt x="2474" y="525"/>
                </a:cubicBezTo>
                <a:cubicBezTo>
                  <a:pt x="2458" y="477"/>
                  <a:pt x="2421" y="458"/>
                  <a:pt x="2379" y="430"/>
                </a:cubicBezTo>
                <a:cubicBezTo>
                  <a:pt x="2337" y="402"/>
                  <a:pt x="2296" y="367"/>
                  <a:pt x="2250" y="344"/>
                </a:cubicBezTo>
                <a:cubicBezTo>
                  <a:pt x="2197" y="318"/>
                  <a:pt x="2138" y="310"/>
                  <a:pt x="2087" y="284"/>
                </a:cubicBezTo>
                <a:cubicBezTo>
                  <a:pt x="2012" y="246"/>
                  <a:pt x="1953" y="187"/>
                  <a:pt x="1881" y="146"/>
                </a:cubicBezTo>
                <a:cubicBezTo>
                  <a:pt x="1747" y="70"/>
                  <a:pt x="1549" y="76"/>
                  <a:pt x="1408" y="69"/>
                </a:cubicBezTo>
                <a:cubicBezTo>
                  <a:pt x="1251" y="61"/>
                  <a:pt x="1100" y="35"/>
                  <a:pt x="943" y="35"/>
                </a:cubicBezTo>
              </a:path>
            </a:pathLst>
          </a:custGeom>
          <a:noFill/>
          <a:ln w="38100">
            <a:solidFill>
              <a:srgbClr val="CC0066"/>
            </a:solidFill>
            <a:round/>
            <a:headEnd/>
            <a:tailEnd/>
          </a:ln>
        </p:spPr>
        <p:txBody>
          <a:bodyPr/>
          <a:lstStyle/>
          <a:p>
            <a:endParaRPr lang="en-US"/>
          </a:p>
        </p:txBody>
      </p:sp>
      <p:sp>
        <p:nvSpPr>
          <p:cNvPr id="2055" name="Slide Number Placeholder 3"/>
          <p:cNvSpPr>
            <a:spLocks noGrp="1"/>
          </p:cNvSpPr>
          <p:nvPr>
            <p:ph type="sldNum" sz="quarter" idx="12"/>
          </p:nvPr>
        </p:nvSpPr>
        <p:spPr bwMode="auto">
          <a:prstGeom prst="rect">
            <a:avLst/>
          </a:prstGeom>
          <a:noFill/>
          <a:ln>
            <a:miter lim="800000"/>
            <a:headEnd/>
            <a:tailEnd/>
          </a:ln>
        </p:spPr>
        <p:txBody>
          <a:bodyPr vert="horz" wrap="square" lIns="91440" tIns="45720" rIns="91440" bIns="45720" numCol="1" anchorCtr="0" compatLnSpc="1">
            <a:prstTxWarp prst="textNoShape">
              <a:avLst/>
            </a:prstTxWarp>
          </a:bodyPr>
          <a:lstStyle/>
          <a:p>
            <a:pPr algn="l"/>
            <a:fld id="{7ED37809-D56A-4108-B209-22A6B08F78B9}" type="slidenum">
              <a:rPr lang="en-US" smtClean="0">
                <a:solidFill>
                  <a:schemeClr val="tx2"/>
                </a:solidFill>
                <a:latin typeface="Times New Roman" pitchFamily="18" charset="0"/>
              </a:rPr>
              <a:pPr algn="l"/>
              <a:t>67</a:t>
            </a:fld>
            <a:endParaRPr lang="en-US" smtClean="0">
              <a:solidFill>
                <a:schemeClr val="tx2"/>
              </a:solidFill>
              <a:latin typeface="Times New Roman" pitchFamily="18" charset="0"/>
            </a:endParaRPr>
          </a:p>
        </p:txBody>
      </p:sp>
    </p:spTree>
    <p:extLst>
      <p:ext uri="{BB962C8B-B14F-4D97-AF65-F5344CB8AC3E}">
        <p14:creationId xmlns:p14="http://schemas.microsoft.com/office/powerpoint/2010/main" val="2751488998"/>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500" fill="hold"/>
                                        <p:tgtEl>
                                          <p:spTgt spid="131074"/>
                                        </p:tgtEl>
                                        <p:attrNameLst>
                                          <p:attrName>ppt_w</p:attrName>
                                        </p:attrNameLst>
                                      </p:cBhvr>
                                      <p:tavLst>
                                        <p:tav tm="0">
                                          <p:val>
                                            <p:fltVal val="0"/>
                                          </p:val>
                                        </p:tav>
                                        <p:tav tm="100000">
                                          <p:val>
                                            <p:strVal val="#ppt_w"/>
                                          </p:val>
                                        </p:tav>
                                      </p:tavLst>
                                    </p:anim>
                                    <p:anim calcmode="lin" valueType="num">
                                      <p:cBhvr>
                                        <p:cTn id="8" dur="500" fill="hold"/>
                                        <p:tgtEl>
                                          <p:spTgt spid="13107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31076"/>
                                        </p:tgtEl>
                                        <p:attrNameLst>
                                          <p:attrName>style.visibility</p:attrName>
                                        </p:attrNameLst>
                                      </p:cBhvr>
                                      <p:to>
                                        <p:strVal val="visible"/>
                                      </p:to>
                                    </p:set>
                                    <p:anim calcmode="lin" valueType="num">
                                      <p:cBhvr>
                                        <p:cTn id="12" dur="500" fill="hold"/>
                                        <p:tgtEl>
                                          <p:spTgt spid="131076"/>
                                        </p:tgtEl>
                                        <p:attrNameLst>
                                          <p:attrName>ppt_w</p:attrName>
                                        </p:attrNameLst>
                                      </p:cBhvr>
                                      <p:tavLst>
                                        <p:tav tm="0">
                                          <p:val>
                                            <p:fltVal val="0"/>
                                          </p:val>
                                        </p:tav>
                                        <p:tav tm="100000">
                                          <p:val>
                                            <p:strVal val="#ppt_w"/>
                                          </p:val>
                                        </p:tav>
                                      </p:tavLst>
                                    </p:anim>
                                    <p:anim calcmode="lin" valueType="num">
                                      <p:cBhvr>
                                        <p:cTn id="13" dur="500" fill="hold"/>
                                        <p:tgtEl>
                                          <p:spTgt spid="13107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1077"/>
                                        </p:tgtEl>
                                        <p:attrNameLst>
                                          <p:attrName>style.visibility</p:attrName>
                                        </p:attrNameLst>
                                      </p:cBhvr>
                                      <p:to>
                                        <p:strVal val="visible"/>
                                      </p:to>
                                    </p:set>
                                    <p:animEffect transition="in" filter="wipe(left)">
                                      <p:cBhvr>
                                        <p:cTn id="18" dur="500"/>
                                        <p:tgtEl>
                                          <p:spTgt spid="13107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circle(in)">
                                      <p:cBhvr>
                                        <p:cTn id="23"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P spid="131077" grpId="0" animBg="1"/>
      <p:bldP spid="205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spAutoFit/>
          </a:bodyPr>
          <a:lstStyle/>
          <a:p>
            <a:pPr eaLnBrk="1" fontAlgn="auto" hangingPunct="1">
              <a:spcAft>
                <a:spcPts val="0"/>
              </a:spcAft>
              <a:defRPr/>
            </a:pPr>
            <a:r>
              <a:rPr lang="en-US" smtClean="0"/>
              <a:t>Elemen COGS / COGM</a:t>
            </a:r>
          </a:p>
        </p:txBody>
      </p:sp>
      <p:sp>
        <p:nvSpPr>
          <p:cNvPr id="132099" name="Rectangle 3"/>
          <p:cNvSpPr>
            <a:spLocks noGrp="1" noChangeArrowheads="1"/>
          </p:cNvSpPr>
          <p:nvPr>
            <p:ph idx="1"/>
          </p:nvPr>
        </p:nvSpPr>
        <p:spPr/>
        <p:txBody>
          <a:bodyPr rtlCol="0">
            <a:normAutofit fontScale="92500"/>
          </a:bodyPr>
          <a:lstStyle/>
          <a:p>
            <a:pPr marL="463550" indent="-463550" algn="just" eaLnBrk="1" fontAlgn="auto" hangingPunct="1">
              <a:spcAft>
                <a:spcPts val="0"/>
              </a:spcAft>
              <a:buFont typeface="Wingdings" pitchFamily="2" charset="2"/>
              <a:buAutoNum type="arabicPeriod"/>
              <a:defRPr/>
            </a:pPr>
            <a:r>
              <a:rPr lang="en-US" sz="2400" smtClean="0">
                <a:solidFill>
                  <a:srgbClr val="CC0066"/>
                </a:solidFill>
              </a:rPr>
              <a:t>Biaya bahan baku (</a:t>
            </a:r>
            <a:r>
              <a:rPr lang="en-US" sz="2400" i="1" smtClean="0">
                <a:solidFill>
                  <a:srgbClr val="CC0066"/>
                </a:solidFill>
              </a:rPr>
              <a:t>cost of raw material used/direct material costs</a:t>
            </a:r>
            <a:r>
              <a:rPr lang="en-US" sz="2400" smtClean="0">
                <a:solidFill>
                  <a:srgbClr val="CC0066"/>
                </a:solidFill>
              </a:rPr>
              <a:t>) </a:t>
            </a:r>
          </a:p>
          <a:p>
            <a:pPr marL="463550" indent="-463550" algn="just" eaLnBrk="1" fontAlgn="auto" hangingPunct="1">
              <a:spcAft>
                <a:spcPts val="0"/>
              </a:spcAft>
              <a:buClr>
                <a:srgbClr val="CC0066"/>
              </a:buClr>
              <a:buFont typeface="Wingdings" pitchFamily="2" charset="2"/>
              <a:buNone/>
              <a:defRPr/>
            </a:pPr>
            <a:r>
              <a:rPr lang="en-US" sz="2400" smtClean="0"/>
              <a:t>	Jumlah uang yang melekat pada bahan baku yang digunakan dalam produksi (memperoleh bahan baku sampai bahan baku siap diproduksi), misal: harga bahan baku, biaya angkut bahan baku.</a:t>
            </a:r>
          </a:p>
          <a:p>
            <a:pPr marL="463550" indent="-463550" algn="just" eaLnBrk="1" fontAlgn="auto" hangingPunct="1">
              <a:spcBef>
                <a:spcPct val="50000"/>
              </a:spcBef>
              <a:spcAft>
                <a:spcPts val="0"/>
              </a:spcAft>
              <a:buFont typeface="Wingdings" pitchFamily="2" charset="2"/>
              <a:buAutoNum type="arabicPeriod" startAt="2"/>
              <a:defRPr/>
            </a:pPr>
            <a:r>
              <a:rPr lang="en-US" sz="2400" smtClean="0">
                <a:solidFill>
                  <a:srgbClr val="CC0066"/>
                </a:solidFill>
              </a:rPr>
              <a:t>Biaya tenaga kerja (</a:t>
            </a:r>
            <a:r>
              <a:rPr lang="en-US" sz="2400" i="1" smtClean="0">
                <a:solidFill>
                  <a:srgbClr val="CC0066"/>
                </a:solidFill>
              </a:rPr>
              <a:t>direct labor costs</a:t>
            </a:r>
            <a:r>
              <a:rPr lang="en-US" sz="2400" smtClean="0">
                <a:solidFill>
                  <a:srgbClr val="CC0066"/>
                </a:solidFill>
              </a:rPr>
              <a:t>)</a:t>
            </a:r>
          </a:p>
          <a:p>
            <a:pPr marL="463550" indent="-463550" algn="just" eaLnBrk="1" fontAlgn="auto" hangingPunct="1">
              <a:spcAft>
                <a:spcPts val="0"/>
              </a:spcAft>
              <a:buClr>
                <a:srgbClr val="CC0066"/>
              </a:buClr>
              <a:buFont typeface="Wingdings" pitchFamily="2" charset="2"/>
              <a:buNone/>
              <a:defRPr/>
            </a:pPr>
            <a:r>
              <a:rPr lang="en-US" sz="2400" smtClean="0"/>
              <a:t>	Biaya yang melekat pada atau berkaitan dengan tenaga kerja langsung, contoh : gaji, uang lembur.</a:t>
            </a:r>
          </a:p>
          <a:p>
            <a:pPr marL="463550" indent="-463550" eaLnBrk="1" hangingPunct="1">
              <a:lnSpc>
                <a:spcPct val="120000"/>
              </a:lnSpc>
              <a:buFont typeface="Wingdings" pitchFamily="2" charset="2"/>
              <a:buAutoNum type="arabicPeriod" startAt="3"/>
            </a:pPr>
            <a:r>
              <a:rPr lang="en-US" sz="2400">
                <a:solidFill>
                  <a:srgbClr val="CC0066"/>
                </a:solidFill>
              </a:rPr>
              <a:t>Biaya overhead pabrik (</a:t>
            </a:r>
            <a:r>
              <a:rPr lang="en-US" sz="2400" i="1">
                <a:solidFill>
                  <a:srgbClr val="CC0066"/>
                </a:solidFill>
              </a:rPr>
              <a:t>manufacturing overhead costs</a:t>
            </a:r>
            <a:r>
              <a:rPr lang="en-US" sz="2400">
                <a:solidFill>
                  <a:srgbClr val="CC0066"/>
                </a:solidFill>
              </a:rPr>
              <a:t>)</a:t>
            </a:r>
          </a:p>
          <a:p>
            <a:pPr marL="463550" indent="-463550" eaLnBrk="1" hangingPunct="1">
              <a:lnSpc>
                <a:spcPct val="120000"/>
              </a:lnSpc>
              <a:buClr>
                <a:schemeClr val="folHlink"/>
              </a:buClr>
              <a:buSzPct val="90000"/>
              <a:buFont typeface="Wingdings" pitchFamily="2" charset="2"/>
              <a:buNone/>
            </a:pPr>
            <a:r>
              <a:rPr lang="en-US" sz="2400"/>
              <a:t>	Biaya yang melekat pada fasilitas fisik dan penunjang dalam memproduksi </a:t>
            </a:r>
            <a:r>
              <a:rPr lang="en-US" sz="2400" smtClean="0"/>
              <a:t>barang/produk, contoh </a:t>
            </a:r>
            <a:r>
              <a:rPr lang="en-US" sz="2400"/>
              <a:t>: tenaga </a:t>
            </a:r>
            <a:r>
              <a:rPr lang="en-US" sz="2400" smtClean="0"/>
              <a:t>admin, </a:t>
            </a:r>
            <a:r>
              <a:rPr lang="en-US" sz="2400"/>
              <a:t>depresiasi bangunan pabrik, depresiasi mesin, biaya listrik dan air, </a:t>
            </a:r>
            <a:r>
              <a:rPr lang="en-US" sz="2400" smtClean="0"/>
              <a:t>asuransi</a:t>
            </a:r>
            <a:endParaRPr lang="en-US" sz="2400"/>
          </a:p>
          <a:p>
            <a:pPr marL="463550" indent="-463550" algn="just" eaLnBrk="1" fontAlgn="auto" hangingPunct="1">
              <a:spcAft>
                <a:spcPts val="0"/>
              </a:spcAft>
              <a:buClr>
                <a:srgbClr val="CC0066"/>
              </a:buClr>
              <a:buFont typeface="Wingdings" pitchFamily="2" charset="2"/>
              <a:buNone/>
              <a:defRPr/>
            </a:pPr>
            <a:endParaRPr lang="en-US" sz="2400" smtClean="0"/>
          </a:p>
        </p:txBody>
      </p:sp>
      <p:sp>
        <p:nvSpPr>
          <p:cNvPr id="4" name="Slide Number Placeholder 3"/>
          <p:cNvSpPr>
            <a:spLocks noGrp="1"/>
          </p:cNvSpPr>
          <p:nvPr>
            <p:ph type="sldNum" sz="quarter" idx="11"/>
          </p:nvPr>
        </p:nvSpPr>
        <p:spPr/>
        <p:txBody>
          <a:bodyPr/>
          <a:lstStyle/>
          <a:p>
            <a:pPr>
              <a:defRPr/>
            </a:pPr>
            <a:fld id="{AFBB83A3-F886-4FE7-AA0E-17DCD2B285E3}" type="slidenum">
              <a:rPr lang="en-US"/>
              <a:pPr>
                <a:defRPr/>
              </a:pPr>
              <a:t>68</a:t>
            </a:fld>
            <a:endParaRPr lang="en-US"/>
          </a:p>
        </p:txBody>
      </p:sp>
    </p:spTree>
    <p:extLst>
      <p:ext uri="{BB962C8B-B14F-4D97-AF65-F5344CB8AC3E}">
        <p14:creationId xmlns:p14="http://schemas.microsoft.com/office/powerpoint/2010/main" val="1830775388"/>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ppt_x</p:attrName>
                                        </p:attrNameLst>
                                      </p:cBhvr>
                                      <p:tavLst>
                                        <p:tav tm="0">
                                          <p:val>
                                            <p:strVal val="#ppt_x-.2"/>
                                          </p:val>
                                        </p:tav>
                                        <p:tav tm="100000">
                                          <p:val>
                                            <p:strVal val="#ppt_x"/>
                                          </p:val>
                                        </p:tav>
                                      </p:tavLst>
                                    </p:anim>
                                    <p:anim calcmode="lin" valueType="num">
                                      <p:cBhvr>
                                        <p:cTn id="8" dur="1000" fill="hold"/>
                                        <p:tgtEl>
                                          <p:spTgt spid="132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2098"/>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32099">
                                            <p:txEl>
                                              <p:pRg st="0" end="0"/>
                                            </p:txEl>
                                          </p:spTgt>
                                        </p:tgtEl>
                                        <p:attrNameLst>
                                          <p:attrName>style.visibility</p:attrName>
                                        </p:attrNameLst>
                                      </p:cBhvr>
                                      <p:to>
                                        <p:strVal val="visible"/>
                                      </p:to>
                                    </p:set>
                                    <p:anim calcmode="lin" valueType="num">
                                      <p:cBhvr>
                                        <p:cTn id="14" dur="500" fill="hold"/>
                                        <p:tgtEl>
                                          <p:spTgt spid="13209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20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32099">
                                            <p:txEl>
                                              <p:pRg st="1" end="1"/>
                                            </p:txEl>
                                          </p:spTgt>
                                        </p:tgtEl>
                                        <p:attrNameLst>
                                          <p:attrName>style.visibility</p:attrName>
                                        </p:attrNameLst>
                                      </p:cBhvr>
                                      <p:to>
                                        <p:strVal val="visible"/>
                                      </p:to>
                                    </p:set>
                                    <p:anim calcmode="lin" valueType="num">
                                      <p:cBhvr>
                                        <p:cTn id="20" dur="500" fill="hold"/>
                                        <p:tgtEl>
                                          <p:spTgt spid="13209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320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32099">
                                            <p:txEl>
                                              <p:pRg st="2" end="2"/>
                                            </p:txEl>
                                          </p:spTgt>
                                        </p:tgtEl>
                                        <p:attrNameLst>
                                          <p:attrName>style.visibility</p:attrName>
                                        </p:attrNameLst>
                                      </p:cBhvr>
                                      <p:to>
                                        <p:strVal val="visible"/>
                                      </p:to>
                                    </p:set>
                                    <p:anim calcmode="lin" valueType="num">
                                      <p:cBhvr>
                                        <p:cTn id="26" dur="500" fill="hold"/>
                                        <p:tgtEl>
                                          <p:spTgt spid="13209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320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132099">
                                            <p:txEl>
                                              <p:pRg st="3" end="3"/>
                                            </p:txEl>
                                          </p:spTgt>
                                        </p:tgtEl>
                                        <p:attrNameLst>
                                          <p:attrName>style.visibility</p:attrName>
                                        </p:attrNameLst>
                                      </p:cBhvr>
                                      <p:to>
                                        <p:strVal val="visible"/>
                                      </p:to>
                                    </p:set>
                                    <p:anim calcmode="lin" valueType="num">
                                      <p:cBhvr>
                                        <p:cTn id="32" dur="500" fill="hold"/>
                                        <p:tgtEl>
                                          <p:spTgt spid="13209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320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32099">
                                            <p:txEl>
                                              <p:pRg st="4" end="4"/>
                                            </p:txEl>
                                          </p:spTgt>
                                        </p:tgtEl>
                                        <p:attrNameLst>
                                          <p:attrName>style.visibility</p:attrName>
                                        </p:attrNameLst>
                                      </p:cBhvr>
                                      <p:to>
                                        <p:strVal val="visible"/>
                                      </p:to>
                                    </p:set>
                                    <p:anim calcmode="lin" valueType="num">
                                      <p:cBhvr>
                                        <p:cTn id="38" dur="500" fill="hold"/>
                                        <p:tgtEl>
                                          <p:spTgt spid="13209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320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32099">
                                            <p:txEl>
                                              <p:pRg st="5" end="5"/>
                                            </p:txEl>
                                          </p:spTgt>
                                        </p:tgtEl>
                                        <p:attrNameLst>
                                          <p:attrName>style.visibility</p:attrName>
                                        </p:attrNameLst>
                                      </p:cBhvr>
                                      <p:to>
                                        <p:strVal val="visible"/>
                                      </p:to>
                                    </p:set>
                                    <p:anim calcmode="lin" valueType="num">
                                      <p:cBhvr>
                                        <p:cTn id="44" dur="500" fill="hold"/>
                                        <p:tgtEl>
                                          <p:spTgt spid="132099">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3209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spAutoFit/>
          </a:bodyPr>
          <a:lstStyle/>
          <a:p>
            <a:pPr eaLnBrk="1" fontAlgn="auto" hangingPunct="1">
              <a:spcAft>
                <a:spcPts val="0"/>
              </a:spcAft>
              <a:defRPr/>
            </a:pPr>
            <a:r>
              <a:rPr lang="en-US" smtClean="0"/>
              <a:t>Quick Check </a:t>
            </a:r>
            <a:r>
              <a:rPr lang="en-US" smtClean="0">
                <a:sym typeface="Wingdings" pitchFamily="2" charset="2"/>
              </a:rPr>
              <a:t></a:t>
            </a:r>
          </a:p>
        </p:txBody>
      </p:sp>
      <p:sp>
        <p:nvSpPr>
          <p:cNvPr id="43011" name="Rectangle 3"/>
          <p:cNvSpPr>
            <a:spLocks noGrp="1" noChangeArrowheads="1"/>
          </p:cNvSpPr>
          <p:nvPr>
            <p:ph idx="1"/>
          </p:nvPr>
        </p:nvSpPr>
        <p:spPr/>
        <p:txBody>
          <a:bodyPr lIns="90488" tIns="44450" rIns="90488" bIns="44450"/>
          <a:lstStyle/>
          <a:p>
            <a:pPr marL="0" indent="0" algn="just" eaLnBrk="1" hangingPunct="1">
              <a:lnSpc>
                <a:spcPct val="90000"/>
              </a:lnSpc>
              <a:buFont typeface="Wingdings" pitchFamily="2" charset="2"/>
              <a:buNone/>
            </a:pPr>
            <a:r>
              <a:rPr lang="en-US" smtClean="0"/>
              <a:t>Beginning raw materials inventory was $32,000.  During the month, $276,000 of raw material was purchased.  A count at the end of the month revealed that $28,000 of raw material was still present.  What is the cost of direct material used?</a:t>
            </a:r>
          </a:p>
          <a:p>
            <a:pPr lvl="2" algn="just" eaLnBrk="1" hangingPunct="1">
              <a:lnSpc>
                <a:spcPct val="90000"/>
              </a:lnSpc>
              <a:buFont typeface="Wingdings" pitchFamily="2" charset="2"/>
              <a:buNone/>
            </a:pPr>
            <a:r>
              <a:rPr lang="en-US" sz="2800" smtClean="0"/>
              <a:t>A.	$276,000</a:t>
            </a:r>
          </a:p>
          <a:p>
            <a:pPr lvl="2" algn="just" eaLnBrk="1" hangingPunct="1">
              <a:lnSpc>
                <a:spcPct val="90000"/>
              </a:lnSpc>
              <a:buFont typeface="Wingdings" pitchFamily="2" charset="2"/>
              <a:buNone/>
            </a:pPr>
            <a:r>
              <a:rPr lang="en-US" sz="2800" smtClean="0"/>
              <a:t>B.	$272,000</a:t>
            </a:r>
          </a:p>
          <a:p>
            <a:pPr lvl="2" algn="just" eaLnBrk="1" hangingPunct="1">
              <a:lnSpc>
                <a:spcPct val="90000"/>
              </a:lnSpc>
              <a:buFont typeface="Wingdings" pitchFamily="2" charset="2"/>
              <a:buNone/>
            </a:pPr>
            <a:r>
              <a:rPr lang="en-US" sz="2800" smtClean="0"/>
              <a:t>C.	$280,000</a:t>
            </a:r>
          </a:p>
          <a:p>
            <a:pPr lvl="2" algn="just" eaLnBrk="1" hangingPunct="1">
              <a:lnSpc>
                <a:spcPct val="90000"/>
              </a:lnSpc>
              <a:buFont typeface="Wingdings" pitchFamily="2" charset="2"/>
              <a:buNone/>
            </a:pPr>
            <a:r>
              <a:rPr lang="en-US" sz="2800" smtClean="0"/>
              <a:t>D.	$    2,000 </a:t>
            </a:r>
          </a:p>
        </p:txBody>
      </p:sp>
      <p:sp>
        <p:nvSpPr>
          <p:cNvPr id="4" name="Slide Number Placeholder 3"/>
          <p:cNvSpPr>
            <a:spLocks noGrp="1"/>
          </p:cNvSpPr>
          <p:nvPr>
            <p:ph type="sldNum" sz="quarter" idx="11"/>
          </p:nvPr>
        </p:nvSpPr>
        <p:spPr/>
        <p:txBody>
          <a:bodyPr/>
          <a:lstStyle/>
          <a:p>
            <a:pPr>
              <a:defRPr/>
            </a:pPr>
            <a:fld id="{03914BBC-BAC4-40B0-B190-A739408A1018}" type="slidenum">
              <a:rPr lang="en-US"/>
              <a:pPr>
                <a:defRPr/>
              </a:pPr>
              <a:t>69</a:t>
            </a:fld>
            <a:endParaRPr lang="en-US"/>
          </a:p>
        </p:txBody>
      </p:sp>
    </p:spTree>
    <p:extLst>
      <p:ext uri="{BB962C8B-B14F-4D97-AF65-F5344CB8AC3E}">
        <p14:creationId xmlns:p14="http://schemas.microsoft.com/office/powerpoint/2010/main" val="3564144938"/>
      </p:ext>
    </p:extLst>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none" err="1" smtClean="0">
                <a:effectLst/>
              </a:rPr>
              <a:t>Perkembangan</a:t>
            </a:r>
            <a:r>
              <a:rPr lang="en-US" u="none" smtClean="0">
                <a:effectLst/>
              </a:rPr>
              <a:t> Strategi Purchasing</a:t>
            </a:r>
            <a:endParaRPr lang="en-US" u="none" dirty="0">
              <a:effectLst/>
            </a:endParaRPr>
          </a:p>
        </p:txBody>
      </p:sp>
      <p:sp>
        <p:nvSpPr>
          <p:cNvPr id="5" name="Rectangle 3"/>
          <p:cNvSpPr>
            <a:spLocks noGrp="1" noChangeArrowheads="1"/>
          </p:cNvSpPr>
          <p:nvPr>
            <p:ph idx="1"/>
          </p:nvPr>
        </p:nvSpPr>
        <p:spPr>
          <a:xfrm>
            <a:off x="1435608" y="1485900"/>
            <a:ext cx="7498080" cy="4800600"/>
          </a:xfrm>
        </p:spPr>
        <p:txBody>
          <a:bodyPr>
            <a:normAutofit lnSpcReduction="10000"/>
          </a:bodyPr>
          <a:lstStyle/>
          <a:p>
            <a:pPr>
              <a:buNone/>
            </a:pPr>
            <a:r>
              <a:rPr lang="en-US" sz="3100" dirty="0" err="1"/>
              <a:t>Ellram</a:t>
            </a:r>
            <a:r>
              <a:rPr lang="en-US" sz="3100" dirty="0"/>
              <a:t> and Carr (1994):</a:t>
            </a:r>
          </a:p>
          <a:p>
            <a:pPr>
              <a:buNone/>
            </a:pPr>
            <a:endParaRPr lang="en-US" sz="3100" dirty="0"/>
          </a:p>
          <a:p>
            <a:r>
              <a:rPr lang="en-US" sz="2600" dirty="0"/>
              <a:t>Stage I (passive stage): purchasing process normally begins as a reactor based on requests from other departments in a corporate organization. </a:t>
            </a:r>
          </a:p>
          <a:p>
            <a:r>
              <a:rPr lang="en-US" sz="2600" dirty="0"/>
              <a:t>Stage II (independent stage): purchasing departments spend considerable time attempting to professionalize the own purchasing function by introducing such things as computerized information systems, formalized supplier programs and communication links</a:t>
            </a:r>
          </a:p>
          <a:p>
            <a:endParaRPr lang="en-GB" sz="2600" dirty="0">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pPr>
              <a:defRPr/>
            </a:pPr>
            <a:r>
              <a:rPr lang="en-US" smtClean="0"/>
              <a:t>3-</a:t>
            </a:r>
            <a:fld id="{F0574B63-2301-4F63-97DE-680AF5C7B244}" type="slidenum">
              <a:rPr lang="en-US" smtClean="0"/>
              <a:pPr>
                <a:defRPr/>
              </a:pPr>
              <a:t>7</a:t>
            </a:fld>
            <a:endParaRPr lang="en-US" sz="1400"/>
          </a:p>
        </p:txBody>
      </p:sp>
    </p:spTree>
    <p:extLst>
      <p:ext uri="{BB962C8B-B14F-4D97-AF65-F5344CB8AC3E}">
        <p14:creationId xmlns:p14="http://schemas.microsoft.com/office/powerpoint/2010/main" val="454052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457200" y="1506538"/>
            <a:ext cx="8229600" cy="1470025"/>
          </a:xfrm>
        </p:spPr>
        <p:txBody>
          <a:bodyPr/>
          <a:lstStyle/>
          <a:p>
            <a:pPr eaLnBrk="1" hangingPunct="1">
              <a:defRPr/>
            </a:pPr>
            <a:r>
              <a:rPr sz="4400" smtClean="0"/>
              <a:t>Perhitungan Biaya Material</a:t>
            </a:r>
            <a:endParaRPr sz="4400"/>
          </a:p>
        </p:txBody>
      </p:sp>
    </p:spTree>
    <p:extLst>
      <p:ext uri="{BB962C8B-B14F-4D97-AF65-F5344CB8AC3E}">
        <p14:creationId xmlns:p14="http://schemas.microsoft.com/office/powerpoint/2010/main" val="4084231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pPr eaLnBrk="1" hangingPunct="1">
              <a:defRPr/>
            </a:pPr>
            <a:r>
              <a:rPr lang="en-US"/>
              <a:t>Teknik </a:t>
            </a:r>
            <a:r>
              <a:rPr lang="en-US" smtClean="0"/>
              <a:t>Pencatatan </a:t>
            </a:r>
            <a:r>
              <a:rPr lang="en-US"/>
              <a:t>Inventori</a:t>
            </a:r>
          </a:p>
        </p:txBody>
      </p:sp>
      <p:sp>
        <p:nvSpPr>
          <p:cNvPr id="62467" name="Rectangle 3"/>
          <p:cNvSpPr>
            <a:spLocks noGrp="1" noChangeArrowheads="1"/>
          </p:cNvSpPr>
          <p:nvPr>
            <p:ph sz="quarter" idx="1"/>
          </p:nvPr>
        </p:nvSpPr>
        <p:spPr/>
        <p:txBody>
          <a:bodyPr/>
          <a:lstStyle/>
          <a:p>
            <a:pPr eaLnBrk="1" hangingPunct="1">
              <a:buClr>
                <a:srgbClr val="AD6900"/>
              </a:buClr>
            </a:pPr>
            <a:r>
              <a:rPr lang="en-US" smtClean="0"/>
              <a:t>Sistem pencatatan periodik (sistem fisik)</a:t>
            </a:r>
          </a:p>
          <a:p>
            <a:pPr lvl="1" eaLnBrk="1" hangingPunct="1">
              <a:buClr>
                <a:srgbClr val="AD6900"/>
              </a:buClr>
            </a:pPr>
            <a:r>
              <a:rPr lang="en-US" smtClean="0"/>
              <a:t>Inventori ditentukan pada saat-saat tertentu, misal di akhir minggu.</a:t>
            </a:r>
          </a:p>
          <a:p>
            <a:pPr eaLnBrk="1" hangingPunct="1">
              <a:buClr>
                <a:srgbClr val="AD6900"/>
              </a:buClr>
            </a:pPr>
            <a:r>
              <a:rPr lang="en-US" smtClean="0"/>
              <a:t>Sistem pencatatan kontinu (perpetual, sistem permanen)</a:t>
            </a:r>
          </a:p>
          <a:p>
            <a:pPr lvl="1" eaLnBrk="1" hangingPunct="1">
              <a:buClr>
                <a:srgbClr val="AD6900"/>
              </a:buClr>
            </a:pPr>
            <a:r>
              <a:rPr lang="en-US" smtClean="0"/>
              <a:t>Aliran bahan dimonitor terus menerus dan catatan barang selalu diperbaharui setiap ada transakasi.</a:t>
            </a:r>
          </a:p>
          <a:p>
            <a:pPr eaLnBrk="1" hangingPunct="1">
              <a:buFont typeface="Wingdings" pitchFamily="2" charset="2"/>
              <a:buNone/>
            </a:pPr>
            <a:endParaRPr lang="en-US" smtClean="0"/>
          </a:p>
        </p:txBody>
      </p:sp>
      <p:sp>
        <p:nvSpPr>
          <p:cNvPr id="4" name="Slide Number Placeholder 3"/>
          <p:cNvSpPr>
            <a:spLocks noGrp="1"/>
          </p:cNvSpPr>
          <p:nvPr>
            <p:ph type="sldNum" sz="quarter" idx="11"/>
          </p:nvPr>
        </p:nvSpPr>
        <p:spPr/>
        <p:txBody>
          <a:bodyPr/>
          <a:lstStyle/>
          <a:p>
            <a:pPr>
              <a:defRPr/>
            </a:pPr>
            <a:fld id="{BCB593F8-EBCF-4351-A84A-E3FC48C765A0}" type="slidenum">
              <a:rPr lang="en-US"/>
              <a:pPr>
                <a:defRPr/>
              </a:pPr>
              <a:t>71</a:t>
            </a:fld>
            <a:endParaRPr lang="en-US"/>
          </a:p>
        </p:txBody>
      </p:sp>
    </p:spTree>
    <p:extLst>
      <p:ext uri="{BB962C8B-B14F-4D97-AF65-F5344CB8AC3E}">
        <p14:creationId xmlns:p14="http://schemas.microsoft.com/office/powerpoint/2010/main" val="3209751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pPr eaLnBrk="1" hangingPunct="1">
              <a:defRPr/>
            </a:pPr>
            <a:r>
              <a:rPr lang="en-US"/>
              <a:t>COGS </a:t>
            </a:r>
            <a:r>
              <a:rPr lang="en-US" smtClean="0"/>
              <a:t>Pada Sistem Periodik</a:t>
            </a:r>
            <a:endParaRPr lang="en-US"/>
          </a:p>
        </p:txBody>
      </p:sp>
      <p:sp>
        <p:nvSpPr>
          <p:cNvPr id="636931" name="Rectangle 3"/>
          <p:cNvSpPr>
            <a:spLocks noGrp="1" noChangeArrowheads="1"/>
          </p:cNvSpPr>
          <p:nvPr>
            <p:ph sz="quarter" idx="1"/>
          </p:nvPr>
        </p:nvSpPr>
        <p:spPr>
          <a:xfrm>
            <a:off x="428596" y="1928802"/>
            <a:ext cx="8229600" cy="4525963"/>
          </a:xfrm>
        </p:spPr>
        <p:txBody>
          <a:bodyPr/>
          <a:lstStyle/>
          <a:p>
            <a:pPr marL="0" indent="0" eaLnBrk="1" hangingPunct="1">
              <a:lnSpc>
                <a:spcPct val="90000"/>
              </a:lnSpc>
              <a:buFont typeface="Wingdings" pitchFamily="2" charset="2"/>
              <a:buNone/>
              <a:defRPr/>
            </a:pPr>
            <a:r>
              <a:rPr lang="en-US" dirty="0" smtClean="0"/>
              <a:t>COGS = </a:t>
            </a:r>
            <a:r>
              <a:rPr lang="en-US" dirty="0"/>
              <a:t>cost of </a:t>
            </a:r>
            <a:r>
              <a:rPr lang="en-US"/>
              <a:t>goods </a:t>
            </a:r>
            <a:r>
              <a:rPr lang="en-US" smtClean="0"/>
              <a:t>sol</a:t>
            </a:r>
            <a:r>
              <a:rPr lang="id-ID" smtClean="0"/>
              <a:t>d</a:t>
            </a:r>
            <a:r>
              <a:rPr lang="en-US" smtClean="0"/>
              <a:t> </a:t>
            </a:r>
          </a:p>
          <a:p>
            <a:pPr marL="0" indent="0" eaLnBrk="1" hangingPunct="1">
              <a:lnSpc>
                <a:spcPct val="90000"/>
              </a:lnSpc>
              <a:buFont typeface="Wingdings" pitchFamily="2" charset="2"/>
              <a:buNone/>
              <a:defRPr/>
            </a:pPr>
            <a:r>
              <a:rPr lang="en-US"/>
              <a:t>	</a:t>
            </a:r>
            <a:r>
              <a:rPr lang="en-US" smtClean="0"/>
              <a:t> = </a:t>
            </a:r>
            <a:r>
              <a:rPr lang="en-US" dirty="0" err="1"/>
              <a:t>biaya</a:t>
            </a:r>
            <a:r>
              <a:rPr lang="en-US" dirty="0"/>
              <a:t> </a:t>
            </a:r>
            <a:r>
              <a:rPr lang="en-US" dirty="0" err="1"/>
              <a:t>barang</a:t>
            </a:r>
            <a:r>
              <a:rPr lang="en-US" dirty="0"/>
              <a:t> yang </a:t>
            </a:r>
            <a:r>
              <a:rPr lang="en-US" dirty="0" err="1"/>
              <a:t>terjual</a:t>
            </a:r>
            <a:endParaRPr lang="en-US" dirty="0"/>
          </a:p>
          <a:p>
            <a:pPr algn="ctr" eaLnBrk="1" hangingPunct="1">
              <a:lnSpc>
                <a:spcPct val="90000"/>
              </a:lnSpc>
              <a:buFont typeface="Wingdings" pitchFamily="2" charset="2"/>
              <a:buNone/>
              <a:defRPr/>
            </a:pPr>
            <a:endParaRPr lang="en-US" dirty="0" smtClean="0">
              <a:solidFill>
                <a:schemeClr val="tx2"/>
              </a:solidFill>
              <a:latin typeface="Melior LT Bold" pitchFamily="2" charset="0"/>
              <a:ea typeface="+mj-ea"/>
              <a:cs typeface="+mj-cs"/>
            </a:endParaRPr>
          </a:p>
          <a:p>
            <a:pPr algn="ctr" eaLnBrk="1" hangingPunct="1">
              <a:lnSpc>
                <a:spcPct val="90000"/>
              </a:lnSpc>
              <a:buFont typeface="Wingdings" pitchFamily="2" charset="2"/>
              <a:buNone/>
              <a:defRPr/>
            </a:pPr>
            <a:r>
              <a:rPr lang="en-US" dirty="0" err="1" smtClean="0">
                <a:solidFill>
                  <a:schemeClr val="tx2"/>
                </a:solidFill>
                <a:ea typeface="+mj-ea"/>
                <a:cs typeface="+mj-cs"/>
              </a:rPr>
              <a:t>inventori</a:t>
            </a:r>
            <a:r>
              <a:rPr lang="en-US" dirty="0" smtClean="0">
                <a:solidFill>
                  <a:schemeClr val="tx2"/>
                </a:solidFill>
                <a:ea typeface="+mj-ea"/>
                <a:cs typeface="+mj-cs"/>
              </a:rPr>
              <a:t> </a:t>
            </a:r>
            <a:r>
              <a:rPr lang="en-US" dirty="0" err="1" smtClean="0">
                <a:solidFill>
                  <a:schemeClr val="tx2"/>
                </a:solidFill>
                <a:ea typeface="+mj-ea"/>
                <a:cs typeface="+mj-cs"/>
              </a:rPr>
              <a:t>awal</a:t>
            </a:r>
            <a:r>
              <a:rPr lang="en-US" dirty="0" smtClean="0">
                <a:solidFill>
                  <a:schemeClr val="tx2"/>
                </a:solidFill>
                <a:ea typeface="+mj-ea"/>
                <a:cs typeface="+mj-cs"/>
              </a:rPr>
              <a:t> + </a:t>
            </a:r>
            <a:r>
              <a:rPr lang="en-US" dirty="0" err="1" smtClean="0">
                <a:solidFill>
                  <a:schemeClr val="tx2"/>
                </a:solidFill>
                <a:ea typeface="+mj-ea"/>
                <a:cs typeface="+mj-cs"/>
              </a:rPr>
              <a:t>barang</a:t>
            </a:r>
            <a:r>
              <a:rPr lang="en-US" dirty="0" smtClean="0">
                <a:solidFill>
                  <a:schemeClr val="tx2"/>
                </a:solidFill>
                <a:ea typeface="+mj-ea"/>
                <a:cs typeface="+mj-cs"/>
              </a:rPr>
              <a:t> yang </a:t>
            </a:r>
            <a:r>
              <a:rPr lang="en-US" dirty="0" err="1" smtClean="0">
                <a:solidFill>
                  <a:schemeClr val="tx2"/>
                </a:solidFill>
                <a:ea typeface="+mj-ea"/>
                <a:cs typeface="+mj-cs"/>
              </a:rPr>
              <a:t>dibeli</a:t>
            </a:r>
            <a:r>
              <a:rPr lang="en-US" dirty="0" smtClean="0">
                <a:solidFill>
                  <a:schemeClr val="tx2"/>
                </a:solidFill>
                <a:ea typeface="+mj-ea"/>
                <a:cs typeface="+mj-cs"/>
              </a:rPr>
              <a:t> – </a:t>
            </a:r>
            <a:r>
              <a:rPr lang="en-US" dirty="0" err="1" smtClean="0">
                <a:solidFill>
                  <a:schemeClr val="tx2"/>
                </a:solidFill>
                <a:ea typeface="+mj-ea"/>
                <a:cs typeface="+mj-cs"/>
              </a:rPr>
              <a:t>inventori</a:t>
            </a:r>
            <a:r>
              <a:rPr lang="en-US" dirty="0" smtClean="0">
                <a:solidFill>
                  <a:schemeClr val="tx2"/>
                </a:solidFill>
                <a:ea typeface="+mj-ea"/>
                <a:cs typeface="+mj-cs"/>
              </a:rPr>
              <a:t> </a:t>
            </a:r>
            <a:r>
              <a:rPr lang="en-US" dirty="0" err="1" smtClean="0">
                <a:solidFill>
                  <a:schemeClr val="tx2"/>
                </a:solidFill>
                <a:ea typeface="+mj-ea"/>
                <a:cs typeface="+mj-cs"/>
              </a:rPr>
              <a:t>akhir</a:t>
            </a:r>
            <a:endParaRPr lang="en-US" dirty="0" smtClean="0">
              <a:solidFill>
                <a:schemeClr val="tx2"/>
              </a:solidFill>
              <a:ea typeface="+mj-ea"/>
              <a:cs typeface="+mj-cs"/>
            </a:endParaRPr>
          </a:p>
        </p:txBody>
      </p:sp>
      <p:sp>
        <p:nvSpPr>
          <p:cNvPr id="4" name="Slide Number Placeholder 3"/>
          <p:cNvSpPr>
            <a:spLocks noGrp="1"/>
          </p:cNvSpPr>
          <p:nvPr>
            <p:ph type="sldNum" sz="quarter" idx="11"/>
          </p:nvPr>
        </p:nvSpPr>
        <p:spPr/>
        <p:txBody>
          <a:bodyPr/>
          <a:lstStyle/>
          <a:p>
            <a:pPr>
              <a:defRPr/>
            </a:pPr>
            <a:fld id="{67A03E8F-0E7E-4394-BBD6-59C51E9C0606}" type="slidenum">
              <a:rPr lang="en-US"/>
              <a:pPr>
                <a:defRPr/>
              </a:pPr>
              <a:t>72</a:t>
            </a:fld>
            <a:endParaRPr lang="en-US"/>
          </a:p>
        </p:txBody>
      </p:sp>
    </p:spTree>
    <p:extLst>
      <p:ext uri="{BB962C8B-B14F-4D97-AF65-F5344CB8AC3E}">
        <p14:creationId xmlns:p14="http://schemas.microsoft.com/office/powerpoint/2010/main" val="23092065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hangingPunct="1">
              <a:defRPr/>
            </a:pPr>
            <a:r>
              <a:rPr lang="en-US" smtClean="0"/>
              <a:t>Metode Aliran Biaya</a:t>
            </a:r>
            <a:endParaRPr lang="en-US"/>
          </a:p>
        </p:txBody>
      </p:sp>
      <p:sp>
        <p:nvSpPr>
          <p:cNvPr id="9" name="Content Placeholder 8"/>
          <p:cNvSpPr>
            <a:spLocks noGrp="1"/>
          </p:cNvSpPr>
          <p:nvPr>
            <p:ph sz="quarter" idx="1"/>
          </p:nvPr>
        </p:nvSpPr>
        <p:spPr/>
        <p:txBody>
          <a:bodyPr/>
          <a:lstStyle/>
          <a:p>
            <a:pPr algn="just" eaLnBrk="1" hangingPunct="1">
              <a:spcBef>
                <a:spcPct val="50000"/>
              </a:spcBef>
              <a:defRPr/>
            </a:pPr>
            <a:r>
              <a:rPr lang="en-US" sz="2400" smtClean="0"/>
              <a:t>Perusahaan memiliki persediaan yang cukup banyak. Persediaan didapat dari beberapa pembelian yang telah dilakukan, dengan waktu dan biaya yang berbeda-beda. Oleh karena itu, dalam penilaian biaya persediaan harus didasarkan pada asumsi aliran biaya.</a:t>
            </a:r>
          </a:p>
          <a:p>
            <a:pPr marL="342900" indent="-342900" eaLnBrk="1" hangingPunct="1">
              <a:spcBef>
                <a:spcPct val="50000"/>
              </a:spcBef>
              <a:defRPr/>
            </a:pPr>
            <a:endParaRPr lang="en-US" sz="2400" smtClean="0"/>
          </a:p>
          <a:p>
            <a:pPr marL="342900" indent="-342900" eaLnBrk="1" hangingPunct="1">
              <a:lnSpc>
                <a:spcPct val="60000"/>
              </a:lnSpc>
              <a:spcBef>
                <a:spcPct val="50000"/>
              </a:spcBef>
              <a:defRPr/>
            </a:pPr>
            <a:r>
              <a:rPr lang="en-US" sz="2400" smtClean="0"/>
              <a:t>Asumsi aliran biaya ada 4 metode, yaitu:</a:t>
            </a:r>
          </a:p>
          <a:p>
            <a:pPr marL="342900" indent="-342900" eaLnBrk="1" hangingPunct="1">
              <a:lnSpc>
                <a:spcPct val="60000"/>
              </a:lnSpc>
              <a:spcBef>
                <a:spcPct val="50000"/>
              </a:spcBef>
              <a:buFontTx/>
              <a:buAutoNum type="arabicPeriod"/>
              <a:defRPr/>
            </a:pPr>
            <a:r>
              <a:rPr lang="en-US" sz="2400" smtClean="0"/>
              <a:t>Identifikasi khusus</a:t>
            </a:r>
          </a:p>
          <a:p>
            <a:pPr marL="342900" indent="-342900" eaLnBrk="1" hangingPunct="1">
              <a:lnSpc>
                <a:spcPct val="60000"/>
              </a:lnSpc>
              <a:spcBef>
                <a:spcPct val="50000"/>
              </a:spcBef>
              <a:buFontTx/>
              <a:buAutoNum type="arabicPeriod"/>
              <a:defRPr/>
            </a:pPr>
            <a:r>
              <a:rPr lang="en-US" sz="2400" smtClean="0"/>
              <a:t>FIFO (First In First Out)</a:t>
            </a:r>
          </a:p>
          <a:p>
            <a:pPr marL="342900" indent="-342900" eaLnBrk="1" hangingPunct="1">
              <a:lnSpc>
                <a:spcPct val="60000"/>
              </a:lnSpc>
              <a:spcBef>
                <a:spcPct val="50000"/>
              </a:spcBef>
              <a:buFontTx/>
              <a:buAutoNum type="arabicPeriod"/>
              <a:defRPr/>
            </a:pPr>
            <a:r>
              <a:rPr lang="en-US" sz="2400" smtClean="0"/>
              <a:t>LIFO (Last In First Out)</a:t>
            </a:r>
          </a:p>
          <a:p>
            <a:pPr marL="342900" indent="-342900" eaLnBrk="1" hangingPunct="1">
              <a:lnSpc>
                <a:spcPct val="60000"/>
              </a:lnSpc>
              <a:spcBef>
                <a:spcPct val="50000"/>
              </a:spcBef>
              <a:buFontTx/>
              <a:buAutoNum type="arabicPeriod"/>
              <a:defRPr/>
            </a:pPr>
            <a:r>
              <a:rPr lang="en-US" sz="2400" smtClean="0"/>
              <a:t>Rata-rata (Average)</a:t>
            </a:r>
          </a:p>
          <a:p>
            <a:pPr eaLnBrk="1" hangingPunct="1">
              <a:buFont typeface="Wingdings 2" pitchFamily="18" charset="2"/>
              <a:buNone/>
              <a:defRPr/>
            </a:pPr>
            <a:endParaRPr lang="en-US" sz="2400"/>
          </a:p>
        </p:txBody>
      </p:sp>
      <p:sp>
        <p:nvSpPr>
          <p:cNvPr id="5" name="Slide Number Placeholder 1"/>
          <p:cNvSpPr>
            <a:spLocks noGrp="1"/>
          </p:cNvSpPr>
          <p:nvPr>
            <p:ph type="sldNum" sz="quarter" idx="11"/>
          </p:nvPr>
        </p:nvSpPr>
        <p:spPr/>
        <p:txBody>
          <a:bodyPr/>
          <a:lstStyle/>
          <a:p>
            <a:pPr>
              <a:defRPr/>
            </a:pPr>
            <a:fld id="{41200696-99E1-4C17-BF8C-566BD049C20C}" type="slidenum">
              <a:rPr lang="en-US"/>
              <a:pPr>
                <a:defRPr/>
              </a:pPr>
              <a:t>73</a:t>
            </a:fld>
            <a:endParaRPr lang="en-US"/>
          </a:p>
        </p:txBody>
      </p:sp>
      <p:grpSp>
        <p:nvGrpSpPr>
          <p:cNvPr id="2" name="Diagram 4"/>
          <p:cNvGrpSpPr>
            <a:grpSpLocks/>
          </p:cNvGrpSpPr>
          <p:nvPr/>
        </p:nvGrpSpPr>
        <p:grpSpPr bwMode="auto">
          <a:xfrm>
            <a:off x="6705600" y="3657600"/>
            <a:ext cx="1624013" cy="1793875"/>
            <a:chOff x="3501" y="1616"/>
            <a:chExt cx="1023" cy="1130"/>
          </a:xfrm>
        </p:grpSpPr>
        <p:graphicFrame>
          <p:nvGraphicFramePr>
            <p:cNvPr id="7" name="Diagram 6"/>
            <p:cNvGraphicFramePr/>
            <p:nvPr/>
          </p:nvGraphicFramePr>
          <p:xfrm>
            <a:off x="3501" y="1616"/>
            <a:ext cx="1023" cy="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12"/>
            <p:cNvSpPr>
              <a:spLocks noChangeArrowheads="1"/>
            </p:cNvSpPr>
            <p:nvPr/>
          </p:nvSpPr>
          <p:spPr bwMode="auto">
            <a:xfrm>
              <a:off x="3515" y="1842"/>
              <a:ext cx="227"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id-ID"/>
            </a:p>
          </p:txBody>
        </p:sp>
        <p:sp>
          <p:nvSpPr>
            <p:cNvPr id="4" name="Oval 13"/>
            <p:cNvSpPr>
              <a:spLocks noChangeArrowheads="1"/>
            </p:cNvSpPr>
            <p:nvPr/>
          </p:nvSpPr>
          <p:spPr bwMode="auto">
            <a:xfrm>
              <a:off x="3923" y="2432"/>
              <a:ext cx="227"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id-ID"/>
            </a:p>
          </p:txBody>
        </p:sp>
        <p:sp>
          <p:nvSpPr>
            <p:cNvPr id="6" name="Oval 14"/>
            <p:cNvSpPr>
              <a:spLocks noChangeArrowheads="1"/>
            </p:cNvSpPr>
            <p:nvPr/>
          </p:nvSpPr>
          <p:spPr bwMode="auto">
            <a:xfrm>
              <a:off x="4286" y="1843"/>
              <a:ext cx="227"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p>
          </p:txBody>
        </p:sp>
      </p:grpSp>
      <p:sp>
        <p:nvSpPr>
          <p:cNvPr id="14352" name="Text Box 15"/>
          <p:cNvSpPr txBox="1">
            <a:spLocks noChangeArrowheads="1"/>
          </p:cNvSpPr>
          <p:nvPr/>
        </p:nvSpPr>
        <p:spPr bwMode="auto">
          <a:xfrm>
            <a:off x="762000" y="6096000"/>
            <a:ext cx="7704138" cy="366713"/>
          </a:xfrm>
          <a:prstGeom prst="rect">
            <a:avLst/>
          </a:prstGeom>
          <a:noFill/>
          <a:ln w="9525">
            <a:noFill/>
            <a:miter lim="800000"/>
            <a:headEnd/>
            <a:tailEnd/>
          </a:ln>
        </p:spPr>
        <p:txBody>
          <a:bodyPr>
            <a:spAutoFit/>
          </a:bodyPr>
          <a:lstStyle/>
          <a:p>
            <a:pPr>
              <a:spcBef>
                <a:spcPct val="50000"/>
              </a:spcBef>
            </a:pPr>
            <a:r>
              <a:rPr lang="en-US">
                <a:latin typeface="Melior LT" pitchFamily="2" charset="0"/>
              </a:rPr>
              <a:t>Catatan: Aliran biaya tidak sama dengan aliran fisik barang/persediaan</a:t>
            </a:r>
          </a:p>
        </p:txBody>
      </p:sp>
    </p:spTree>
    <p:extLst>
      <p:ext uri="{BB962C8B-B14F-4D97-AF65-F5344CB8AC3E}">
        <p14:creationId xmlns:p14="http://schemas.microsoft.com/office/powerpoint/2010/main" val="12614097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457200" y="274638"/>
            <a:ext cx="8579296" cy="1143000"/>
          </a:xfrm>
        </p:spPr>
        <p:txBody>
          <a:bodyPr/>
          <a:lstStyle/>
          <a:p>
            <a:pPr eaLnBrk="1" hangingPunct="1">
              <a:defRPr/>
            </a:pPr>
            <a:r>
              <a:rPr lang="en-US" sz="4000" dirty="0" err="1" smtClean="0"/>
              <a:t>Metode</a:t>
            </a:r>
            <a:r>
              <a:rPr lang="en-US" sz="4000" dirty="0" smtClean="0"/>
              <a:t> </a:t>
            </a:r>
            <a:r>
              <a:rPr lang="en-US" sz="4000" dirty="0" err="1" smtClean="0"/>
              <a:t>Menghitung</a:t>
            </a:r>
            <a:r>
              <a:rPr lang="en-US" sz="4000" dirty="0" smtClean="0"/>
              <a:t> </a:t>
            </a:r>
            <a:r>
              <a:rPr lang="en-US" sz="4000" dirty="0" err="1" smtClean="0"/>
              <a:t>Biaya</a:t>
            </a:r>
            <a:r>
              <a:rPr lang="en-US" sz="4000" dirty="0" smtClean="0"/>
              <a:t> </a:t>
            </a:r>
            <a:r>
              <a:rPr lang="en-US" sz="4000" dirty="0" err="1" smtClean="0"/>
              <a:t>Inventori</a:t>
            </a:r>
            <a:r>
              <a:rPr lang="id-ID" sz="4000" dirty="0" smtClean="0"/>
              <a:t> (01)</a:t>
            </a:r>
            <a:endParaRPr lang="en-US" sz="4000" dirty="0"/>
          </a:p>
        </p:txBody>
      </p:sp>
      <p:sp>
        <p:nvSpPr>
          <p:cNvPr id="65539" name="Rectangle 3"/>
          <p:cNvSpPr>
            <a:spLocks noGrp="1" noChangeArrowheads="1"/>
          </p:cNvSpPr>
          <p:nvPr>
            <p:ph sz="quarter" idx="1"/>
          </p:nvPr>
        </p:nvSpPr>
        <p:spPr>
          <a:xfrm>
            <a:off x="381000" y="1524000"/>
            <a:ext cx="8305800" cy="4572000"/>
          </a:xfrm>
        </p:spPr>
        <p:txBody>
          <a:bodyPr/>
          <a:lstStyle/>
          <a:p>
            <a:pPr eaLnBrk="1" hangingPunct="1">
              <a:lnSpc>
                <a:spcPct val="80000"/>
              </a:lnSpc>
            </a:pPr>
            <a:r>
              <a:rPr lang="en-US" sz="2400" b="1" smtClean="0"/>
              <a:t>Metoda khusus (Specific cost method)</a:t>
            </a:r>
          </a:p>
          <a:p>
            <a:pPr lvl="1" eaLnBrk="1" hangingPunct="1">
              <a:lnSpc>
                <a:spcPct val="80000"/>
              </a:lnSpc>
            </a:pPr>
            <a:r>
              <a:rPr lang="en-US" smtClean="0"/>
              <a:t>Biaya setiap item harus diketahui dan dimasukkan dalam COGS saat barang tersebut terjual.</a:t>
            </a:r>
          </a:p>
          <a:p>
            <a:pPr lvl="1" eaLnBrk="1" hangingPunct="1">
              <a:lnSpc>
                <a:spcPct val="80000"/>
              </a:lnSpc>
              <a:buFont typeface="Wingdings" pitchFamily="2" charset="2"/>
              <a:buNone/>
            </a:pPr>
            <a:endParaRPr lang="en-US" smtClean="0"/>
          </a:p>
          <a:p>
            <a:pPr eaLnBrk="1" hangingPunct="1">
              <a:lnSpc>
                <a:spcPct val="80000"/>
              </a:lnSpc>
            </a:pPr>
            <a:r>
              <a:rPr lang="en-US" sz="2400" b="1" smtClean="0"/>
              <a:t>Biaya metoda rata-rata (Average cost method)</a:t>
            </a:r>
          </a:p>
          <a:p>
            <a:pPr lvl="1" eaLnBrk="1" hangingPunct="1">
              <a:lnSpc>
                <a:spcPct val="80000"/>
              </a:lnSpc>
            </a:pPr>
            <a:r>
              <a:rPr lang="en-US" smtClean="0"/>
              <a:t>Sistem periodik menggunakan biaya rata-rata terbobot untuk menentukan COGS di akhir periode inventori</a:t>
            </a:r>
          </a:p>
          <a:p>
            <a:pPr lvl="1" eaLnBrk="1" hangingPunct="1">
              <a:lnSpc>
                <a:spcPct val="80000"/>
              </a:lnSpc>
            </a:pPr>
            <a:r>
              <a:rPr lang="en-US" smtClean="0"/>
              <a:t>Sistem perpetual menggunakan rata-rata bergerak (moving weighted average) untuk menentukan COGS di akhir periode inventori</a:t>
            </a:r>
          </a:p>
          <a:p>
            <a:pPr lvl="1" eaLnBrk="1" hangingPunct="1">
              <a:lnSpc>
                <a:spcPct val="80000"/>
              </a:lnSpc>
              <a:buFont typeface="Wingdings" pitchFamily="2" charset="2"/>
              <a:buNone/>
            </a:pPr>
            <a:endParaRPr lang="en-US" smtClean="0"/>
          </a:p>
          <a:p>
            <a:pPr lvl="1" eaLnBrk="1" hangingPunct="1">
              <a:lnSpc>
                <a:spcPct val="80000"/>
              </a:lnSpc>
              <a:buFont typeface="Wingdings" pitchFamily="2" charset="2"/>
              <a:buNone/>
            </a:pPr>
            <a:endParaRPr lang="en-US" smtClean="0"/>
          </a:p>
        </p:txBody>
      </p:sp>
      <p:sp>
        <p:nvSpPr>
          <p:cNvPr id="4" name="Slide Number Placeholder 3"/>
          <p:cNvSpPr>
            <a:spLocks noGrp="1"/>
          </p:cNvSpPr>
          <p:nvPr>
            <p:ph type="sldNum" sz="quarter" idx="11"/>
          </p:nvPr>
        </p:nvSpPr>
        <p:spPr/>
        <p:txBody>
          <a:bodyPr/>
          <a:lstStyle/>
          <a:p>
            <a:pPr>
              <a:defRPr/>
            </a:pPr>
            <a:fld id="{AC95FF55-A14E-4C8B-B97F-87528BE510BC}" type="slidenum">
              <a:rPr lang="en-US"/>
              <a:pPr>
                <a:defRPr/>
              </a:pPr>
              <a:t>74</a:t>
            </a:fld>
            <a:endParaRPr lang="en-US"/>
          </a:p>
        </p:txBody>
      </p:sp>
    </p:spTree>
    <p:extLst>
      <p:ext uri="{BB962C8B-B14F-4D97-AF65-F5344CB8AC3E}">
        <p14:creationId xmlns:p14="http://schemas.microsoft.com/office/powerpoint/2010/main" val="16422812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457200" y="274638"/>
            <a:ext cx="8363272" cy="1143000"/>
          </a:xfrm>
        </p:spPr>
        <p:txBody>
          <a:bodyPr/>
          <a:lstStyle/>
          <a:p>
            <a:pPr algn="r" eaLnBrk="1" hangingPunct="1">
              <a:defRPr/>
            </a:pPr>
            <a:r>
              <a:rPr lang="en-US" sz="3600" dirty="0" err="1" smtClean="0"/>
              <a:t>Metoda</a:t>
            </a:r>
            <a:r>
              <a:rPr lang="en-US" sz="3600" dirty="0" smtClean="0"/>
              <a:t> </a:t>
            </a:r>
            <a:r>
              <a:rPr lang="en-US" sz="3600" dirty="0" err="1" smtClean="0"/>
              <a:t>Menghitung</a:t>
            </a:r>
            <a:r>
              <a:rPr lang="en-US" sz="3600" dirty="0" smtClean="0"/>
              <a:t> </a:t>
            </a:r>
            <a:r>
              <a:rPr lang="en-US" sz="3600" dirty="0" err="1" smtClean="0"/>
              <a:t>Biaya</a:t>
            </a:r>
            <a:r>
              <a:rPr lang="en-US" sz="3600" dirty="0" smtClean="0"/>
              <a:t> </a:t>
            </a:r>
            <a:r>
              <a:rPr lang="en-US" sz="3600" dirty="0" err="1" smtClean="0"/>
              <a:t>Inventori</a:t>
            </a:r>
            <a:r>
              <a:rPr lang="id-ID" sz="3600" dirty="0" smtClean="0"/>
              <a:t> (02)</a:t>
            </a:r>
            <a:endParaRPr lang="en-US" sz="3600" dirty="0"/>
          </a:p>
        </p:txBody>
      </p:sp>
      <p:sp>
        <p:nvSpPr>
          <p:cNvPr id="66563" name="Rectangle 3"/>
          <p:cNvSpPr>
            <a:spLocks noGrp="1" noChangeArrowheads="1"/>
          </p:cNvSpPr>
          <p:nvPr>
            <p:ph sz="quarter" idx="1"/>
          </p:nvPr>
        </p:nvSpPr>
        <p:spPr/>
        <p:txBody>
          <a:bodyPr/>
          <a:lstStyle/>
          <a:p>
            <a:pPr eaLnBrk="1" hangingPunct="1">
              <a:lnSpc>
                <a:spcPct val="90000"/>
              </a:lnSpc>
            </a:pPr>
            <a:r>
              <a:rPr lang="en-US" sz="2000" b="1" dirty="0" smtClean="0"/>
              <a:t>FIFO (First in, First out)</a:t>
            </a:r>
          </a:p>
          <a:p>
            <a:pPr lvl="1" eaLnBrk="1" hangingPunct="1">
              <a:lnSpc>
                <a:spcPct val="90000"/>
              </a:lnSpc>
            </a:pPr>
            <a:r>
              <a:rPr lang="en-US" dirty="0" err="1" smtClean="0"/>
              <a:t>Biaya</a:t>
            </a:r>
            <a:r>
              <a:rPr lang="en-US" dirty="0" smtClean="0"/>
              <a:t> </a:t>
            </a:r>
            <a:r>
              <a:rPr lang="en-US" dirty="0" err="1" smtClean="0"/>
              <a:t>barang</a:t>
            </a:r>
            <a:r>
              <a:rPr lang="en-US" dirty="0" smtClean="0"/>
              <a:t> </a:t>
            </a:r>
            <a:r>
              <a:rPr lang="en-US" dirty="0" err="1" smtClean="0"/>
              <a:t>terlama</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menentukan</a:t>
            </a:r>
            <a:r>
              <a:rPr lang="en-US" dirty="0" smtClean="0"/>
              <a:t> COGS </a:t>
            </a:r>
            <a:r>
              <a:rPr lang="en-US" dirty="0" err="1" smtClean="0"/>
              <a:t>di</a:t>
            </a:r>
            <a:r>
              <a:rPr lang="en-US" dirty="0" smtClean="0"/>
              <a:t> </a:t>
            </a:r>
            <a:r>
              <a:rPr lang="en-US" dirty="0" err="1" smtClean="0"/>
              <a:t>akhir</a:t>
            </a:r>
            <a:r>
              <a:rPr lang="en-US" dirty="0" smtClean="0"/>
              <a:t> </a:t>
            </a:r>
            <a:r>
              <a:rPr lang="en-US" dirty="0" err="1" smtClean="0"/>
              <a:t>periode</a:t>
            </a:r>
            <a:r>
              <a:rPr lang="en-US" dirty="0" smtClean="0"/>
              <a:t> </a:t>
            </a:r>
            <a:r>
              <a:rPr lang="en-US" dirty="0" err="1" smtClean="0"/>
              <a:t>inventori</a:t>
            </a:r>
            <a:endParaRPr lang="en-US" dirty="0" smtClean="0"/>
          </a:p>
          <a:p>
            <a:pPr lvl="1" eaLnBrk="1" hangingPunct="1">
              <a:lnSpc>
                <a:spcPct val="90000"/>
              </a:lnSpc>
            </a:pPr>
            <a:r>
              <a:rPr lang="en-US" dirty="0" err="1" smtClean="0"/>
              <a:t>Biaya</a:t>
            </a:r>
            <a:r>
              <a:rPr lang="en-US" dirty="0" smtClean="0"/>
              <a:t> </a:t>
            </a:r>
            <a:r>
              <a:rPr lang="en-US" dirty="0" err="1" smtClean="0"/>
              <a:t>barang</a:t>
            </a:r>
            <a:r>
              <a:rPr lang="en-US" dirty="0" smtClean="0"/>
              <a:t> </a:t>
            </a:r>
            <a:r>
              <a:rPr lang="en-US" dirty="0" err="1" smtClean="0"/>
              <a:t>terbaru</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menghitung</a:t>
            </a:r>
            <a:r>
              <a:rPr lang="en-US" dirty="0" smtClean="0"/>
              <a:t> </a:t>
            </a:r>
            <a:r>
              <a:rPr lang="en-US" dirty="0" err="1" smtClean="0"/>
              <a:t>inventori</a:t>
            </a:r>
            <a:r>
              <a:rPr lang="en-US" dirty="0" smtClean="0"/>
              <a:t> </a:t>
            </a:r>
            <a:r>
              <a:rPr lang="en-US" dirty="0" err="1" smtClean="0"/>
              <a:t>akhir</a:t>
            </a:r>
            <a:endParaRPr lang="en-US" dirty="0" smtClean="0"/>
          </a:p>
          <a:p>
            <a:pPr lvl="1" eaLnBrk="1" hangingPunct="1">
              <a:lnSpc>
                <a:spcPct val="90000"/>
              </a:lnSpc>
              <a:buFont typeface="Wingdings" pitchFamily="2" charset="2"/>
              <a:buNone/>
            </a:pPr>
            <a:endParaRPr lang="en-US" dirty="0" smtClean="0"/>
          </a:p>
          <a:p>
            <a:pPr eaLnBrk="1" hangingPunct="1">
              <a:lnSpc>
                <a:spcPct val="90000"/>
              </a:lnSpc>
            </a:pPr>
            <a:r>
              <a:rPr lang="en-US" sz="2000" b="1" dirty="0" smtClean="0"/>
              <a:t>LIFO (Last in, First out)</a:t>
            </a:r>
          </a:p>
          <a:p>
            <a:pPr lvl="1" eaLnBrk="1" hangingPunct="1">
              <a:lnSpc>
                <a:spcPct val="90000"/>
              </a:lnSpc>
            </a:pPr>
            <a:r>
              <a:rPr lang="en-US" dirty="0" err="1" smtClean="0"/>
              <a:t>Biaya</a:t>
            </a:r>
            <a:r>
              <a:rPr lang="en-US" dirty="0" smtClean="0"/>
              <a:t> </a:t>
            </a:r>
            <a:r>
              <a:rPr lang="en-US" dirty="0" err="1" smtClean="0"/>
              <a:t>barang</a:t>
            </a:r>
            <a:r>
              <a:rPr lang="en-US" dirty="0" smtClean="0"/>
              <a:t> </a:t>
            </a:r>
            <a:r>
              <a:rPr lang="en-US" dirty="0" err="1" smtClean="0"/>
              <a:t>terbaru</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menentukan</a:t>
            </a:r>
            <a:r>
              <a:rPr lang="en-US" dirty="0" smtClean="0"/>
              <a:t> COGS </a:t>
            </a:r>
            <a:r>
              <a:rPr lang="en-US" dirty="0" err="1" smtClean="0"/>
              <a:t>di</a:t>
            </a:r>
            <a:r>
              <a:rPr lang="en-US" dirty="0" smtClean="0"/>
              <a:t> </a:t>
            </a:r>
            <a:r>
              <a:rPr lang="en-US" dirty="0" err="1" smtClean="0"/>
              <a:t>akhir</a:t>
            </a:r>
            <a:r>
              <a:rPr lang="en-US" dirty="0" smtClean="0"/>
              <a:t> </a:t>
            </a:r>
            <a:r>
              <a:rPr lang="en-US" dirty="0" err="1" smtClean="0"/>
              <a:t>periode</a:t>
            </a:r>
            <a:r>
              <a:rPr lang="en-US" dirty="0" smtClean="0"/>
              <a:t> </a:t>
            </a:r>
            <a:r>
              <a:rPr lang="en-US" dirty="0" err="1" smtClean="0"/>
              <a:t>inventori</a:t>
            </a:r>
            <a:endParaRPr lang="en-US" dirty="0" smtClean="0"/>
          </a:p>
          <a:p>
            <a:pPr lvl="1" eaLnBrk="1" hangingPunct="1">
              <a:lnSpc>
                <a:spcPct val="90000"/>
              </a:lnSpc>
            </a:pPr>
            <a:r>
              <a:rPr lang="en-US" dirty="0" err="1" smtClean="0"/>
              <a:t>Biaya</a:t>
            </a:r>
            <a:r>
              <a:rPr lang="en-US" dirty="0" smtClean="0"/>
              <a:t> </a:t>
            </a:r>
            <a:r>
              <a:rPr lang="en-US" dirty="0" err="1" smtClean="0"/>
              <a:t>barang</a:t>
            </a:r>
            <a:r>
              <a:rPr lang="en-US" dirty="0" smtClean="0"/>
              <a:t> </a:t>
            </a:r>
            <a:r>
              <a:rPr lang="en-US" dirty="0" err="1" smtClean="0"/>
              <a:t>terlama</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menghitung</a:t>
            </a:r>
            <a:r>
              <a:rPr lang="en-US" dirty="0" smtClean="0"/>
              <a:t> </a:t>
            </a:r>
            <a:r>
              <a:rPr lang="en-US" dirty="0" err="1" smtClean="0"/>
              <a:t>inventori</a:t>
            </a:r>
            <a:r>
              <a:rPr lang="en-US" dirty="0" smtClean="0"/>
              <a:t> </a:t>
            </a:r>
            <a:r>
              <a:rPr lang="en-US" dirty="0" err="1" smtClean="0"/>
              <a:t>akhir</a:t>
            </a:r>
            <a:endParaRPr lang="en-US" dirty="0" smtClean="0"/>
          </a:p>
          <a:p>
            <a:pPr eaLnBrk="1" hangingPunct="1">
              <a:lnSpc>
                <a:spcPct val="90000"/>
              </a:lnSpc>
              <a:buFont typeface="Wingdings" pitchFamily="2" charset="2"/>
              <a:buNone/>
            </a:pPr>
            <a:endParaRPr lang="en-US" sz="2000" dirty="0" smtClean="0"/>
          </a:p>
        </p:txBody>
      </p:sp>
      <p:sp>
        <p:nvSpPr>
          <p:cNvPr id="4" name="Slide Number Placeholder 3"/>
          <p:cNvSpPr>
            <a:spLocks noGrp="1"/>
          </p:cNvSpPr>
          <p:nvPr>
            <p:ph type="sldNum" sz="quarter" idx="11"/>
          </p:nvPr>
        </p:nvSpPr>
        <p:spPr/>
        <p:txBody>
          <a:bodyPr/>
          <a:lstStyle/>
          <a:p>
            <a:pPr>
              <a:defRPr/>
            </a:pPr>
            <a:fld id="{F760684F-399F-4272-8286-D95ED9C8ABB4}" type="slidenum">
              <a:rPr lang="en-US"/>
              <a:pPr>
                <a:defRPr/>
              </a:pPr>
              <a:t>75</a:t>
            </a:fld>
            <a:endParaRPr lang="en-US"/>
          </a:p>
        </p:txBody>
      </p:sp>
    </p:spTree>
    <p:extLst>
      <p:ext uri="{BB962C8B-B14F-4D97-AF65-F5344CB8AC3E}">
        <p14:creationId xmlns:p14="http://schemas.microsoft.com/office/powerpoint/2010/main" val="6850561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pPr eaLnBrk="1" hangingPunct="1">
              <a:defRPr/>
            </a:pPr>
            <a:r>
              <a:rPr lang="en-US"/>
              <a:t>Contoh </a:t>
            </a:r>
            <a:r>
              <a:rPr lang="en-US" smtClean="0"/>
              <a:t>Inventori Periodik</a:t>
            </a:r>
            <a:endParaRPr lang="en-US" sz="3600"/>
          </a:p>
        </p:txBody>
      </p:sp>
      <p:graphicFrame>
        <p:nvGraphicFramePr>
          <p:cNvPr id="15362" name="Object 3"/>
          <p:cNvGraphicFramePr>
            <a:graphicFrameLocks noGrp="1" noChangeAspect="1"/>
          </p:cNvGraphicFramePr>
          <p:nvPr>
            <p:ph sz="quarter" idx="1"/>
          </p:nvPr>
        </p:nvGraphicFramePr>
        <p:xfrm>
          <a:off x="609600" y="1752600"/>
          <a:ext cx="7966075" cy="4341813"/>
        </p:xfrm>
        <a:graphic>
          <a:graphicData uri="http://schemas.openxmlformats.org/presentationml/2006/ole">
            <mc:AlternateContent xmlns:mc="http://schemas.openxmlformats.org/markup-compatibility/2006">
              <mc:Choice xmlns:v="urn:schemas-microsoft-com:vml" Requires="v">
                <p:oleObj spid="_x0000_s318491" name="Document" r:id="rId3" imgW="5635226" imgH="3071565" progId="Word.Document.8">
                  <p:embed/>
                </p:oleObj>
              </mc:Choice>
              <mc:Fallback>
                <p:oleObj name="Document" r:id="rId3" imgW="5635226" imgH="3071565" progId="Word.Document.8">
                  <p:embed/>
                  <p:pic>
                    <p:nvPicPr>
                      <p:cNvPr id="1536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7966075" cy="4341813"/>
                      </a:xfrm>
                      <a:prstGeom prst="rect">
                        <a:avLst/>
                      </a:prstGeom>
                      <a:solidFill>
                        <a:srgbClr val="FFFFCC"/>
                      </a:solidFill>
                    </p:spPr>
                  </p:pic>
                </p:oleObj>
              </mc:Fallback>
            </mc:AlternateContent>
          </a:graphicData>
        </a:graphic>
      </p:graphicFrame>
      <p:sp>
        <p:nvSpPr>
          <p:cNvPr id="4" name="Slide Number Placeholder 3"/>
          <p:cNvSpPr>
            <a:spLocks noGrp="1"/>
          </p:cNvSpPr>
          <p:nvPr>
            <p:ph type="sldNum" sz="quarter" idx="11"/>
          </p:nvPr>
        </p:nvSpPr>
        <p:spPr/>
        <p:txBody>
          <a:bodyPr/>
          <a:lstStyle/>
          <a:p>
            <a:pPr>
              <a:defRPr/>
            </a:pPr>
            <a:fld id="{4ED10F08-1FF2-49D1-B599-03AFFCBAF038}" type="slidenum">
              <a:rPr lang="en-US"/>
              <a:pPr>
                <a:defRPr/>
              </a:pPr>
              <a:t>76</a:t>
            </a:fld>
            <a:endParaRPr lang="en-US"/>
          </a:p>
        </p:txBody>
      </p:sp>
    </p:spTree>
    <p:extLst>
      <p:ext uri="{BB962C8B-B14F-4D97-AF65-F5344CB8AC3E}">
        <p14:creationId xmlns:p14="http://schemas.microsoft.com/office/powerpoint/2010/main" val="10647875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eaLnBrk="1" hangingPunct="1">
              <a:defRPr/>
            </a:pPr>
            <a:r>
              <a:rPr lang="en-US" sz="4000" dirty="0" err="1" smtClean="0"/>
              <a:t>Metoda</a:t>
            </a:r>
            <a:r>
              <a:rPr lang="en-US" sz="4000" dirty="0" smtClean="0"/>
              <a:t> rata-rata</a:t>
            </a:r>
            <a:br>
              <a:rPr lang="en-US" sz="4000" dirty="0" smtClean="0"/>
            </a:br>
            <a:r>
              <a:rPr lang="en-US" sz="4000" dirty="0" smtClean="0"/>
              <a:t>(Average </a:t>
            </a:r>
            <a:r>
              <a:rPr lang="en-US" sz="4000" dirty="0"/>
              <a:t>Cost Method)</a:t>
            </a:r>
          </a:p>
        </p:txBody>
      </p:sp>
      <p:sp>
        <p:nvSpPr>
          <p:cNvPr id="72707" name="Rectangle 3"/>
          <p:cNvSpPr>
            <a:spLocks noGrp="1" noChangeArrowheads="1"/>
          </p:cNvSpPr>
          <p:nvPr>
            <p:ph sz="quarter" idx="1"/>
          </p:nvPr>
        </p:nvSpPr>
        <p:spPr>
          <a:xfrm>
            <a:off x="381000" y="1724044"/>
            <a:ext cx="8305800" cy="4419600"/>
          </a:xfrm>
        </p:spPr>
        <p:txBody>
          <a:bodyPr/>
          <a:lstStyle/>
          <a:p>
            <a:pPr eaLnBrk="1" hangingPunct="1">
              <a:lnSpc>
                <a:spcPct val="80000"/>
              </a:lnSpc>
              <a:spcBef>
                <a:spcPct val="0"/>
              </a:spcBef>
            </a:pPr>
            <a:r>
              <a:rPr lang="en-US" sz="2400" dirty="0" err="1" smtClean="0"/>
              <a:t>Untuk</a:t>
            </a:r>
            <a:r>
              <a:rPr lang="en-US" sz="2400" dirty="0" smtClean="0"/>
              <a:t> </a:t>
            </a:r>
            <a:r>
              <a:rPr lang="en-US" sz="2400" dirty="0" err="1" smtClean="0"/>
              <a:t>sistem</a:t>
            </a:r>
            <a:r>
              <a:rPr lang="en-US" sz="2400" dirty="0" smtClean="0"/>
              <a:t> </a:t>
            </a:r>
            <a:r>
              <a:rPr lang="en-US" sz="2400" dirty="0" err="1" smtClean="0"/>
              <a:t>periodik</a:t>
            </a:r>
            <a:r>
              <a:rPr lang="en-US" sz="2400" dirty="0" smtClean="0"/>
              <a:t>, </a:t>
            </a:r>
            <a:r>
              <a:rPr lang="en-US" sz="2400" dirty="0" err="1" smtClean="0"/>
              <a:t>harga</a:t>
            </a:r>
            <a:r>
              <a:rPr lang="en-US" sz="2400" dirty="0" smtClean="0"/>
              <a:t> rata-rata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menghitung</a:t>
            </a:r>
            <a:r>
              <a:rPr lang="en-US" sz="2400" dirty="0" smtClean="0"/>
              <a:t> COGS </a:t>
            </a:r>
            <a:r>
              <a:rPr lang="en-US" sz="2400" dirty="0" err="1" smtClean="0"/>
              <a:t>dan</a:t>
            </a:r>
            <a:r>
              <a:rPr lang="en-US" sz="2400" dirty="0" smtClean="0"/>
              <a:t> </a:t>
            </a:r>
            <a:r>
              <a:rPr lang="en-US" sz="2400" dirty="0" err="1" smtClean="0"/>
              <a:t>akhir</a:t>
            </a:r>
            <a:r>
              <a:rPr lang="en-US" sz="2400" dirty="0" smtClean="0"/>
              <a:t> </a:t>
            </a:r>
            <a:r>
              <a:rPr lang="en-US" sz="2400" dirty="0" err="1" smtClean="0"/>
              <a:t>inventori</a:t>
            </a:r>
            <a:r>
              <a:rPr lang="en-US" sz="2400" dirty="0" smtClean="0"/>
              <a:t>.</a:t>
            </a:r>
          </a:p>
          <a:p>
            <a:pPr eaLnBrk="1" hangingPunct="1">
              <a:lnSpc>
                <a:spcPct val="80000"/>
              </a:lnSpc>
              <a:spcBef>
                <a:spcPct val="0"/>
              </a:spcBef>
              <a:buFont typeface="Wingdings" pitchFamily="2" charset="2"/>
              <a:buNone/>
            </a:pPr>
            <a:endParaRPr lang="en-US" sz="2400" dirty="0" smtClean="0"/>
          </a:p>
          <a:p>
            <a:pPr eaLnBrk="1" hangingPunct="1">
              <a:lnSpc>
                <a:spcPct val="80000"/>
              </a:lnSpc>
            </a:pPr>
            <a:r>
              <a:rPr lang="en-US" sz="2400" dirty="0" err="1" smtClean="0"/>
              <a:t>Untuk</a:t>
            </a:r>
            <a:r>
              <a:rPr lang="en-US" sz="2400" dirty="0" smtClean="0"/>
              <a:t> </a:t>
            </a:r>
            <a:r>
              <a:rPr lang="en-US" sz="2400" dirty="0" err="1" smtClean="0"/>
              <a:t>sistem</a:t>
            </a:r>
            <a:r>
              <a:rPr lang="en-US" sz="2400" dirty="0" smtClean="0"/>
              <a:t> perpetual </a:t>
            </a:r>
            <a:r>
              <a:rPr lang="en-US" sz="2400" dirty="0" err="1" smtClean="0"/>
              <a:t>harga</a:t>
            </a:r>
            <a:r>
              <a:rPr lang="en-US" sz="2400" dirty="0" smtClean="0"/>
              <a:t> rata-rata </a:t>
            </a:r>
            <a:r>
              <a:rPr lang="en-US" sz="2400" dirty="0" err="1" smtClean="0"/>
              <a:t>bergerak</a:t>
            </a:r>
            <a:r>
              <a:rPr lang="en-US" sz="2400" dirty="0" smtClean="0"/>
              <a:t> (weighted average unit cost )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menghitung</a:t>
            </a:r>
            <a:r>
              <a:rPr lang="en-US" sz="2400" dirty="0" smtClean="0"/>
              <a:t> COGS </a:t>
            </a:r>
            <a:r>
              <a:rPr lang="en-US" sz="2400" dirty="0" err="1" smtClean="0"/>
              <a:t>dan</a:t>
            </a:r>
            <a:r>
              <a:rPr lang="en-US" sz="2400" dirty="0" smtClean="0"/>
              <a:t> </a:t>
            </a:r>
            <a:r>
              <a:rPr lang="en-US" sz="2400" dirty="0" err="1" smtClean="0"/>
              <a:t>akhir</a:t>
            </a:r>
            <a:r>
              <a:rPr lang="en-US" sz="2400" dirty="0" smtClean="0"/>
              <a:t> </a:t>
            </a:r>
            <a:r>
              <a:rPr lang="en-US" sz="2400" dirty="0" err="1" smtClean="0"/>
              <a:t>inventori</a:t>
            </a:r>
            <a:r>
              <a:rPr lang="en-US" sz="2400" dirty="0" smtClean="0"/>
              <a:t>. </a:t>
            </a:r>
            <a:r>
              <a:rPr lang="en-US" sz="2400" dirty="0" err="1" smtClean="0"/>
              <a:t>Harga</a:t>
            </a:r>
            <a:r>
              <a:rPr lang="en-US" sz="2400" dirty="0" smtClean="0"/>
              <a:t> rata-rata </a:t>
            </a:r>
            <a:r>
              <a:rPr lang="en-US" sz="2400" dirty="0" err="1" smtClean="0"/>
              <a:t>disesuaikan</a:t>
            </a:r>
            <a:r>
              <a:rPr lang="en-US" sz="2400" dirty="0" smtClean="0"/>
              <a:t> </a:t>
            </a:r>
            <a:r>
              <a:rPr lang="en-US" sz="2400" dirty="0" err="1" smtClean="0"/>
              <a:t>untuk</a:t>
            </a:r>
            <a:r>
              <a:rPr lang="en-US" sz="2400" dirty="0" smtClean="0"/>
              <a:t> </a:t>
            </a:r>
            <a:r>
              <a:rPr lang="en-US" sz="2400" dirty="0" err="1" smtClean="0"/>
              <a:t>setiap</a:t>
            </a:r>
            <a:r>
              <a:rPr lang="en-US" sz="2400" dirty="0" smtClean="0"/>
              <a:t> </a:t>
            </a:r>
            <a:r>
              <a:rPr lang="en-US" sz="2400" dirty="0" err="1" smtClean="0"/>
              <a:t>kondisi</a:t>
            </a:r>
            <a:r>
              <a:rPr lang="en-US" sz="2400" dirty="0" smtClean="0"/>
              <a:t> </a:t>
            </a:r>
            <a:r>
              <a:rPr lang="en-US" sz="2400" dirty="0" err="1" smtClean="0"/>
              <a:t>inventori</a:t>
            </a:r>
            <a:r>
              <a:rPr lang="en-US" sz="2400" dirty="0" smtClean="0"/>
              <a:t> (</a:t>
            </a:r>
            <a:r>
              <a:rPr lang="en-US" sz="2400" dirty="0" err="1" smtClean="0"/>
              <a:t>barang</a:t>
            </a:r>
            <a:r>
              <a:rPr lang="en-US" sz="2400" dirty="0" smtClean="0"/>
              <a:t> </a:t>
            </a:r>
            <a:r>
              <a:rPr lang="en-US" sz="2400" dirty="0" err="1" smtClean="0"/>
              <a:t>keluar-masuk</a:t>
            </a:r>
            <a:r>
              <a:rPr lang="en-US" sz="2400" dirty="0" smtClean="0"/>
              <a:t>)</a:t>
            </a:r>
          </a:p>
          <a:p>
            <a:pPr eaLnBrk="1" hangingPunct="1">
              <a:lnSpc>
                <a:spcPct val="80000"/>
              </a:lnSpc>
              <a:spcBef>
                <a:spcPct val="0"/>
              </a:spcBef>
              <a:buFont typeface="Wingdings" pitchFamily="2" charset="2"/>
              <a:buNone/>
            </a:pPr>
            <a:endParaRPr lang="en-US" sz="2400" dirty="0" smtClean="0"/>
          </a:p>
          <a:p>
            <a:pPr eaLnBrk="1" hangingPunct="1">
              <a:lnSpc>
                <a:spcPct val="80000"/>
              </a:lnSpc>
            </a:pPr>
            <a:endParaRPr lang="en-US" sz="1800" dirty="0" smtClean="0"/>
          </a:p>
        </p:txBody>
      </p:sp>
      <p:sp>
        <p:nvSpPr>
          <p:cNvPr id="4" name="Slide Number Placeholder 3"/>
          <p:cNvSpPr>
            <a:spLocks noGrp="1"/>
          </p:cNvSpPr>
          <p:nvPr>
            <p:ph type="sldNum" sz="quarter" idx="11"/>
          </p:nvPr>
        </p:nvSpPr>
        <p:spPr/>
        <p:txBody>
          <a:bodyPr/>
          <a:lstStyle/>
          <a:p>
            <a:pPr>
              <a:defRPr/>
            </a:pPr>
            <a:fld id="{F39B76DF-3552-4AF7-81D4-50829B9DC1E2}" type="slidenum">
              <a:rPr lang="en-US"/>
              <a:pPr>
                <a:defRPr/>
              </a:pPr>
              <a:t>77</a:t>
            </a:fld>
            <a:endParaRPr lang="en-US"/>
          </a:p>
        </p:txBody>
      </p:sp>
    </p:spTree>
    <p:extLst>
      <p:ext uri="{BB962C8B-B14F-4D97-AF65-F5344CB8AC3E}">
        <p14:creationId xmlns:p14="http://schemas.microsoft.com/office/powerpoint/2010/main" val="32691506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fontAlgn="auto" hangingPunct="1">
              <a:spcAft>
                <a:spcPts val="0"/>
              </a:spcAft>
              <a:defRPr/>
            </a:pPr>
            <a:r>
              <a:rPr lang="en-US" smtClean="0"/>
              <a:t>(2a) Metode Rata-rata Sederhana</a:t>
            </a:r>
          </a:p>
        </p:txBody>
      </p:sp>
      <p:graphicFrame>
        <p:nvGraphicFramePr>
          <p:cNvPr id="17410" name="Object 2"/>
          <p:cNvGraphicFramePr>
            <a:graphicFrameLocks noGrp="1" noChangeAspect="1"/>
          </p:cNvGraphicFramePr>
          <p:nvPr>
            <p:ph idx="1"/>
          </p:nvPr>
        </p:nvGraphicFramePr>
        <p:xfrm>
          <a:off x="1500166" y="1500174"/>
          <a:ext cx="5929312" cy="1122362"/>
        </p:xfrm>
        <a:graphic>
          <a:graphicData uri="http://schemas.openxmlformats.org/presentationml/2006/ole">
            <mc:AlternateContent xmlns:mc="http://schemas.openxmlformats.org/markup-compatibility/2006">
              <mc:Choice xmlns:v="urn:schemas-microsoft-com:vml" Requires="v">
                <p:oleObj spid="_x0000_s319540" name="Equation" r:id="rId3" imgW="3352680" imgH="634680" progId="Equation.3">
                  <p:embed/>
                </p:oleObj>
              </mc:Choice>
              <mc:Fallback>
                <p:oleObj name="Equation" r:id="rId3" imgW="3352680" imgH="634680" progId="Equation.3">
                  <p:embed/>
                  <p:pic>
                    <p:nvPicPr>
                      <p:cNvPr id="174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66" y="1500174"/>
                        <a:ext cx="5929312" cy="112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3"/>
          <p:cNvGraphicFramePr>
            <a:graphicFrameLocks noGrp="1" noChangeAspect="1"/>
          </p:cNvGraphicFramePr>
          <p:nvPr>
            <p:ph sz="quarter" idx="4294967295"/>
          </p:nvPr>
        </p:nvGraphicFramePr>
        <p:xfrm>
          <a:off x="928662" y="2928934"/>
          <a:ext cx="7415212" cy="642937"/>
        </p:xfrm>
        <a:graphic>
          <a:graphicData uri="http://schemas.openxmlformats.org/presentationml/2006/ole">
            <mc:AlternateContent xmlns:mc="http://schemas.openxmlformats.org/markup-compatibility/2006">
              <mc:Choice xmlns:v="urn:schemas-microsoft-com:vml" Requires="v">
                <p:oleObj spid="_x0000_s319541" name="Equation" r:id="rId5" imgW="4546440" imgH="393480" progId="Equation.3">
                  <p:embed/>
                </p:oleObj>
              </mc:Choice>
              <mc:Fallback>
                <p:oleObj name="Equation" r:id="rId5" imgW="4546440" imgH="393480" progId="Equation.3">
                  <p:embed/>
                  <p:pic>
                    <p:nvPicPr>
                      <p:cNvPr id="1741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62" y="2928934"/>
                        <a:ext cx="7415212"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2952" name="Group 24"/>
          <p:cNvGraphicFramePr>
            <a:graphicFrameLocks noGrp="1"/>
          </p:cNvGraphicFramePr>
          <p:nvPr>
            <p:ph sz="quarter" idx="4294967295"/>
          </p:nvPr>
        </p:nvGraphicFramePr>
        <p:xfrm>
          <a:off x="1285875" y="4990167"/>
          <a:ext cx="6621463" cy="1296353"/>
        </p:xfrm>
        <a:graphic>
          <a:graphicData uri="http://schemas.openxmlformats.org/drawingml/2006/table">
            <a:tbl>
              <a:tblPr/>
              <a:tblGrid>
                <a:gridCol w="4437063">
                  <a:extLst>
                    <a:ext uri="{9D8B030D-6E8A-4147-A177-3AD203B41FA5}">
                      <a16:colId xmlns="" xmlns:a16="http://schemas.microsoft.com/office/drawing/2014/main" val="20000"/>
                    </a:ext>
                  </a:extLst>
                </a:gridCol>
                <a:gridCol w="2184400">
                  <a:extLst>
                    <a:ext uri="{9D8B030D-6E8A-4147-A177-3AD203B41FA5}">
                      <a16:colId xmlns="" xmlns:a16="http://schemas.microsoft.com/office/drawing/2014/main" val="20001"/>
                    </a:ext>
                  </a:extLst>
                </a:gridCol>
              </a:tblGrid>
              <a:tr h="2159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1"/>
                          </a:solidFill>
                          <a:effectLst/>
                          <a:latin typeface="+mn-lt"/>
                          <a:ea typeface="-윤체M" pitchFamily="18" charset="-127"/>
                        </a:rPr>
                        <a:t>Bahan</a:t>
                      </a:r>
                      <a:r>
                        <a:rPr kumimoji="0" lang="en-US" sz="2000" b="0" i="0" u="none" strike="noStrike" cap="none" normalizeH="0" baseline="0" dirty="0" smtClean="0">
                          <a:ln>
                            <a:noFill/>
                          </a:ln>
                          <a:solidFill>
                            <a:schemeClr val="tx1"/>
                          </a:solidFill>
                          <a:effectLst/>
                          <a:latin typeface="+mn-lt"/>
                          <a:ea typeface="-윤체M" pitchFamily="18" charset="-127"/>
                        </a:rPr>
                        <a:t> </a:t>
                      </a:r>
                      <a:r>
                        <a:rPr kumimoji="0" lang="en-US" sz="2000" b="0" i="0" u="none" strike="noStrike" cap="none" normalizeH="0" baseline="0" dirty="0" err="1" smtClean="0">
                          <a:ln>
                            <a:noFill/>
                          </a:ln>
                          <a:solidFill>
                            <a:schemeClr val="tx1"/>
                          </a:solidFill>
                          <a:effectLst/>
                          <a:latin typeface="+mn-lt"/>
                          <a:ea typeface="-윤체M" pitchFamily="18" charset="-127"/>
                        </a:rPr>
                        <a:t>baku</a:t>
                      </a:r>
                      <a:r>
                        <a:rPr kumimoji="0" lang="en-US" sz="2000" b="0" i="0" u="none" strike="noStrike" cap="none" normalizeH="0" baseline="0" dirty="0" smtClean="0">
                          <a:ln>
                            <a:noFill/>
                          </a:ln>
                          <a:solidFill>
                            <a:schemeClr val="tx1"/>
                          </a:solidFill>
                          <a:effectLst/>
                          <a:latin typeface="+mn-lt"/>
                          <a:ea typeface="-윤체M" pitchFamily="18" charset="-127"/>
                        </a:rPr>
                        <a:t> yang </a:t>
                      </a:r>
                      <a:r>
                        <a:rPr kumimoji="0" lang="en-US" sz="2000" b="0" i="0" u="none" strike="noStrike" cap="none" normalizeH="0" baseline="0" dirty="0" err="1" smtClean="0">
                          <a:ln>
                            <a:noFill/>
                          </a:ln>
                          <a:solidFill>
                            <a:schemeClr val="tx1"/>
                          </a:solidFill>
                          <a:effectLst/>
                          <a:latin typeface="+mn-lt"/>
                          <a:ea typeface="-윤체M" pitchFamily="18" charset="-127"/>
                        </a:rPr>
                        <a:t>siap</a:t>
                      </a:r>
                      <a:r>
                        <a:rPr kumimoji="0" lang="en-US" sz="2000" b="0" i="0" u="none" strike="noStrike" cap="none" normalizeH="0" baseline="0" dirty="0" smtClean="0">
                          <a:ln>
                            <a:noFill/>
                          </a:ln>
                          <a:solidFill>
                            <a:schemeClr val="tx1"/>
                          </a:solidFill>
                          <a:effectLst/>
                          <a:latin typeface="+mn-lt"/>
                          <a:ea typeface="-윤체M" pitchFamily="18" charset="-127"/>
                        </a:rPr>
                        <a:t> </a:t>
                      </a:r>
                      <a:r>
                        <a:rPr kumimoji="0" lang="en-US" sz="2000" b="0" i="0" u="none" strike="noStrike" cap="none" normalizeH="0" baseline="0" dirty="0" err="1" smtClean="0">
                          <a:ln>
                            <a:noFill/>
                          </a:ln>
                          <a:solidFill>
                            <a:schemeClr val="tx1"/>
                          </a:solidFill>
                          <a:effectLst/>
                          <a:latin typeface="+mn-lt"/>
                          <a:ea typeface="-윤체M" pitchFamily="18" charset="-127"/>
                        </a:rPr>
                        <a:t>digunakan</a:t>
                      </a:r>
                      <a:endParaRPr kumimoji="0" lang="en-US" sz="2000" b="0" i="0" u="none" strike="noStrike" cap="none" normalizeH="0" baseline="0" dirty="0" smtClean="0">
                        <a:ln>
                          <a:noFill/>
                        </a:ln>
                        <a:solidFill>
                          <a:schemeClr val="tx1"/>
                        </a:solidFill>
                        <a:effectLst/>
                        <a:latin typeface="+mn-lt"/>
                        <a:ea typeface="-윤체M" pitchFamily="18" charset="-127"/>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mn-lt"/>
                          <a:ea typeface="-윤체M" pitchFamily="18" charset="-127"/>
                        </a:rPr>
                        <a:t>Rp6.270.000,-</a:t>
                      </a:r>
                    </a:p>
                  </a:txBody>
                  <a:tcPr anchor="ctr"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396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CC0066"/>
                          </a:solidFill>
                          <a:effectLst/>
                          <a:latin typeface="+mn-lt"/>
                          <a:ea typeface="-윤체M" pitchFamily="18" charset="-127"/>
                        </a:rPr>
                        <a:t>Persediaan akhir</a:t>
                      </a:r>
                    </a:p>
                  </a:txBody>
                  <a:tcPr anchor="ct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CC0066"/>
                          </a:solidFill>
                          <a:effectLst/>
                          <a:latin typeface="+mn-lt"/>
                          <a:ea typeface="-윤체M" pitchFamily="18" charset="-127"/>
                        </a:rPr>
                        <a:t>(Rp2.849.600,-)</a:t>
                      </a:r>
                    </a:p>
                  </a:txBody>
                  <a:tcPr anchor="ct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1"/>
                          </a:solidFill>
                          <a:effectLst/>
                          <a:latin typeface="+mn-lt"/>
                          <a:ea typeface="-윤체M" pitchFamily="18" charset="-127"/>
                        </a:rPr>
                        <a:t>Harga</a:t>
                      </a:r>
                      <a:r>
                        <a:rPr kumimoji="0" lang="en-US" sz="2000" b="0" i="0" u="none" strike="noStrike" cap="none" normalizeH="0" baseline="0" dirty="0" smtClean="0">
                          <a:ln>
                            <a:noFill/>
                          </a:ln>
                          <a:solidFill>
                            <a:schemeClr val="tx1"/>
                          </a:solidFill>
                          <a:effectLst/>
                          <a:latin typeface="+mn-lt"/>
                          <a:ea typeface="-윤체M" pitchFamily="18" charset="-127"/>
                        </a:rPr>
                        <a:t> </a:t>
                      </a:r>
                      <a:r>
                        <a:rPr kumimoji="0" lang="en-US" sz="2000" b="0" i="0" u="none" strike="noStrike" cap="none" normalizeH="0" baseline="0" dirty="0" err="1" smtClean="0">
                          <a:ln>
                            <a:noFill/>
                          </a:ln>
                          <a:solidFill>
                            <a:schemeClr val="tx1"/>
                          </a:solidFill>
                          <a:effectLst/>
                          <a:latin typeface="+mn-lt"/>
                          <a:ea typeface="-윤체M" pitchFamily="18" charset="-127"/>
                        </a:rPr>
                        <a:t>Pokok</a:t>
                      </a:r>
                      <a:r>
                        <a:rPr kumimoji="0" lang="en-US" sz="2000" b="0" i="0" u="none" strike="noStrike" cap="none" normalizeH="0" baseline="0" dirty="0" smtClean="0">
                          <a:ln>
                            <a:noFill/>
                          </a:ln>
                          <a:solidFill>
                            <a:schemeClr val="tx1"/>
                          </a:solidFill>
                          <a:effectLst/>
                          <a:latin typeface="+mn-lt"/>
                          <a:ea typeface="-윤체M" pitchFamily="18" charset="-127"/>
                        </a:rPr>
                        <a:t> </a:t>
                      </a:r>
                      <a:r>
                        <a:rPr kumimoji="0" lang="en-US" sz="2000" b="0" i="0" u="none" strike="noStrike" cap="none" normalizeH="0" baseline="0" dirty="0" err="1" smtClean="0">
                          <a:ln>
                            <a:noFill/>
                          </a:ln>
                          <a:solidFill>
                            <a:schemeClr val="tx1"/>
                          </a:solidFill>
                          <a:effectLst/>
                          <a:latin typeface="+mn-lt"/>
                          <a:ea typeface="-윤체M" pitchFamily="18" charset="-127"/>
                        </a:rPr>
                        <a:t>Bahan</a:t>
                      </a:r>
                      <a:r>
                        <a:rPr kumimoji="0" lang="en-US" sz="2000" b="0" i="0" u="none" strike="noStrike" cap="none" normalizeH="0" baseline="0" dirty="0" smtClean="0">
                          <a:ln>
                            <a:noFill/>
                          </a:ln>
                          <a:solidFill>
                            <a:schemeClr val="tx1"/>
                          </a:solidFill>
                          <a:effectLst/>
                          <a:latin typeface="+mn-lt"/>
                          <a:ea typeface="-윤체M" pitchFamily="18" charset="-127"/>
                        </a:rPr>
                        <a:t> Yang </a:t>
                      </a:r>
                      <a:r>
                        <a:rPr kumimoji="0" lang="en-US" sz="2000" b="0" i="0" u="none" strike="noStrike" cap="none" normalizeH="0" baseline="0" dirty="0" err="1" smtClean="0">
                          <a:ln>
                            <a:noFill/>
                          </a:ln>
                          <a:solidFill>
                            <a:schemeClr val="tx1"/>
                          </a:solidFill>
                          <a:effectLst/>
                          <a:latin typeface="+mn-lt"/>
                          <a:ea typeface="-윤체M" pitchFamily="18" charset="-127"/>
                        </a:rPr>
                        <a:t>Digunakan</a:t>
                      </a:r>
                      <a:endParaRPr kumimoji="0" lang="en-US" sz="2000" b="0" i="0" u="none" strike="noStrike" cap="none" normalizeH="0" baseline="0" dirty="0" smtClean="0">
                        <a:ln>
                          <a:noFill/>
                        </a:ln>
                        <a:solidFill>
                          <a:schemeClr val="tx1"/>
                        </a:solidFill>
                        <a:effectLst/>
                        <a:latin typeface="+mn-lt"/>
                        <a:ea typeface="-윤체M" pitchFamily="18" charset="-127"/>
                      </a:endParaRPr>
                    </a:p>
                  </a:txBody>
                  <a:tcPr anchor="ctr" horzOverflow="overflow">
                    <a:lnL cap="flat">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mn-lt"/>
                          <a:ea typeface="-윤체M" pitchFamily="18" charset="-127"/>
                        </a:rPr>
                        <a:t>Rp3.420.400,-</a:t>
                      </a:r>
                    </a:p>
                  </a:txBody>
                  <a:tcPr anchor="ctr" horzOverflow="overflow">
                    <a:lnL>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17421" name="Rectangle 5"/>
          <p:cNvSpPr>
            <a:spLocks noChangeArrowheads="1"/>
          </p:cNvSpPr>
          <p:nvPr/>
        </p:nvSpPr>
        <p:spPr bwMode="auto">
          <a:xfrm>
            <a:off x="642938" y="3849698"/>
            <a:ext cx="7345362" cy="1008062"/>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r>
              <a:rPr lang="en-US" sz="2000" dirty="0" err="1">
                <a:latin typeface="+mn-lt"/>
                <a:ea typeface="-윤체M"/>
                <a:cs typeface="-윤체M"/>
              </a:rPr>
              <a:t>Persediaan</a:t>
            </a:r>
            <a:r>
              <a:rPr lang="en-US" sz="2000" dirty="0">
                <a:latin typeface="+mn-lt"/>
                <a:ea typeface="-윤체M"/>
                <a:cs typeface="-윤체M"/>
              </a:rPr>
              <a:t> </a:t>
            </a:r>
            <a:r>
              <a:rPr lang="en-US" sz="2000" dirty="0" err="1">
                <a:latin typeface="+mn-lt"/>
                <a:ea typeface="-윤체M"/>
                <a:cs typeface="-윤체M"/>
              </a:rPr>
              <a:t>akhir</a:t>
            </a:r>
            <a:r>
              <a:rPr lang="en-US" sz="2000" dirty="0">
                <a:latin typeface="+mn-lt"/>
                <a:ea typeface="-윤체M"/>
                <a:cs typeface="-윤체M"/>
              </a:rPr>
              <a:t> = 13.000 unit @ Rp219,20 = Rp2.849.600,-</a:t>
            </a:r>
          </a:p>
          <a:p>
            <a:pPr>
              <a:spcBef>
                <a:spcPct val="20000"/>
              </a:spcBef>
              <a:buClr>
                <a:schemeClr val="bg2"/>
              </a:buClr>
              <a:buSzPct val="75000"/>
              <a:buFont typeface="Wingdings" pitchFamily="2" charset="2"/>
              <a:buNone/>
            </a:pPr>
            <a:r>
              <a:rPr lang="en-US" sz="2000" dirty="0" err="1">
                <a:latin typeface="+mn-lt"/>
                <a:ea typeface="-윤체M"/>
                <a:cs typeface="-윤체M"/>
              </a:rPr>
              <a:t>Harga</a:t>
            </a:r>
            <a:r>
              <a:rPr lang="en-US" sz="2000" dirty="0">
                <a:latin typeface="+mn-lt"/>
                <a:ea typeface="-윤체M"/>
                <a:cs typeface="-윤체M"/>
              </a:rPr>
              <a:t> </a:t>
            </a:r>
            <a:r>
              <a:rPr lang="en-US" sz="2000" dirty="0" err="1">
                <a:latin typeface="+mn-lt"/>
                <a:ea typeface="-윤체M"/>
                <a:cs typeface="-윤체M"/>
              </a:rPr>
              <a:t>Pokok</a:t>
            </a:r>
            <a:r>
              <a:rPr lang="en-US" sz="2000" dirty="0">
                <a:latin typeface="+mn-lt"/>
                <a:ea typeface="-윤체M"/>
                <a:cs typeface="-윤체M"/>
              </a:rPr>
              <a:t> </a:t>
            </a:r>
            <a:r>
              <a:rPr lang="en-US" sz="2000" dirty="0" err="1">
                <a:latin typeface="+mn-lt"/>
                <a:ea typeface="-윤체M"/>
                <a:cs typeface="-윤체M"/>
              </a:rPr>
              <a:t>Bahan</a:t>
            </a:r>
            <a:r>
              <a:rPr lang="en-US" sz="2000" dirty="0">
                <a:latin typeface="+mn-lt"/>
                <a:ea typeface="-윤체M"/>
                <a:cs typeface="-윤체M"/>
              </a:rPr>
              <a:t> Baku yang </a:t>
            </a:r>
            <a:r>
              <a:rPr lang="en-US" sz="2000" dirty="0" err="1">
                <a:latin typeface="+mn-lt"/>
                <a:ea typeface="-윤체M"/>
                <a:cs typeface="-윤체M"/>
              </a:rPr>
              <a:t>digunakan</a:t>
            </a:r>
            <a:r>
              <a:rPr lang="en-US" sz="2000" dirty="0">
                <a:latin typeface="+mn-lt"/>
                <a:ea typeface="-윤체M"/>
                <a:cs typeface="-윤체M"/>
              </a:rPr>
              <a:t> </a:t>
            </a:r>
            <a:r>
              <a:rPr lang="en-US" sz="2000" dirty="0" err="1">
                <a:latin typeface="+mn-lt"/>
                <a:ea typeface="-윤체M"/>
                <a:cs typeface="-윤체M"/>
              </a:rPr>
              <a:t>adalah</a:t>
            </a:r>
            <a:r>
              <a:rPr lang="en-US" sz="2000" dirty="0">
                <a:latin typeface="+mn-lt"/>
                <a:ea typeface="-윤체M"/>
                <a:cs typeface="-윤체M"/>
              </a:rPr>
              <a:t> :</a:t>
            </a:r>
          </a:p>
        </p:txBody>
      </p:sp>
      <p:sp>
        <p:nvSpPr>
          <p:cNvPr id="7" name="Slide Number Placeholder 3"/>
          <p:cNvSpPr>
            <a:spLocks noGrp="1"/>
          </p:cNvSpPr>
          <p:nvPr>
            <p:ph type="sldNum" sz="quarter" idx="11"/>
          </p:nvPr>
        </p:nvSpPr>
        <p:spPr/>
        <p:txBody>
          <a:bodyPr/>
          <a:lstStyle/>
          <a:p>
            <a:pPr>
              <a:defRPr/>
            </a:pPr>
            <a:fld id="{45409CCA-A92B-495C-AE71-EA693AD4C1EF}" type="slidenum">
              <a:rPr lang="en-US"/>
              <a:pPr>
                <a:defRPr/>
              </a:pPr>
              <a:t>78</a:t>
            </a:fld>
            <a:endParaRPr lang="en-US"/>
          </a:p>
        </p:txBody>
      </p:sp>
    </p:spTree>
    <p:extLst>
      <p:ext uri="{BB962C8B-B14F-4D97-AF65-F5344CB8AC3E}">
        <p14:creationId xmlns:p14="http://schemas.microsoft.com/office/powerpoint/2010/main" val="2039598988"/>
      </p:ext>
    </p:extLst>
  </p:cSld>
  <p:clrMapOvr>
    <a:masterClrMapping/>
  </p:clrMapOvr>
  <p:transition>
    <p:cov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pPr eaLnBrk="1" hangingPunct="1">
              <a:defRPr/>
            </a:pPr>
            <a:r>
              <a:rPr lang="en-US" sz="3600" dirty="0" smtClean="0"/>
              <a:t>(2b) </a:t>
            </a:r>
            <a:r>
              <a:rPr lang="en-US" sz="3600" dirty="0" err="1" smtClean="0"/>
              <a:t>Metoda</a:t>
            </a:r>
            <a:r>
              <a:rPr lang="en-US" sz="3600" dirty="0" smtClean="0"/>
              <a:t> rata-rata</a:t>
            </a:r>
            <a:br>
              <a:rPr lang="en-US" sz="3600" dirty="0" smtClean="0"/>
            </a:br>
            <a:r>
              <a:rPr lang="en-US" sz="3600" dirty="0" smtClean="0"/>
              <a:t>(Average </a:t>
            </a:r>
            <a:r>
              <a:rPr lang="en-US" sz="3600" dirty="0"/>
              <a:t>Cost Method)</a:t>
            </a:r>
          </a:p>
        </p:txBody>
      </p:sp>
      <p:sp>
        <p:nvSpPr>
          <p:cNvPr id="73731" name="Rectangle 3"/>
          <p:cNvSpPr>
            <a:spLocks noGrp="1" noChangeArrowheads="1"/>
          </p:cNvSpPr>
          <p:nvPr>
            <p:ph sz="quarter" idx="1"/>
          </p:nvPr>
        </p:nvSpPr>
        <p:spPr/>
        <p:txBody>
          <a:bodyPr/>
          <a:lstStyle/>
          <a:p>
            <a:pPr eaLnBrk="1" hangingPunct="1">
              <a:lnSpc>
                <a:spcPct val="80000"/>
              </a:lnSpc>
              <a:spcBef>
                <a:spcPct val="0"/>
              </a:spcBef>
              <a:buFont typeface="Wingdings" pitchFamily="2" charset="2"/>
              <a:buNone/>
            </a:pPr>
            <a:endParaRPr lang="en-US" sz="2000" dirty="0" smtClean="0"/>
          </a:p>
          <a:p>
            <a:pPr algn="ctr" eaLnBrk="1" hangingPunct="1">
              <a:lnSpc>
                <a:spcPct val="80000"/>
              </a:lnSpc>
              <a:spcBef>
                <a:spcPct val="0"/>
              </a:spcBef>
              <a:buFont typeface="Wingdings" pitchFamily="2" charset="2"/>
              <a:buNone/>
            </a:pPr>
            <a:r>
              <a:rPr lang="en-US" sz="2400" dirty="0" err="1" smtClean="0"/>
              <a:t>Biaya</a:t>
            </a:r>
            <a:r>
              <a:rPr lang="en-US" sz="2400" dirty="0" smtClean="0"/>
              <a:t> rata-rata </a:t>
            </a:r>
            <a:r>
              <a:rPr lang="en-US" sz="2400" dirty="0" err="1" smtClean="0"/>
              <a:t>terbobot</a:t>
            </a:r>
            <a:r>
              <a:rPr lang="en-US" sz="2400" dirty="0" smtClean="0"/>
              <a:t> Weighted-average cost (WAC) =</a:t>
            </a:r>
          </a:p>
          <a:p>
            <a:pPr algn="ctr" eaLnBrk="1" hangingPunct="1">
              <a:lnSpc>
                <a:spcPct val="80000"/>
              </a:lnSpc>
              <a:spcBef>
                <a:spcPct val="0"/>
              </a:spcBef>
              <a:buFont typeface="Wingdings" pitchFamily="2" charset="2"/>
              <a:buNone/>
            </a:pPr>
            <a:endParaRPr lang="en-US" sz="2400" u="sng" dirty="0" smtClean="0">
              <a:solidFill>
                <a:srgbClr val="037C03"/>
              </a:solidFill>
            </a:endParaRPr>
          </a:p>
          <a:p>
            <a:pPr algn="ctr" eaLnBrk="1" hangingPunct="1">
              <a:lnSpc>
                <a:spcPct val="80000"/>
              </a:lnSpc>
              <a:spcBef>
                <a:spcPct val="0"/>
              </a:spcBef>
              <a:buFont typeface="Wingdings" pitchFamily="2" charset="2"/>
              <a:buNone/>
            </a:pPr>
            <a:r>
              <a:rPr lang="en-US" sz="2400" u="sng" dirty="0" smtClean="0">
                <a:solidFill>
                  <a:srgbClr val="CC0066"/>
                </a:solidFill>
              </a:rPr>
              <a:t>= </a:t>
            </a:r>
            <a:r>
              <a:rPr lang="en-US" sz="2400" u="sng" dirty="0" err="1" smtClean="0">
                <a:solidFill>
                  <a:srgbClr val="CC0066"/>
                </a:solidFill>
              </a:rPr>
              <a:t>Biaya</a:t>
            </a:r>
            <a:r>
              <a:rPr lang="en-US" sz="2400" u="sng" dirty="0" smtClean="0">
                <a:solidFill>
                  <a:srgbClr val="CC0066"/>
                </a:solidFill>
              </a:rPr>
              <a:t> inventory </a:t>
            </a:r>
            <a:r>
              <a:rPr lang="en-US" sz="2400" u="sng" dirty="0" err="1" smtClean="0">
                <a:solidFill>
                  <a:srgbClr val="CC0066"/>
                </a:solidFill>
              </a:rPr>
              <a:t>awal</a:t>
            </a:r>
            <a:r>
              <a:rPr lang="en-US" sz="2400" u="sng" dirty="0" smtClean="0">
                <a:solidFill>
                  <a:srgbClr val="CC0066"/>
                </a:solidFill>
              </a:rPr>
              <a:t>  +  </a:t>
            </a:r>
            <a:r>
              <a:rPr lang="en-US" sz="2400" u="sng" dirty="0" err="1" smtClean="0">
                <a:solidFill>
                  <a:srgbClr val="CC0066"/>
                </a:solidFill>
              </a:rPr>
              <a:t>biaya</a:t>
            </a:r>
            <a:r>
              <a:rPr lang="en-US" sz="2400" u="sng" dirty="0" smtClean="0">
                <a:solidFill>
                  <a:srgbClr val="CC0066"/>
                </a:solidFill>
              </a:rPr>
              <a:t> </a:t>
            </a:r>
            <a:r>
              <a:rPr lang="en-US" sz="2400" u="sng" dirty="0" err="1" smtClean="0">
                <a:solidFill>
                  <a:srgbClr val="CC0066"/>
                </a:solidFill>
              </a:rPr>
              <a:t>pembelian</a:t>
            </a:r>
            <a:r>
              <a:rPr lang="en-US" sz="2400" u="sng" dirty="0" smtClean="0">
                <a:solidFill>
                  <a:srgbClr val="CC0066"/>
                </a:solidFill>
              </a:rPr>
              <a:t> </a:t>
            </a:r>
          </a:p>
          <a:p>
            <a:pPr algn="ctr" eaLnBrk="1" hangingPunct="1">
              <a:lnSpc>
                <a:spcPct val="80000"/>
              </a:lnSpc>
              <a:spcBef>
                <a:spcPct val="0"/>
              </a:spcBef>
              <a:buFont typeface="Wingdings" pitchFamily="2" charset="2"/>
              <a:buNone/>
            </a:pPr>
            <a:r>
              <a:rPr lang="en-US" sz="2400" dirty="0" smtClean="0">
                <a:solidFill>
                  <a:srgbClr val="CC0066"/>
                </a:solidFill>
              </a:rPr>
              <a:t>		</a:t>
            </a:r>
            <a:r>
              <a:rPr lang="en-US" sz="2400" dirty="0" err="1" smtClean="0">
                <a:solidFill>
                  <a:srgbClr val="CC0066"/>
                </a:solidFill>
              </a:rPr>
              <a:t>Banyaknya</a:t>
            </a:r>
            <a:r>
              <a:rPr lang="en-US" sz="2400" dirty="0" smtClean="0">
                <a:solidFill>
                  <a:srgbClr val="CC0066"/>
                </a:solidFill>
              </a:rPr>
              <a:t> </a:t>
            </a:r>
            <a:r>
              <a:rPr lang="en-US" sz="2400" dirty="0" err="1" smtClean="0">
                <a:solidFill>
                  <a:srgbClr val="CC0066"/>
                </a:solidFill>
              </a:rPr>
              <a:t>inventori</a:t>
            </a:r>
            <a:r>
              <a:rPr lang="en-US" sz="2400" dirty="0" smtClean="0">
                <a:solidFill>
                  <a:srgbClr val="CC0066"/>
                </a:solidFill>
              </a:rPr>
              <a:t> </a:t>
            </a:r>
            <a:r>
              <a:rPr lang="en-US" sz="2400" dirty="0" err="1" smtClean="0">
                <a:solidFill>
                  <a:srgbClr val="CC0066"/>
                </a:solidFill>
              </a:rPr>
              <a:t>awal</a:t>
            </a:r>
            <a:r>
              <a:rPr lang="en-US" sz="2400" dirty="0" smtClean="0">
                <a:solidFill>
                  <a:srgbClr val="CC0066"/>
                </a:solidFill>
              </a:rPr>
              <a:t> + </a:t>
            </a:r>
            <a:r>
              <a:rPr lang="en-US" sz="2400" dirty="0" err="1" smtClean="0">
                <a:solidFill>
                  <a:srgbClr val="CC0066"/>
                </a:solidFill>
              </a:rPr>
              <a:t>banyaknya</a:t>
            </a:r>
            <a:r>
              <a:rPr lang="en-US" sz="2400" dirty="0" smtClean="0">
                <a:solidFill>
                  <a:srgbClr val="CC0066"/>
                </a:solidFill>
              </a:rPr>
              <a:t> yang </a:t>
            </a:r>
            <a:r>
              <a:rPr lang="en-US" sz="2400" dirty="0" err="1" smtClean="0">
                <a:solidFill>
                  <a:srgbClr val="CC0066"/>
                </a:solidFill>
              </a:rPr>
              <a:t>dibeli</a:t>
            </a:r>
            <a:r>
              <a:rPr lang="en-US" sz="2400" u="sng" dirty="0" smtClean="0">
                <a:solidFill>
                  <a:srgbClr val="CC0066"/>
                </a:solidFill>
              </a:rPr>
              <a:t> </a:t>
            </a:r>
            <a:r>
              <a:rPr lang="en-US" sz="2400" dirty="0" smtClean="0">
                <a:solidFill>
                  <a:srgbClr val="CC0066"/>
                </a:solidFill>
              </a:rPr>
              <a:t/>
            </a:r>
            <a:br>
              <a:rPr lang="en-US" sz="2400" dirty="0" smtClean="0">
                <a:solidFill>
                  <a:srgbClr val="CC0066"/>
                </a:solidFill>
              </a:rPr>
            </a:br>
            <a:endParaRPr lang="en-US" sz="2400" dirty="0" smtClean="0">
              <a:solidFill>
                <a:srgbClr val="CC0066"/>
              </a:solidFill>
            </a:endParaRPr>
          </a:p>
          <a:p>
            <a:pPr algn="ctr" eaLnBrk="1" hangingPunct="1">
              <a:lnSpc>
                <a:spcPct val="80000"/>
              </a:lnSpc>
              <a:buFont typeface="Wingdings" pitchFamily="2" charset="2"/>
              <a:buNone/>
            </a:pPr>
            <a:r>
              <a:rPr lang="en-US" sz="2400" dirty="0" err="1" smtClean="0"/>
              <a:t>Inventori</a:t>
            </a:r>
            <a:r>
              <a:rPr lang="en-US" sz="2400" dirty="0" smtClean="0"/>
              <a:t> </a:t>
            </a:r>
            <a:r>
              <a:rPr lang="en-US" sz="2400" dirty="0" err="1" smtClean="0"/>
              <a:t>akhir</a:t>
            </a:r>
            <a:endParaRPr lang="en-US" sz="2400" dirty="0" smtClean="0"/>
          </a:p>
          <a:p>
            <a:pPr algn="ctr" eaLnBrk="1" hangingPunct="1">
              <a:lnSpc>
                <a:spcPct val="80000"/>
              </a:lnSpc>
              <a:buFont typeface="Wingdings" pitchFamily="2" charset="2"/>
              <a:buNone/>
            </a:pPr>
            <a:r>
              <a:rPr lang="en-US" sz="2400" dirty="0" err="1" smtClean="0"/>
              <a:t>Inventori</a:t>
            </a:r>
            <a:r>
              <a:rPr lang="en-US" sz="2400" dirty="0" smtClean="0"/>
              <a:t> </a:t>
            </a:r>
            <a:r>
              <a:rPr lang="en-US" sz="2400" dirty="0" err="1" smtClean="0"/>
              <a:t>akhir</a:t>
            </a:r>
            <a:r>
              <a:rPr lang="en-US" sz="2400" dirty="0" smtClean="0">
                <a:solidFill>
                  <a:schemeClr val="folHlink"/>
                </a:solidFill>
              </a:rPr>
              <a:t> </a:t>
            </a:r>
            <a:r>
              <a:rPr lang="en-US" sz="2400" dirty="0" smtClean="0">
                <a:solidFill>
                  <a:srgbClr val="CC0066"/>
                </a:solidFill>
              </a:rPr>
              <a:t>= </a:t>
            </a:r>
            <a:r>
              <a:rPr lang="en-US" sz="2400" dirty="0" err="1" smtClean="0">
                <a:solidFill>
                  <a:srgbClr val="CC0066"/>
                </a:solidFill>
              </a:rPr>
              <a:t>banyaknya</a:t>
            </a:r>
            <a:r>
              <a:rPr lang="en-US" sz="2400" dirty="0" smtClean="0">
                <a:solidFill>
                  <a:srgbClr val="CC0066"/>
                </a:solidFill>
              </a:rPr>
              <a:t> </a:t>
            </a:r>
            <a:r>
              <a:rPr lang="en-US" sz="2400" dirty="0" err="1" smtClean="0">
                <a:solidFill>
                  <a:srgbClr val="CC0066"/>
                </a:solidFill>
              </a:rPr>
              <a:t>barang</a:t>
            </a:r>
            <a:r>
              <a:rPr lang="en-US" sz="2400" dirty="0" smtClean="0">
                <a:solidFill>
                  <a:srgbClr val="CC0066"/>
                </a:solidFill>
              </a:rPr>
              <a:t> </a:t>
            </a:r>
            <a:r>
              <a:rPr lang="en-US" sz="2400" dirty="0" err="1" smtClean="0">
                <a:solidFill>
                  <a:srgbClr val="CC0066"/>
                </a:solidFill>
              </a:rPr>
              <a:t>di</a:t>
            </a:r>
            <a:r>
              <a:rPr lang="en-US" sz="2400" dirty="0" smtClean="0">
                <a:solidFill>
                  <a:srgbClr val="CC0066"/>
                </a:solidFill>
              </a:rPr>
              <a:t> </a:t>
            </a:r>
            <a:r>
              <a:rPr lang="en-US" sz="2400" dirty="0" err="1" smtClean="0">
                <a:solidFill>
                  <a:srgbClr val="CC0066"/>
                </a:solidFill>
              </a:rPr>
              <a:t>akhir</a:t>
            </a:r>
            <a:r>
              <a:rPr lang="en-US" sz="2400" dirty="0" smtClean="0">
                <a:solidFill>
                  <a:srgbClr val="CC0066"/>
                </a:solidFill>
              </a:rPr>
              <a:t> x WAC</a:t>
            </a:r>
            <a:br>
              <a:rPr lang="en-US" sz="2400" dirty="0" smtClean="0">
                <a:solidFill>
                  <a:srgbClr val="CC0066"/>
                </a:solidFill>
              </a:rPr>
            </a:br>
            <a:endParaRPr lang="en-US" sz="2400" dirty="0" smtClean="0">
              <a:solidFill>
                <a:srgbClr val="CC0066"/>
              </a:solidFill>
            </a:endParaRPr>
          </a:p>
          <a:p>
            <a:pPr algn="ctr" eaLnBrk="1" hangingPunct="1">
              <a:lnSpc>
                <a:spcPct val="80000"/>
              </a:lnSpc>
              <a:buFont typeface="Wingdings" pitchFamily="2" charset="2"/>
              <a:buNone/>
            </a:pPr>
            <a:r>
              <a:rPr lang="en-US" sz="2400" dirty="0" err="1" smtClean="0"/>
              <a:t>Biaya</a:t>
            </a:r>
            <a:r>
              <a:rPr lang="en-US" sz="2400" dirty="0" smtClean="0"/>
              <a:t> </a:t>
            </a:r>
            <a:r>
              <a:rPr lang="en-US" sz="2400" dirty="0" err="1" smtClean="0"/>
              <a:t>barang</a:t>
            </a:r>
            <a:r>
              <a:rPr lang="en-US" sz="2400" dirty="0" smtClean="0"/>
              <a:t> </a:t>
            </a:r>
            <a:r>
              <a:rPr lang="en-US" sz="2400" dirty="0" err="1" smtClean="0"/>
              <a:t>terjual</a:t>
            </a:r>
            <a:r>
              <a:rPr lang="en-US" sz="2400" dirty="0" smtClean="0"/>
              <a:t> (Cost of Goods Sold)</a:t>
            </a:r>
          </a:p>
          <a:p>
            <a:pPr algn="ctr" eaLnBrk="1" hangingPunct="1">
              <a:lnSpc>
                <a:spcPct val="80000"/>
              </a:lnSpc>
              <a:buFont typeface="Wingdings" pitchFamily="2" charset="2"/>
              <a:buNone/>
            </a:pPr>
            <a:r>
              <a:rPr lang="en-US" sz="2400" dirty="0" smtClean="0">
                <a:solidFill>
                  <a:srgbClr val="CC0066"/>
                </a:solidFill>
              </a:rPr>
              <a:t>COGS = </a:t>
            </a:r>
            <a:r>
              <a:rPr lang="en-US" sz="2400" dirty="0" err="1" smtClean="0">
                <a:solidFill>
                  <a:srgbClr val="CC0066"/>
                </a:solidFill>
              </a:rPr>
              <a:t>Banyaknya</a:t>
            </a:r>
            <a:r>
              <a:rPr lang="en-US" sz="2400" dirty="0" smtClean="0">
                <a:solidFill>
                  <a:srgbClr val="CC0066"/>
                </a:solidFill>
              </a:rPr>
              <a:t> yang </a:t>
            </a:r>
            <a:r>
              <a:rPr lang="en-US" sz="2400" dirty="0" err="1" smtClean="0">
                <a:solidFill>
                  <a:srgbClr val="CC0066"/>
                </a:solidFill>
              </a:rPr>
              <a:t>terjual</a:t>
            </a:r>
            <a:r>
              <a:rPr lang="en-US" sz="2400" dirty="0" smtClean="0">
                <a:solidFill>
                  <a:srgbClr val="CC0066"/>
                </a:solidFill>
              </a:rPr>
              <a:t>  x  WAC</a:t>
            </a:r>
          </a:p>
          <a:p>
            <a:pPr algn="ctr" eaLnBrk="1" hangingPunct="1">
              <a:lnSpc>
                <a:spcPct val="80000"/>
              </a:lnSpc>
              <a:buFont typeface="Wingdings" pitchFamily="2" charset="2"/>
              <a:buNone/>
            </a:pPr>
            <a:endParaRPr lang="en-US" sz="2400" dirty="0" smtClean="0"/>
          </a:p>
        </p:txBody>
      </p:sp>
      <p:sp>
        <p:nvSpPr>
          <p:cNvPr id="4" name="Slide Number Placeholder 3"/>
          <p:cNvSpPr>
            <a:spLocks noGrp="1"/>
          </p:cNvSpPr>
          <p:nvPr>
            <p:ph type="sldNum" sz="quarter" idx="11"/>
          </p:nvPr>
        </p:nvSpPr>
        <p:spPr/>
        <p:txBody>
          <a:bodyPr/>
          <a:lstStyle/>
          <a:p>
            <a:pPr>
              <a:defRPr/>
            </a:pPr>
            <a:fld id="{F469EBAC-8DB1-480F-8022-82D18C7D986B}" type="slidenum">
              <a:rPr lang="en-US"/>
              <a:pPr>
                <a:defRPr/>
              </a:pPr>
              <a:t>79</a:t>
            </a:fld>
            <a:endParaRPr lang="en-US"/>
          </a:p>
        </p:txBody>
      </p:sp>
    </p:spTree>
    <p:extLst>
      <p:ext uri="{BB962C8B-B14F-4D97-AF65-F5344CB8AC3E}">
        <p14:creationId xmlns:p14="http://schemas.microsoft.com/office/powerpoint/2010/main" val="377685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44929"/>
            <a:ext cx="9036496" cy="1143000"/>
          </a:xfrm>
        </p:spPr>
        <p:txBody>
          <a:bodyPr>
            <a:normAutofit fontScale="90000"/>
          </a:bodyPr>
          <a:lstStyle/>
          <a:p>
            <a:r>
              <a:rPr lang="en-US" u="none" dirty="0" err="1" smtClean="0">
                <a:effectLst/>
              </a:rPr>
              <a:t>Perkembangan</a:t>
            </a:r>
            <a:r>
              <a:rPr lang="en-US" u="none" dirty="0" smtClean="0">
                <a:effectLst/>
              </a:rPr>
              <a:t> </a:t>
            </a:r>
            <a:r>
              <a:rPr lang="en-US" u="none" dirty="0" err="1" smtClean="0">
                <a:effectLst/>
              </a:rPr>
              <a:t>Strategi</a:t>
            </a:r>
            <a:r>
              <a:rPr lang="en-US" u="none" dirty="0" smtClean="0">
                <a:effectLst/>
              </a:rPr>
              <a:t> Purchasing (02)</a:t>
            </a:r>
            <a:endParaRPr lang="en-US" u="none" dirty="0">
              <a:effectLst/>
            </a:endParaRPr>
          </a:p>
        </p:txBody>
      </p:sp>
      <p:sp>
        <p:nvSpPr>
          <p:cNvPr id="5" name="Rectangle 3"/>
          <p:cNvSpPr>
            <a:spLocks noGrp="1" noChangeArrowheads="1"/>
          </p:cNvSpPr>
          <p:nvPr>
            <p:ph idx="1"/>
          </p:nvPr>
        </p:nvSpPr>
        <p:spPr>
          <a:xfrm>
            <a:off x="1435608" y="1485900"/>
            <a:ext cx="7498080" cy="4800600"/>
          </a:xfrm>
        </p:spPr>
        <p:txBody>
          <a:bodyPr>
            <a:normAutofit lnSpcReduction="10000"/>
          </a:bodyPr>
          <a:lstStyle/>
          <a:p>
            <a:pPr>
              <a:buNone/>
            </a:pPr>
            <a:r>
              <a:rPr lang="en-US" sz="3100" dirty="0" err="1"/>
              <a:t>Ellram</a:t>
            </a:r>
            <a:r>
              <a:rPr lang="en-US" sz="3100" dirty="0"/>
              <a:t> and Carr (1994):</a:t>
            </a:r>
          </a:p>
          <a:p>
            <a:pPr>
              <a:buNone/>
            </a:pPr>
            <a:endParaRPr lang="en-US" sz="3100" dirty="0"/>
          </a:p>
          <a:p>
            <a:r>
              <a:rPr lang="en-US" sz="2600" dirty="0"/>
              <a:t>Stage III </a:t>
            </a:r>
            <a:r>
              <a:rPr lang="en-US" sz="2600" i="1" dirty="0"/>
              <a:t>(supportive stage): purchasing departments are viewed by top management as an </a:t>
            </a:r>
            <a:r>
              <a:rPr lang="en-US" sz="2600" dirty="0"/>
              <a:t>essential business functions. The purchasing organization is expected to support and strengthen the firm’s competitive advantage</a:t>
            </a:r>
          </a:p>
          <a:p>
            <a:r>
              <a:rPr lang="en-US" sz="2600" dirty="0"/>
              <a:t>Stage IV (integrative stage): firm’s competitive success rests significantly on the capabilities of the purchasing department’s personnel, long‐term perspective</a:t>
            </a:r>
            <a:endParaRPr lang="en-GB" sz="2600" dirty="0">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pPr>
              <a:defRPr/>
            </a:pPr>
            <a:r>
              <a:rPr lang="en-US" smtClean="0"/>
              <a:t>3-</a:t>
            </a:r>
            <a:fld id="{F0574B63-2301-4F63-97DE-680AF5C7B244}" type="slidenum">
              <a:rPr lang="en-US" smtClean="0"/>
              <a:pPr>
                <a:defRPr/>
              </a:pPr>
              <a:t>8</a:t>
            </a:fld>
            <a:endParaRPr lang="en-US" sz="1400"/>
          </a:p>
        </p:txBody>
      </p:sp>
    </p:spTree>
    <p:extLst>
      <p:ext uri="{BB962C8B-B14F-4D97-AF65-F5344CB8AC3E}">
        <p14:creationId xmlns:p14="http://schemas.microsoft.com/office/powerpoint/2010/main" val="28374923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smtClean="0"/>
              <a:t>MATERI </a:t>
            </a:r>
            <a:r>
              <a:rPr lang="en-US" b="1" smtClean="0"/>
              <a:t>5</a:t>
            </a:r>
            <a:r>
              <a:rPr lang="id-ID" b="1" smtClean="0"/>
              <a:t>: </a:t>
            </a:r>
            <a:r>
              <a:rPr lang="en-US" b="1" i="1" dirty="0" err="1" smtClean="0"/>
              <a:t>Analisis</a:t>
            </a:r>
            <a:r>
              <a:rPr lang="en-US" b="1" i="1" dirty="0" smtClean="0"/>
              <a:t> </a:t>
            </a:r>
            <a:r>
              <a:rPr lang="en-US" b="1" i="1" dirty="0" err="1" smtClean="0"/>
              <a:t>Titik</a:t>
            </a:r>
            <a:r>
              <a:rPr lang="en-US" b="1" i="1" dirty="0" smtClean="0"/>
              <a:t> </a:t>
            </a:r>
            <a:r>
              <a:rPr lang="en-US" b="1" i="1" dirty="0" err="1" smtClean="0"/>
              <a:t>Pulang</a:t>
            </a:r>
            <a:r>
              <a:rPr lang="en-US" b="1" i="1" dirty="0" smtClean="0"/>
              <a:t> </a:t>
            </a:r>
            <a:r>
              <a:rPr lang="en-US" b="1" i="1" dirty="0" err="1" smtClean="0"/>
              <a:t>Pokok</a:t>
            </a:r>
            <a:r>
              <a:rPr lang="en-US" b="1" i="1" dirty="0" smtClean="0"/>
              <a:t> (BEP)</a:t>
            </a:r>
            <a:endParaRPr lang="en-US" dirty="0"/>
          </a:p>
        </p:txBody>
      </p:sp>
      <p:sp>
        <p:nvSpPr>
          <p:cNvPr id="3" name="Content Placeholder 2"/>
          <p:cNvSpPr>
            <a:spLocks noGrp="1"/>
          </p:cNvSpPr>
          <p:nvPr>
            <p:ph idx="1"/>
          </p:nvPr>
        </p:nvSpPr>
        <p:spPr/>
        <p:txBody>
          <a:bodyPr/>
          <a:lstStyle/>
          <a:p>
            <a:pPr>
              <a:buNone/>
            </a:pPr>
            <a:r>
              <a:rPr lang="en-US" smtClean="0"/>
              <a:t>	Setelah meyelesaikan sesi ini Anda akan memahami:</a:t>
            </a:r>
          </a:p>
          <a:p>
            <a:pPr lvl="2"/>
            <a:r>
              <a:rPr lang="en-US" sz="3200" smtClean="0"/>
              <a:t>Biaya tetap proses pengadaan</a:t>
            </a:r>
          </a:p>
          <a:p>
            <a:pPr lvl="2"/>
            <a:r>
              <a:rPr lang="en-US" sz="3200" smtClean="0"/>
              <a:t>Biaya variabel proses pengadaan</a:t>
            </a:r>
          </a:p>
          <a:p>
            <a:pPr lvl="2"/>
            <a:r>
              <a:rPr lang="en-US" sz="3200" smtClean="0"/>
              <a:t>Titik pulang pokok (BEP) dalam kaitannya dengan OE proses pengadaan</a:t>
            </a:r>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80</a:t>
            </a:fld>
            <a:endParaRPr lang="id-ID"/>
          </a:p>
        </p:txBody>
      </p:sp>
    </p:spTree>
    <p:extLst>
      <p:ext uri="{BB962C8B-B14F-4D97-AF65-F5344CB8AC3E}">
        <p14:creationId xmlns:p14="http://schemas.microsoft.com/office/powerpoint/2010/main" val="13306781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US" smtClean="0"/>
              <a:t>Biaya Berubah (Variabel Cost)</a:t>
            </a:r>
          </a:p>
        </p:txBody>
      </p:sp>
      <p:sp>
        <p:nvSpPr>
          <p:cNvPr id="27651" name="Rectangle 3"/>
          <p:cNvSpPr>
            <a:spLocks noGrp="1" noChangeArrowheads="1"/>
          </p:cNvSpPr>
          <p:nvPr>
            <p:ph idx="1"/>
          </p:nvPr>
        </p:nvSpPr>
        <p:spPr/>
        <p:txBody>
          <a:bodyPr/>
          <a:lstStyle/>
          <a:p>
            <a:pPr algn="just" eaLnBrk="1" hangingPunct="1">
              <a:spcBef>
                <a:spcPct val="50000"/>
              </a:spcBef>
            </a:pPr>
            <a:r>
              <a:rPr lang="en-US" sz="2400" smtClean="0">
                <a:solidFill>
                  <a:srgbClr val="CC0066"/>
                </a:solidFill>
              </a:rPr>
              <a:t>Biaya total yang berubah sebanding (proporsional) </a:t>
            </a:r>
            <a:r>
              <a:rPr lang="en-US" sz="2400" smtClean="0"/>
              <a:t>dengan aktivitas atau perubahan volume produksi. </a:t>
            </a:r>
          </a:p>
          <a:p>
            <a:pPr algn="just" eaLnBrk="1" hangingPunct="1"/>
            <a:r>
              <a:rPr lang="en-US" sz="2400" smtClean="0">
                <a:solidFill>
                  <a:srgbClr val="CC0066"/>
                </a:solidFill>
              </a:rPr>
              <a:t>Biaya variabel per unit relatif konstan </a:t>
            </a:r>
            <a:r>
              <a:rPr lang="en-US" sz="2400" smtClean="0"/>
              <a:t>meskipun volume berubah dalam rentang yang relevan. </a:t>
            </a:r>
          </a:p>
          <a:p>
            <a:pPr algn="just" eaLnBrk="1" hangingPunct="1"/>
            <a:r>
              <a:rPr lang="en-US" sz="2400" smtClean="0">
                <a:solidFill>
                  <a:srgbClr val="CC0066"/>
                </a:solidFill>
              </a:rPr>
              <a:t>Dianggap biaya karena ‘menjalankan’ bisnis</a:t>
            </a:r>
          </a:p>
          <a:p>
            <a:pPr algn="just" eaLnBrk="1" hangingPunct="1"/>
            <a:r>
              <a:rPr lang="en-US" sz="2400" smtClean="0"/>
              <a:t>Contoh: </a:t>
            </a:r>
          </a:p>
          <a:p>
            <a:pPr lvl="1" algn="just" eaLnBrk="1" hangingPunct="1"/>
            <a:r>
              <a:rPr lang="en-US" sz="2200" smtClean="0"/>
              <a:t>Prime Cost (BBL dan BTL)</a:t>
            </a:r>
          </a:p>
          <a:p>
            <a:pPr lvl="1" algn="just" eaLnBrk="1" hangingPunct="1"/>
            <a:r>
              <a:rPr lang="en-US" sz="2200" smtClean="0"/>
              <a:t>Biaya overhead pabrik (penyusutan aktiva tetap pabrik yang dihitung berdasarkan jumlah unit produksi)</a:t>
            </a:r>
          </a:p>
          <a:p>
            <a:pPr lvl="1" algn="just" eaLnBrk="1" hangingPunct="1"/>
            <a:r>
              <a:rPr lang="en-US" sz="2200" smtClean="0"/>
              <a:t>Komisi penjualan yang ditentukan berdasarkan persentase tertentu dari hasil penjualan</a:t>
            </a:r>
          </a:p>
        </p:txBody>
      </p:sp>
    </p:spTree>
    <p:extLst>
      <p:ext uri="{BB962C8B-B14F-4D97-AF65-F5344CB8AC3E}">
        <p14:creationId xmlns:p14="http://schemas.microsoft.com/office/powerpoint/2010/main" val="2404039355"/>
      </p:ext>
    </p:extLst>
  </p:cSld>
  <p:clrMapOvr>
    <a:masterClrMapping/>
  </p:clrMapOvr>
  <p:transition>
    <p:pull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smtClean="0"/>
              <a:t>Contoh Biaya Variabel</a:t>
            </a:r>
          </a:p>
        </p:txBody>
      </p:sp>
      <p:sp>
        <p:nvSpPr>
          <p:cNvPr id="28675" name="Rectangle 3"/>
          <p:cNvSpPr>
            <a:spLocks noGrp="1" noChangeArrowheads="1"/>
          </p:cNvSpPr>
          <p:nvPr>
            <p:ph sz="half" idx="1"/>
          </p:nvPr>
        </p:nvSpPr>
        <p:spPr>
          <a:xfrm>
            <a:off x="533400" y="1447800"/>
            <a:ext cx="4130675" cy="4572000"/>
          </a:xfrm>
        </p:spPr>
        <p:txBody>
          <a:bodyPr/>
          <a:lstStyle/>
          <a:p>
            <a:pPr eaLnBrk="1" hangingPunct="1"/>
            <a:r>
              <a:rPr lang="en-US" sz="2900" smtClean="0"/>
              <a:t>Perlengkapan</a:t>
            </a:r>
          </a:p>
          <a:p>
            <a:pPr eaLnBrk="1" hangingPunct="1"/>
            <a:r>
              <a:rPr lang="en-US" sz="2900" smtClean="0"/>
              <a:t>Bahan Bakar</a:t>
            </a:r>
          </a:p>
          <a:p>
            <a:pPr eaLnBrk="1" hangingPunct="1"/>
            <a:r>
              <a:rPr lang="en-US" sz="2900" smtClean="0"/>
              <a:t>Peralatan kecil</a:t>
            </a:r>
          </a:p>
          <a:p>
            <a:pPr eaLnBrk="1" hangingPunct="1"/>
            <a:r>
              <a:rPr lang="en-US" sz="2900" smtClean="0"/>
              <a:t>Kerusakan bahan</a:t>
            </a:r>
          </a:p>
          <a:p>
            <a:pPr eaLnBrk="1" hangingPunct="1"/>
            <a:r>
              <a:rPr lang="en-US" sz="2900" smtClean="0"/>
              <a:t>Sisa dan beban reklamasi</a:t>
            </a:r>
          </a:p>
          <a:p>
            <a:pPr eaLnBrk="1" hangingPunct="1"/>
            <a:r>
              <a:rPr lang="en-US" sz="2900" smtClean="0"/>
              <a:t>Biaya pengiriman barang</a:t>
            </a:r>
          </a:p>
        </p:txBody>
      </p:sp>
      <p:sp>
        <p:nvSpPr>
          <p:cNvPr id="28676" name="Rectangle 4"/>
          <p:cNvSpPr>
            <a:spLocks noGrp="1" noChangeArrowheads="1"/>
          </p:cNvSpPr>
          <p:nvPr>
            <p:ph sz="half" idx="2"/>
          </p:nvPr>
        </p:nvSpPr>
        <p:spPr>
          <a:xfrm>
            <a:off x="4724400" y="1447800"/>
            <a:ext cx="3959225" cy="4572000"/>
          </a:xfrm>
        </p:spPr>
        <p:txBody>
          <a:bodyPr/>
          <a:lstStyle/>
          <a:p>
            <a:pPr eaLnBrk="1" hangingPunct="1"/>
            <a:r>
              <a:rPr lang="en-US" sz="2900" smtClean="0"/>
              <a:t>Royalty</a:t>
            </a:r>
          </a:p>
          <a:p>
            <a:pPr eaLnBrk="1" hangingPunct="1"/>
            <a:r>
              <a:rPr lang="en-US" sz="2900" smtClean="0"/>
              <a:t>Biaya komunikasi</a:t>
            </a:r>
          </a:p>
          <a:p>
            <a:pPr eaLnBrk="1" hangingPunct="1"/>
            <a:r>
              <a:rPr lang="en-US" sz="2900" smtClean="0"/>
              <a:t>Upah lembur</a:t>
            </a:r>
          </a:p>
          <a:p>
            <a:pPr eaLnBrk="1" hangingPunct="1"/>
            <a:r>
              <a:rPr lang="en-US" sz="2900" smtClean="0"/>
              <a:t>Biaya pengangkutan dalam pabrik</a:t>
            </a:r>
          </a:p>
          <a:p>
            <a:pPr eaLnBrk="1" hangingPunct="1"/>
            <a:r>
              <a:rPr lang="en-US" sz="2900" smtClean="0"/>
              <a:t>Biaya sumber tenaga kerja</a:t>
            </a:r>
          </a:p>
        </p:txBody>
      </p:sp>
    </p:spTree>
    <p:extLst>
      <p:ext uri="{BB962C8B-B14F-4D97-AF65-F5344CB8AC3E}">
        <p14:creationId xmlns:p14="http://schemas.microsoft.com/office/powerpoint/2010/main" val="952486894"/>
      </p:ext>
    </p:extLst>
  </p:cSld>
  <p:clrMapOvr>
    <a:masterClrMapping/>
  </p:clrMapOvr>
  <p:transition>
    <p:pull dir="l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smtClean="0"/>
              <a:t>Biaya Tetap (Fixed Cost)</a:t>
            </a:r>
          </a:p>
        </p:txBody>
      </p:sp>
      <p:sp>
        <p:nvSpPr>
          <p:cNvPr id="36867" name="Rectangle 3"/>
          <p:cNvSpPr>
            <a:spLocks noGrp="1" noChangeArrowheads="1"/>
          </p:cNvSpPr>
          <p:nvPr>
            <p:ph idx="1"/>
          </p:nvPr>
        </p:nvSpPr>
        <p:spPr/>
        <p:txBody>
          <a:bodyPr rtlCol="0">
            <a:normAutofit lnSpcReduction="10000"/>
          </a:bodyPr>
          <a:lstStyle/>
          <a:p>
            <a:pPr marL="341313" indent="-341313" algn="just" eaLnBrk="1" fontAlgn="auto" hangingPunct="1">
              <a:lnSpc>
                <a:spcPct val="90000"/>
              </a:lnSpc>
              <a:spcAft>
                <a:spcPts val="0"/>
              </a:spcAft>
              <a:defRPr/>
            </a:pPr>
            <a:r>
              <a:rPr lang="en-US" sz="2400" smtClean="0">
                <a:solidFill>
                  <a:srgbClr val="CC0066"/>
                </a:solidFill>
              </a:rPr>
              <a:t>Biaya total yang tidak akan berubah jumlahnya </a:t>
            </a:r>
            <a:r>
              <a:rPr lang="en-US" sz="2400" smtClean="0"/>
              <a:t>meskipun volume kegiatan meningkat atau menurun, sejauh tidak melampaui kapasitas.</a:t>
            </a:r>
          </a:p>
          <a:p>
            <a:pPr marL="341313" indent="-341313" algn="just" eaLnBrk="1" fontAlgn="auto" hangingPunct="1">
              <a:lnSpc>
                <a:spcPct val="90000"/>
              </a:lnSpc>
              <a:spcAft>
                <a:spcPts val="0"/>
              </a:spcAft>
              <a:defRPr/>
            </a:pPr>
            <a:r>
              <a:rPr lang="en-US" sz="2400" smtClean="0">
                <a:solidFill>
                  <a:srgbClr val="CC0066"/>
                </a:solidFill>
              </a:rPr>
              <a:t>Biaya tetap per unit </a:t>
            </a:r>
            <a:r>
              <a:rPr lang="en-US" sz="2400" smtClean="0"/>
              <a:t>akan menurun bila volume bertambah dalam rentang (</a:t>
            </a:r>
            <a:r>
              <a:rPr lang="en-US" sz="2400" i="1" smtClean="0"/>
              <a:t>range</a:t>
            </a:r>
            <a:r>
              <a:rPr lang="en-US" sz="2400" smtClean="0"/>
              <a:t>) yang relevan.</a:t>
            </a:r>
          </a:p>
          <a:p>
            <a:pPr marL="341313" indent="-341313" algn="just" eaLnBrk="1" fontAlgn="auto" hangingPunct="1">
              <a:lnSpc>
                <a:spcPct val="90000"/>
              </a:lnSpc>
              <a:spcAft>
                <a:spcPts val="0"/>
              </a:spcAft>
              <a:defRPr/>
            </a:pPr>
            <a:r>
              <a:rPr lang="en-US" sz="2400" smtClean="0"/>
              <a:t>Tidak bergantung pada perubahan volume produksi. </a:t>
            </a:r>
          </a:p>
          <a:p>
            <a:pPr marL="341313" indent="-341313" algn="just" eaLnBrk="1" fontAlgn="auto" hangingPunct="1">
              <a:lnSpc>
                <a:spcPct val="90000"/>
              </a:lnSpc>
              <a:spcAft>
                <a:spcPts val="0"/>
              </a:spcAft>
              <a:defRPr/>
            </a:pPr>
            <a:r>
              <a:rPr lang="en-US" sz="2400" smtClean="0">
                <a:solidFill>
                  <a:srgbClr val="CC0066"/>
                </a:solidFill>
              </a:rPr>
              <a:t>Dianggap sebagai biaya yang timbul karena ‘berada’ dalam bisnis. </a:t>
            </a:r>
          </a:p>
          <a:p>
            <a:pPr marL="341313" indent="-341313" algn="just" eaLnBrk="1" fontAlgn="auto" hangingPunct="1">
              <a:lnSpc>
                <a:spcPct val="90000"/>
              </a:lnSpc>
              <a:spcAft>
                <a:spcPts val="0"/>
              </a:spcAft>
              <a:defRPr/>
            </a:pPr>
            <a:r>
              <a:rPr lang="en-US" sz="2400" smtClean="0"/>
              <a:t>Contoh : </a:t>
            </a:r>
          </a:p>
          <a:p>
            <a:pPr marL="736600" lvl="1" indent="-280988" algn="just" eaLnBrk="1" fontAlgn="auto" hangingPunct="1">
              <a:lnSpc>
                <a:spcPct val="90000"/>
              </a:lnSpc>
              <a:spcAft>
                <a:spcPts val="0"/>
              </a:spcAft>
              <a:defRPr/>
            </a:pPr>
            <a:r>
              <a:rPr lang="en-US" sz="2200" smtClean="0"/>
              <a:t>Aktiva tetap tidak bergerak (tanah, gedung, mesin, peralatan)</a:t>
            </a:r>
          </a:p>
          <a:p>
            <a:pPr marL="736600" lvl="1" indent="-280988" algn="just" eaLnBrk="1" fontAlgn="auto" hangingPunct="1">
              <a:lnSpc>
                <a:spcPct val="90000"/>
              </a:lnSpc>
              <a:spcAft>
                <a:spcPts val="0"/>
              </a:spcAft>
              <a:defRPr/>
            </a:pPr>
            <a:r>
              <a:rPr lang="en-US" sz="2200" smtClean="0"/>
              <a:t>Gaji eksekutif</a:t>
            </a:r>
          </a:p>
          <a:p>
            <a:pPr marL="736600" lvl="1" indent="-280988" algn="just" eaLnBrk="1" fontAlgn="auto" hangingPunct="1">
              <a:lnSpc>
                <a:spcPct val="90000"/>
              </a:lnSpc>
              <a:spcAft>
                <a:spcPts val="0"/>
              </a:spcAft>
              <a:defRPr/>
            </a:pPr>
            <a:r>
              <a:rPr lang="en-US" sz="2200" smtClean="0"/>
              <a:t>Biaya pemeliharaan</a:t>
            </a:r>
          </a:p>
          <a:p>
            <a:pPr marL="736600" lvl="1" indent="-280988" algn="just" eaLnBrk="1" fontAlgn="auto" hangingPunct="1">
              <a:lnSpc>
                <a:spcPct val="90000"/>
              </a:lnSpc>
              <a:spcAft>
                <a:spcPts val="0"/>
              </a:spcAft>
              <a:defRPr/>
            </a:pPr>
            <a:r>
              <a:rPr lang="en-US" sz="2200" smtClean="0"/>
              <a:t>Depresiasi</a:t>
            </a:r>
          </a:p>
        </p:txBody>
      </p:sp>
    </p:spTree>
    <p:extLst>
      <p:ext uri="{BB962C8B-B14F-4D97-AF65-F5344CB8AC3E}">
        <p14:creationId xmlns:p14="http://schemas.microsoft.com/office/powerpoint/2010/main" val="4275087667"/>
      </p:ext>
    </p:extLst>
  </p:cSld>
  <p:clrMapOvr>
    <a:masterClrMapping/>
  </p:clrMapOvr>
  <p:transition>
    <p:cove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smtClean="0"/>
              <a:t>Contoh Biaya Tetap</a:t>
            </a:r>
          </a:p>
        </p:txBody>
      </p:sp>
      <p:sp>
        <p:nvSpPr>
          <p:cNvPr id="33795" name="Rectangle 3"/>
          <p:cNvSpPr>
            <a:spLocks noGrp="1" noChangeArrowheads="1"/>
          </p:cNvSpPr>
          <p:nvPr>
            <p:ph sz="half" idx="1"/>
          </p:nvPr>
        </p:nvSpPr>
        <p:spPr>
          <a:xfrm>
            <a:off x="533400" y="1447800"/>
            <a:ext cx="4130675" cy="4572000"/>
          </a:xfrm>
        </p:spPr>
        <p:txBody>
          <a:bodyPr/>
          <a:lstStyle/>
          <a:p>
            <a:pPr eaLnBrk="1" hangingPunct="1"/>
            <a:r>
              <a:rPr lang="en-US" sz="2900" smtClean="0"/>
              <a:t>Gaji eksekutif produksi</a:t>
            </a:r>
          </a:p>
          <a:p>
            <a:pPr eaLnBrk="1" hangingPunct="1"/>
            <a:r>
              <a:rPr lang="en-US" sz="2900" smtClean="0"/>
              <a:t>Penyusutan jika menggunakan garis lurus</a:t>
            </a:r>
          </a:p>
          <a:p>
            <a:pPr eaLnBrk="1" hangingPunct="1"/>
            <a:r>
              <a:rPr lang="en-US" sz="2900" smtClean="0"/>
              <a:t>Pajak properti</a:t>
            </a:r>
          </a:p>
          <a:p>
            <a:pPr eaLnBrk="1" hangingPunct="1"/>
            <a:r>
              <a:rPr lang="en-US" sz="2900" smtClean="0"/>
              <a:t>Amortisasi paten</a:t>
            </a:r>
          </a:p>
          <a:p>
            <a:pPr eaLnBrk="1" hangingPunct="1"/>
            <a:r>
              <a:rPr lang="en-US" sz="2900" smtClean="0"/>
              <a:t>Gaji supervisor</a:t>
            </a:r>
          </a:p>
        </p:txBody>
      </p:sp>
      <p:sp>
        <p:nvSpPr>
          <p:cNvPr id="33796" name="Rectangle 4"/>
          <p:cNvSpPr>
            <a:spLocks noGrp="1" noChangeArrowheads="1"/>
          </p:cNvSpPr>
          <p:nvPr>
            <p:ph sz="half" idx="2"/>
          </p:nvPr>
        </p:nvSpPr>
        <p:spPr>
          <a:xfrm>
            <a:off x="4724400" y="1447800"/>
            <a:ext cx="3959225" cy="4572000"/>
          </a:xfrm>
        </p:spPr>
        <p:txBody>
          <a:bodyPr/>
          <a:lstStyle/>
          <a:p>
            <a:pPr eaLnBrk="1" hangingPunct="1"/>
            <a:r>
              <a:rPr lang="en-US" sz="2900" smtClean="0"/>
              <a:t>Asuransi properti dan kewajiban</a:t>
            </a:r>
          </a:p>
          <a:p>
            <a:pPr eaLnBrk="1" hangingPunct="1"/>
            <a:r>
              <a:rPr lang="en-US" sz="2900" smtClean="0"/>
              <a:t>Gaji satpam dan pegawai kebersihan</a:t>
            </a:r>
          </a:p>
          <a:p>
            <a:pPr eaLnBrk="1" hangingPunct="1"/>
            <a:r>
              <a:rPr lang="en-US" sz="2900" smtClean="0"/>
              <a:t>Pemeliharaan dan perbaikan gedung dan bangunan</a:t>
            </a:r>
          </a:p>
          <a:p>
            <a:pPr eaLnBrk="1" hangingPunct="1"/>
            <a:r>
              <a:rPr lang="en-US" sz="2900" smtClean="0"/>
              <a:t>Sewa (rent)</a:t>
            </a:r>
          </a:p>
        </p:txBody>
      </p:sp>
    </p:spTree>
    <p:extLst>
      <p:ext uri="{BB962C8B-B14F-4D97-AF65-F5344CB8AC3E}">
        <p14:creationId xmlns:p14="http://schemas.microsoft.com/office/powerpoint/2010/main" val="1756250063"/>
      </p:ext>
    </p:extLst>
  </p:cSld>
  <p:clrMapOvr>
    <a:masterClrMapping/>
  </p:clrMapOvr>
  <p:transition>
    <p:cover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marL="762000" indent="-762000" eaLnBrk="1" fontAlgn="auto" hangingPunct="1">
              <a:spcAft>
                <a:spcPts val="0"/>
              </a:spcAft>
              <a:defRPr/>
            </a:pPr>
            <a:r>
              <a:rPr lang="en-US" smtClean="0"/>
              <a:t>Grafik Biaya dan BEP</a:t>
            </a:r>
          </a:p>
        </p:txBody>
      </p:sp>
      <p:sp>
        <p:nvSpPr>
          <p:cNvPr id="532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8420" name="Text Box 4"/>
          <p:cNvSpPr txBox="1">
            <a:spLocks noChangeArrowheads="1"/>
          </p:cNvSpPr>
          <p:nvPr/>
        </p:nvSpPr>
        <p:spPr bwMode="auto">
          <a:xfrm>
            <a:off x="2116138" y="2051050"/>
            <a:ext cx="579437" cy="547688"/>
          </a:xfrm>
          <a:prstGeom prst="rect">
            <a:avLst/>
          </a:prstGeom>
          <a:noFill/>
          <a:ln w="9525">
            <a:noFill/>
            <a:miter lim="800000"/>
            <a:headEnd/>
            <a:tailEnd/>
          </a:ln>
        </p:spPr>
        <p:txBody>
          <a:bodyPr/>
          <a:lstStyle/>
          <a:p>
            <a:pPr algn="ctr" eaLnBrk="0" hangingPunct="0"/>
            <a:r>
              <a:rPr lang="en-US" sz="2000">
                <a:latin typeface="+mn-lt"/>
              </a:rPr>
              <a:t>P1C</a:t>
            </a:r>
          </a:p>
        </p:txBody>
      </p:sp>
      <p:sp>
        <p:nvSpPr>
          <p:cNvPr id="188421" name="Text Box 5"/>
          <p:cNvSpPr txBox="1">
            <a:spLocks noChangeArrowheads="1"/>
          </p:cNvSpPr>
          <p:nvPr/>
        </p:nvSpPr>
        <p:spPr bwMode="auto">
          <a:xfrm>
            <a:off x="2043113" y="3833813"/>
            <a:ext cx="692150" cy="546100"/>
          </a:xfrm>
          <a:prstGeom prst="rect">
            <a:avLst/>
          </a:prstGeom>
          <a:noFill/>
          <a:ln w="9525" algn="ctr">
            <a:noFill/>
            <a:miter lim="800000"/>
            <a:headEnd/>
            <a:tailEnd/>
          </a:ln>
        </p:spPr>
        <p:txBody>
          <a:bodyPr/>
          <a:lstStyle/>
          <a:p>
            <a:pPr algn="ctr" eaLnBrk="0" hangingPunct="0"/>
            <a:r>
              <a:rPr lang="en-US" sz="2000">
                <a:latin typeface="+mn-lt"/>
              </a:rPr>
              <a:t>BT2</a:t>
            </a:r>
          </a:p>
        </p:txBody>
      </p:sp>
      <p:sp>
        <p:nvSpPr>
          <p:cNvPr id="188422" name="Text Box 6"/>
          <p:cNvSpPr txBox="1">
            <a:spLocks noChangeArrowheads="1"/>
          </p:cNvSpPr>
          <p:nvPr/>
        </p:nvSpPr>
        <p:spPr bwMode="auto">
          <a:xfrm>
            <a:off x="2058988" y="2860675"/>
            <a:ext cx="690562" cy="547688"/>
          </a:xfrm>
          <a:prstGeom prst="rect">
            <a:avLst/>
          </a:prstGeom>
          <a:noFill/>
          <a:ln w="9525" algn="ctr">
            <a:noFill/>
            <a:miter lim="800000"/>
            <a:headEnd/>
            <a:tailEnd/>
          </a:ln>
        </p:spPr>
        <p:txBody>
          <a:bodyPr/>
          <a:lstStyle/>
          <a:p>
            <a:pPr algn="ctr" eaLnBrk="0" hangingPunct="0"/>
            <a:r>
              <a:rPr lang="en-US" sz="2000">
                <a:latin typeface="+mn-lt"/>
              </a:rPr>
              <a:t>BT1</a:t>
            </a:r>
          </a:p>
        </p:txBody>
      </p:sp>
      <p:sp>
        <p:nvSpPr>
          <p:cNvPr id="188423" name="Text Box 7"/>
          <p:cNvSpPr txBox="1">
            <a:spLocks noChangeArrowheads="1"/>
          </p:cNvSpPr>
          <p:nvPr/>
        </p:nvSpPr>
        <p:spPr bwMode="auto">
          <a:xfrm>
            <a:off x="2141538" y="4379913"/>
            <a:ext cx="577850" cy="547687"/>
          </a:xfrm>
          <a:prstGeom prst="rect">
            <a:avLst/>
          </a:prstGeom>
          <a:noFill/>
          <a:ln w="9525" algn="ctr">
            <a:noFill/>
            <a:miter lim="800000"/>
            <a:headEnd/>
            <a:tailEnd/>
          </a:ln>
        </p:spPr>
        <p:txBody>
          <a:bodyPr/>
          <a:lstStyle/>
          <a:p>
            <a:pPr algn="ctr" eaLnBrk="0" hangingPunct="0"/>
            <a:r>
              <a:rPr lang="en-US" sz="2000">
                <a:latin typeface="+mn-lt"/>
              </a:rPr>
              <a:t>P2</a:t>
            </a:r>
          </a:p>
        </p:txBody>
      </p:sp>
      <p:sp>
        <p:nvSpPr>
          <p:cNvPr id="188424" name="Text Box 8"/>
          <p:cNvSpPr txBox="1">
            <a:spLocks noChangeArrowheads="1"/>
          </p:cNvSpPr>
          <p:nvPr/>
        </p:nvSpPr>
        <p:spPr bwMode="auto">
          <a:xfrm>
            <a:off x="2159000" y="3424238"/>
            <a:ext cx="552450" cy="547687"/>
          </a:xfrm>
          <a:prstGeom prst="rect">
            <a:avLst/>
          </a:prstGeom>
          <a:noFill/>
          <a:ln w="9525" algn="ctr">
            <a:noFill/>
            <a:miter lim="800000"/>
            <a:headEnd/>
            <a:tailEnd/>
          </a:ln>
        </p:spPr>
        <p:txBody>
          <a:bodyPr/>
          <a:lstStyle/>
          <a:p>
            <a:pPr algn="ctr" eaLnBrk="0" hangingPunct="0"/>
            <a:r>
              <a:rPr lang="en-US">
                <a:solidFill>
                  <a:srgbClr val="FF0000"/>
                </a:solidFill>
                <a:latin typeface="+mn-lt"/>
              </a:rPr>
              <a:t>TI</a:t>
            </a:r>
          </a:p>
        </p:txBody>
      </p:sp>
      <p:sp>
        <p:nvSpPr>
          <p:cNvPr id="188425" name="Text Box 9"/>
          <p:cNvSpPr txBox="1">
            <a:spLocks noChangeArrowheads="1"/>
          </p:cNvSpPr>
          <p:nvPr/>
        </p:nvSpPr>
        <p:spPr bwMode="auto">
          <a:xfrm>
            <a:off x="5651500" y="5548313"/>
            <a:ext cx="1206500" cy="395287"/>
          </a:xfrm>
          <a:prstGeom prst="rect">
            <a:avLst/>
          </a:prstGeom>
          <a:noFill/>
          <a:ln w="9525">
            <a:noFill/>
            <a:miter lim="800000"/>
            <a:headEnd/>
            <a:tailEnd/>
          </a:ln>
        </p:spPr>
        <p:txBody>
          <a:bodyPr/>
          <a:lstStyle/>
          <a:p>
            <a:pPr algn="ctr" eaLnBrk="0" hangingPunct="0"/>
            <a:r>
              <a:rPr lang="en-US" sz="2000" b="1">
                <a:solidFill>
                  <a:srgbClr val="CC3399"/>
                </a:solidFill>
                <a:latin typeface="+mn-lt"/>
              </a:rPr>
              <a:t>Volume</a:t>
            </a:r>
            <a:endParaRPr lang="en-US" sz="2000">
              <a:solidFill>
                <a:srgbClr val="CC3399"/>
              </a:solidFill>
              <a:latin typeface="+mn-lt"/>
            </a:endParaRPr>
          </a:p>
        </p:txBody>
      </p:sp>
      <p:sp>
        <p:nvSpPr>
          <p:cNvPr id="188426" name="Text Box 10"/>
          <p:cNvSpPr txBox="1">
            <a:spLocks noChangeArrowheads="1"/>
          </p:cNvSpPr>
          <p:nvPr/>
        </p:nvSpPr>
        <p:spPr bwMode="auto">
          <a:xfrm>
            <a:off x="3192463" y="5516563"/>
            <a:ext cx="479425" cy="546100"/>
          </a:xfrm>
          <a:prstGeom prst="rect">
            <a:avLst/>
          </a:prstGeom>
          <a:noFill/>
          <a:ln w="9525" algn="ctr">
            <a:noFill/>
            <a:miter lim="800000"/>
            <a:headEnd/>
            <a:tailEnd/>
          </a:ln>
        </p:spPr>
        <p:txBody>
          <a:bodyPr/>
          <a:lstStyle/>
          <a:p>
            <a:pPr algn="ctr" eaLnBrk="0" hangingPunct="0"/>
            <a:r>
              <a:rPr lang="en-US">
                <a:latin typeface="+mn-lt"/>
              </a:rPr>
              <a:t>A</a:t>
            </a:r>
          </a:p>
        </p:txBody>
      </p:sp>
      <p:sp>
        <p:nvSpPr>
          <p:cNvPr id="188427" name="Text Box 11"/>
          <p:cNvSpPr txBox="1">
            <a:spLocks noChangeArrowheads="1"/>
          </p:cNvSpPr>
          <p:nvPr/>
        </p:nvSpPr>
        <p:spPr bwMode="auto">
          <a:xfrm>
            <a:off x="5251450" y="5548313"/>
            <a:ext cx="477838" cy="547687"/>
          </a:xfrm>
          <a:prstGeom prst="rect">
            <a:avLst/>
          </a:prstGeom>
          <a:noFill/>
          <a:ln w="9525">
            <a:noFill/>
            <a:miter lim="800000"/>
            <a:headEnd/>
            <a:tailEnd/>
          </a:ln>
        </p:spPr>
        <p:txBody>
          <a:bodyPr/>
          <a:lstStyle/>
          <a:p>
            <a:pPr algn="ctr" eaLnBrk="0" hangingPunct="0"/>
            <a:r>
              <a:rPr lang="en-US">
                <a:latin typeface="+mn-lt"/>
              </a:rPr>
              <a:t>C</a:t>
            </a:r>
          </a:p>
        </p:txBody>
      </p:sp>
      <p:sp>
        <p:nvSpPr>
          <p:cNvPr id="188428" name="Text Box 12"/>
          <p:cNvSpPr txBox="1">
            <a:spLocks noChangeArrowheads="1"/>
          </p:cNvSpPr>
          <p:nvPr/>
        </p:nvSpPr>
        <p:spPr bwMode="auto">
          <a:xfrm>
            <a:off x="3962400" y="5791200"/>
            <a:ext cx="762000" cy="471488"/>
          </a:xfrm>
          <a:prstGeom prst="rect">
            <a:avLst/>
          </a:prstGeom>
          <a:noFill/>
          <a:ln w="9525" algn="ctr">
            <a:noFill/>
            <a:miter lim="800000"/>
            <a:headEnd/>
            <a:tailEnd/>
          </a:ln>
        </p:spPr>
        <p:txBody>
          <a:bodyPr/>
          <a:lstStyle/>
          <a:p>
            <a:pPr algn="ctr" eaLnBrk="0" hangingPunct="0"/>
            <a:r>
              <a:rPr lang="en-US" sz="2000" b="1">
                <a:solidFill>
                  <a:srgbClr val="FF0000"/>
                </a:solidFill>
                <a:latin typeface="+mn-lt"/>
              </a:rPr>
              <a:t>BEP</a:t>
            </a:r>
          </a:p>
        </p:txBody>
      </p:sp>
      <p:sp>
        <p:nvSpPr>
          <p:cNvPr id="188429" name="Text Box 13"/>
          <p:cNvSpPr txBox="1">
            <a:spLocks noChangeArrowheads="1"/>
          </p:cNvSpPr>
          <p:nvPr/>
        </p:nvSpPr>
        <p:spPr bwMode="auto">
          <a:xfrm>
            <a:off x="3503613" y="5548313"/>
            <a:ext cx="692150" cy="547687"/>
          </a:xfrm>
          <a:prstGeom prst="rect">
            <a:avLst/>
          </a:prstGeom>
          <a:noFill/>
          <a:ln w="9525" algn="ctr">
            <a:noFill/>
            <a:miter lim="800000"/>
            <a:headEnd/>
            <a:tailEnd/>
          </a:ln>
        </p:spPr>
        <p:txBody>
          <a:bodyPr/>
          <a:lstStyle/>
          <a:p>
            <a:pPr algn="ctr" eaLnBrk="0" hangingPunct="0"/>
            <a:r>
              <a:rPr lang="en-US" b="1">
                <a:latin typeface="+mn-lt"/>
              </a:rPr>
              <a:t>Rugi</a:t>
            </a:r>
          </a:p>
        </p:txBody>
      </p:sp>
      <p:sp>
        <p:nvSpPr>
          <p:cNvPr id="188430" name="Text Box 14"/>
          <p:cNvSpPr txBox="1">
            <a:spLocks noChangeArrowheads="1"/>
          </p:cNvSpPr>
          <p:nvPr/>
        </p:nvSpPr>
        <p:spPr bwMode="auto">
          <a:xfrm>
            <a:off x="4513263" y="5561013"/>
            <a:ext cx="846137" cy="395287"/>
          </a:xfrm>
          <a:prstGeom prst="rect">
            <a:avLst/>
          </a:prstGeom>
          <a:noFill/>
          <a:ln w="9525" algn="ctr">
            <a:noFill/>
            <a:miter lim="800000"/>
            <a:headEnd/>
            <a:tailEnd/>
          </a:ln>
        </p:spPr>
        <p:txBody>
          <a:bodyPr/>
          <a:lstStyle/>
          <a:p>
            <a:pPr algn="ctr" eaLnBrk="0" hangingPunct="0"/>
            <a:r>
              <a:rPr lang="en-US" b="1">
                <a:latin typeface="+mn-lt"/>
              </a:rPr>
              <a:t>Laba</a:t>
            </a:r>
          </a:p>
        </p:txBody>
      </p:sp>
      <p:sp>
        <p:nvSpPr>
          <p:cNvPr id="188431" name="Text Box 15"/>
          <p:cNvSpPr txBox="1">
            <a:spLocks noChangeArrowheads="1"/>
          </p:cNvSpPr>
          <p:nvPr/>
        </p:nvSpPr>
        <p:spPr bwMode="auto">
          <a:xfrm>
            <a:off x="928688" y="1524000"/>
            <a:ext cx="1751012" cy="404813"/>
          </a:xfrm>
          <a:prstGeom prst="rect">
            <a:avLst/>
          </a:prstGeom>
          <a:noFill/>
          <a:ln w="9525" algn="ctr">
            <a:noFill/>
            <a:miter lim="800000"/>
            <a:headEnd/>
            <a:tailEnd/>
          </a:ln>
        </p:spPr>
        <p:txBody>
          <a:bodyPr anchor="ctr"/>
          <a:lstStyle/>
          <a:p>
            <a:pPr algn="ctr" eaLnBrk="0" hangingPunct="0"/>
            <a:r>
              <a:rPr lang="en-US" b="1">
                <a:solidFill>
                  <a:srgbClr val="CC3399"/>
                </a:solidFill>
                <a:latin typeface="+mn-lt"/>
              </a:rPr>
              <a:t>Penjualan Rp</a:t>
            </a:r>
          </a:p>
        </p:txBody>
      </p:sp>
      <p:sp>
        <p:nvSpPr>
          <p:cNvPr id="188432" name="Text Box 16"/>
          <p:cNvSpPr txBox="1">
            <a:spLocks noChangeArrowheads="1"/>
          </p:cNvSpPr>
          <p:nvPr/>
        </p:nvSpPr>
        <p:spPr bwMode="auto">
          <a:xfrm>
            <a:off x="5545138" y="2347913"/>
            <a:ext cx="2392362" cy="547687"/>
          </a:xfrm>
          <a:prstGeom prst="rect">
            <a:avLst/>
          </a:prstGeom>
          <a:noFill/>
          <a:ln w="9525">
            <a:noFill/>
            <a:miter lim="800000"/>
            <a:headEnd/>
            <a:tailEnd/>
          </a:ln>
        </p:spPr>
        <p:txBody>
          <a:bodyPr/>
          <a:lstStyle/>
          <a:p>
            <a:pPr algn="ctr" eaLnBrk="0" hangingPunct="0"/>
            <a:r>
              <a:rPr lang="en-US" sz="2000" b="1">
                <a:solidFill>
                  <a:srgbClr val="FF0000"/>
                </a:solidFill>
                <a:latin typeface="+mn-lt"/>
              </a:rPr>
              <a:t>Fungsi Biaya Total</a:t>
            </a:r>
          </a:p>
        </p:txBody>
      </p:sp>
      <p:sp>
        <p:nvSpPr>
          <p:cNvPr id="188433" name="Text Box 17"/>
          <p:cNvSpPr txBox="1">
            <a:spLocks noChangeArrowheads="1"/>
          </p:cNvSpPr>
          <p:nvPr/>
        </p:nvSpPr>
        <p:spPr bwMode="auto">
          <a:xfrm>
            <a:off x="5029200" y="1524000"/>
            <a:ext cx="2438400" cy="457200"/>
          </a:xfrm>
          <a:prstGeom prst="rect">
            <a:avLst/>
          </a:prstGeom>
          <a:noFill/>
          <a:ln w="9525">
            <a:noFill/>
            <a:miter lim="800000"/>
            <a:headEnd/>
            <a:tailEnd/>
          </a:ln>
        </p:spPr>
        <p:txBody>
          <a:bodyPr anchor="ctr"/>
          <a:lstStyle/>
          <a:p>
            <a:pPr algn="ctr" eaLnBrk="0" hangingPunct="0">
              <a:lnSpc>
                <a:spcPct val="90000"/>
              </a:lnSpc>
            </a:pPr>
            <a:r>
              <a:rPr lang="en-US" sz="2000">
                <a:solidFill>
                  <a:srgbClr val="7030A0"/>
                </a:solidFill>
                <a:latin typeface="+mn-lt"/>
              </a:rPr>
              <a:t>Fungsi Penjualan</a:t>
            </a:r>
          </a:p>
        </p:txBody>
      </p:sp>
      <p:grpSp>
        <p:nvGrpSpPr>
          <p:cNvPr id="2" name="Group 18"/>
          <p:cNvGrpSpPr>
            <a:grpSpLocks/>
          </p:cNvGrpSpPr>
          <p:nvPr/>
        </p:nvGrpSpPr>
        <p:grpSpPr bwMode="auto">
          <a:xfrm>
            <a:off x="2616200" y="1746250"/>
            <a:ext cx="3551238" cy="3830638"/>
            <a:chOff x="4701" y="9997"/>
            <a:chExt cx="3600" cy="2856"/>
          </a:xfrm>
        </p:grpSpPr>
        <p:sp>
          <p:nvSpPr>
            <p:cNvPr id="53283" name="Line 19"/>
            <p:cNvSpPr>
              <a:spLocks noChangeShapeType="1"/>
            </p:cNvSpPr>
            <p:nvPr/>
          </p:nvSpPr>
          <p:spPr bwMode="auto">
            <a:xfrm>
              <a:off x="4701" y="9997"/>
              <a:ext cx="0" cy="2856"/>
            </a:xfrm>
            <a:prstGeom prst="line">
              <a:avLst/>
            </a:prstGeom>
            <a:noFill/>
            <a:ln w="57150">
              <a:solidFill>
                <a:schemeClr val="tx1"/>
              </a:solidFill>
              <a:round/>
              <a:headEnd/>
              <a:tailEnd/>
            </a:ln>
          </p:spPr>
          <p:txBody>
            <a:bodyPr/>
            <a:lstStyle/>
            <a:p>
              <a:endParaRPr lang="en-US">
                <a:latin typeface="+mn-lt"/>
              </a:endParaRPr>
            </a:p>
          </p:txBody>
        </p:sp>
        <p:sp>
          <p:nvSpPr>
            <p:cNvPr id="53284" name="Line 20"/>
            <p:cNvSpPr>
              <a:spLocks noChangeShapeType="1"/>
            </p:cNvSpPr>
            <p:nvPr/>
          </p:nvSpPr>
          <p:spPr bwMode="auto">
            <a:xfrm>
              <a:off x="4701" y="12853"/>
              <a:ext cx="3600" cy="0"/>
            </a:xfrm>
            <a:prstGeom prst="line">
              <a:avLst/>
            </a:prstGeom>
            <a:noFill/>
            <a:ln w="57150">
              <a:solidFill>
                <a:schemeClr val="tx1"/>
              </a:solidFill>
              <a:round/>
              <a:headEnd/>
              <a:tailEnd/>
            </a:ln>
          </p:spPr>
          <p:txBody>
            <a:bodyPr/>
            <a:lstStyle/>
            <a:p>
              <a:endParaRPr lang="en-US">
                <a:latin typeface="+mn-lt"/>
              </a:endParaRPr>
            </a:p>
          </p:txBody>
        </p:sp>
      </p:grpSp>
      <p:sp>
        <p:nvSpPr>
          <p:cNvPr id="188437" name="Line 21"/>
          <p:cNvSpPr>
            <a:spLocks noChangeShapeType="1"/>
          </p:cNvSpPr>
          <p:nvPr/>
        </p:nvSpPr>
        <p:spPr bwMode="auto">
          <a:xfrm flipV="1">
            <a:off x="2616200" y="1928813"/>
            <a:ext cx="3255963" cy="3648075"/>
          </a:xfrm>
          <a:prstGeom prst="line">
            <a:avLst/>
          </a:prstGeom>
          <a:noFill/>
          <a:ln w="38100">
            <a:solidFill>
              <a:srgbClr val="7030A0"/>
            </a:solidFill>
            <a:round/>
            <a:headEnd/>
            <a:tailEnd/>
          </a:ln>
        </p:spPr>
        <p:txBody>
          <a:bodyPr/>
          <a:lstStyle/>
          <a:p>
            <a:endParaRPr lang="en-US">
              <a:latin typeface="+mn-lt"/>
            </a:endParaRPr>
          </a:p>
        </p:txBody>
      </p:sp>
      <p:sp>
        <p:nvSpPr>
          <p:cNvPr id="188438" name="Line 22"/>
          <p:cNvSpPr>
            <a:spLocks noChangeShapeType="1"/>
          </p:cNvSpPr>
          <p:nvPr/>
        </p:nvSpPr>
        <p:spPr bwMode="auto">
          <a:xfrm flipV="1">
            <a:off x="2616200" y="2840038"/>
            <a:ext cx="3452813" cy="1641475"/>
          </a:xfrm>
          <a:prstGeom prst="line">
            <a:avLst/>
          </a:prstGeom>
          <a:noFill/>
          <a:ln w="38100">
            <a:solidFill>
              <a:srgbClr val="FF0000"/>
            </a:solidFill>
            <a:round/>
            <a:headEnd/>
            <a:tailEnd/>
          </a:ln>
        </p:spPr>
        <p:txBody>
          <a:bodyPr/>
          <a:lstStyle/>
          <a:p>
            <a:endParaRPr lang="en-US">
              <a:latin typeface="+mn-lt"/>
            </a:endParaRPr>
          </a:p>
        </p:txBody>
      </p:sp>
      <p:sp>
        <p:nvSpPr>
          <p:cNvPr id="188439" name="Line 23"/>
          <p:cNvSpPr>
            <a:spLocks noChangeShapeType="1"/>
          </p:cNvSpPr>
          <p:nvPr/>
        </p:nvSpPr>
        <p:spPr bwMode="auto">
          <a:xfrm flipH="1">
            <a:off x="3519487" y="2806701"/>
            <a:ext cx="793" cy="2770187"/>
          </a:xfrm>
          <a:prstGeom prst="line">
            <a:avLst/>
          </a:prstGeom>
          <a:noFill/>
          <a:ln w="28575">
            <a:solidFill>
              <a:schemeClr val="accent2"/>
            </a:solidFill>
            <a:prstDash val="dash"/>
            <a:round/>
            <a:headEnd/>
            <a:tailEnd/>
          </a:ln>
        </p:spPr>
        <p:txBody>
          <a:bodyPr/>
          <a:lstStyle/>
          <a:p>
            <a:endParaRPr lang="en-US">
              <a:latin typeface="+mn-lt"/>
            </a:endParaRPr>
          </a:p>
        </p:txBody>
      </p:sp>
      <p:sp>
        <p:nvSpPr>
          <p:cNvPr id="188440" name="Line 24"/>
          <p:cNvSpPr>
            <a:spLocks noChangeShapeType="1"/>
          </p:cNvSpPr>
          <p:nvPr/>
        </p:nvSpPr>
        <p:spPr bwMode="auto">
          <a:xfrm>
            <a:off x="2616200" y="4057650"/>
            <a:ext cx="887413" cy="0"/>
          </a:xfrm>
          <a:prstGeom prst="line">
            <a:avLst/>
          </a:prstGeom>
          <a:noFill/>
          <a:ln w="28575">
            <a:solidFill>
              <a:schemeClr val="accent2"/>
            </a:solidFill>
            <a:prstDash val="dash"/>
            <a:round/>
            <a:headEnd/>
            <a:tailEnd/>
          </a:ln>
        </p:spPr>
        <p:txBody>
          <a:bodyPr/>
          <a:lstStyle/>
          <a:p>
            <a:endParaRPr lang="en-US">
              <a:latin typeface="+mn-lt"/>
            </a:endParaRPr>
          </a:p>
        </p:txBody>
      </p:sp>
      <p:sp>
        <p:nvSpPr>
          <p:cNvPr id="188441" name="Line 25"/>
          <p:cNvSpPr>
            <a:spLocks noChangeShapeType="1"/>
          </p:cNvSpPr>
          <p:nvPr/>
        </p:nvSpPr>
        <p:spPr bwMode="auto">
          <a:xfrm>
            <a:off x="2616200" y="4603750"/>
            <a:ext cx="887413" cy="0"/>
          </a:xfrm>
          <a:prstGeom prst="line">
            <a:avLst/>
          </a:prstGeom>
          <a:noFill/>
          <a:ln w="28575">
            <a:solidFill>
              <a:schemeClr val="accent2"/>
            </a:solidFill>
            <a:prstDash val="dash"/>
            <a:round/>
            <a:headEnd/>
            <a:tailEnd/>
          </a:ln>
        </p:spPr>
        <p:txBody>
          <a:bodyPr/>
          <a:lstStyle/>
          <a:p>
            <a:endParaRPr lang="en-US">
              <a:latin typeface="+mn-lt"/>
            </a:endParaRPr>
          </a:p>
        </p:txBody>
      </p:sp>
      <p:sp>
        <p:nvSpPr>
          <p:cNvPr id="188442" name="Line 26"/>
          <p:cNvSpPr>
            <a:spLocks noChangeShapeType="1"/>
          </p:cNvSpPr>
          <p:nvPr/>
        </p:nvSpPr>
        <p:spPr bwMode="auto">
          <a:xfrm>
            <a:off x="4292600" y="3752850"/>
            <a:ext cx="6350" cy="1843088"/>
          </a:xfrm>
          <a:prstGeom prst="line">
            <a:avLst/>
          </a:prstGeom>
          <a:noFill/>
          <a:ln w="28575">
            <a:solidFill>
              <a:schemeClr val="accent2"/>
            </a:solidFill>
            <a:prstDash val="dash"/>
            <a:round/>
            <a:headEnd/>
            <a:tailEnd/>
          </a:ln>
        </p:spPr>
        <p:txBody>
          <a:bodyPr/>
          <a:lstStyle/>
          <a:p>
            <a:endParaRPr lang="en-US">
              <a:latin typeface="+mn-lt"/>
            </a:endParaRPr>
          </a:p>
        </p:txBody>
      </p:sp>
      <p:sp>
        <p:nvSpPr>
          <p:cNvPr id="188443" name="Line 27"/>
          <p:cNvSpPr>
            <a:spLocks noChangeShapeType="1"/>
          </p:cNvSpPr>
          <p:nvPr/>
        </p:nvSpPr>
        <p:spPr bwMode="auto">
          <a:xfrm>
            <a:off x="5476875" y="2333625"/>
            <a:ext cx="0" cy="3282950"/>
          </a:xfrm>
          <a:prstGeom prst="line">
            <a:avLst/>
          </a:prstGeom>
          <a:noFill/>
          <a:ln w="28575">
            <a:solidFill>
              <a:schemeClr val="accent2"/>
            </a:solidFill>
            <a:prstDash val="dash"/>
            <a:round/>
            <a:headEnd/>
            <a:tailEnd/>
          </a:ln>
        </p:spPr>
        <p:txBody>
          <a:bodyPr/>
          <a:lstStyle/>
          <a:p>
            <a:endParaRPr lang="en-US">
              <a:latin typeface="+mn-lt"/>
            </a:endParaRPr>
          </a:p>
        </p:txBody>
      </p:sp>
      <p:sp>
        <p:nvSpPr>
          <p:cNvPr id="188444" name="Line 28"/>
          <p:cNvSpPr>
            <a:spLocks noChangeShapeType="1"/>
          </p:cNvSpPr>
          <p:nvPr/>
        </p:nvSpPr>
        <p:spPr bwMode="auto">
          <a:xfrm>
            <a:off x="2616200" y="3125788"/>
            <a:ext cx="2860675" cy="0"/>
          </a:xfrm>
          <a:prstGeom prst="line">
            <a:avLst/>
          </a:prstGeom>
          <a:noFill/>
          <a:ln w="28575">
            <a:solidFill>
              <a:schemeClr val="accent2"/>
            </a:solidFill>
            <a:prstDash val="dash"/>
            <a:round/>
            <a:headEnd/>
            <a:tailEnd/>
          </a:ln>
        </p:spPr>
        <p:txBody>
          <a:bodyPr/>
          <a:lstStyle/>
          <a:p>
            <a:endParaRPr lang="en-US">
              <a:latin typeface="+mn-lt"/>
            </a:endParaRPr>
          </a:p>
        </p:txBody>
      </p:sp>
      <p:sp>
        <p:nvSpPr>
          <p:cNvPr id="188445" name="Line 29"/>
          <p:cNvSpPr>
            <a:spLocks noChangeShapeType="1"/>
          </p:cNvSpPr>
          <p:nvPr/>
        </p:nvSpPr>
        <p:spPr bwMode="auto">
          <a:xfrm>
            <a:off x="2616200" y="2374900"/>
            <a:ext cx="2860675" cy="0"/>
          </a:xfrm>
          <a:prstGeom prst="line">
            <a:avLst/>
          </a:prstGeom>
          <a:noFill/>
          <a:ln w="28575">
            <a:solidFill>
              <a:schemeClr val="accent2"/>
            </a:solidFill>
            <a:prstDash val="dash"/>
            <a:round/>
            <a:headEnd/>
            <a:tailEnd/>
          </a:ln>
        </p:spPr>
        <p:txBody>
          <a:bodyPr/>
          <a:lstStyle/>
          <a:p>
            <a:endParaRPr lang="en-US">
              <a:latin typeface="+mn-lt"/>
            </a:endParaRPr>
          </a:p>
        </p:txBody>
      </p:sp>
      <p:sp>
        <p:nvSpPr>
          <p:cNvPr id="188446" name="Text Box 30"/>
          <p:cNvSpPr txBox="1">
            <a:spLocks noChangeArrowheads="1"/>
          </p:cNvSpPr>
          <p:nvPr/>
        </p:nvSpPr>
        <p:spPr bwMode="auto">
          <a:xfrm>
            <a:off x="381000" y="2476500"/>
            <a:ext cx="1778000" cy="546100"/>
          </a:xfrm>
          <a:prstGeom prst="rect">
            <a:avLst/>
          </a:prstGeom>
          <a:noFill/>
          <a:ln w="9525">
            <a:noFill/>
            <a:miter lim="800000"/>
            <a:headEnd/>
            <a:tailEnd/>
          </a:ln>
        </p:spPr>
        <p:txBody>
          <a:bodyPr/>
          <a:lstStyle/>
          <a:p>
            <a:pPr algn="ctr" eaLnBrk="0" hangingPunct="0"/>
            <a:r>
              <a:rPr lang="en-US" sz="2000" b="1">
                <a:latin typeface="+mn-lt"/>
              </a:rPr>
              <a:t>Laba pada vol C</a:t>
            </a:r>
          </a:p>
        </p:txBody>
      </p:sp>
      <p:sp>
        <p:nvSpPr>
          <p:cNvPr id="188447" name="Text Box 31"/>
          <p:cNvSpPr txBox="1">
            <a:spLocks noChangeArrowheads="1"/>
          </p:cNvSpPr>
          <p:nvPr/>
        </p:nvSpPr>
        <p:spPr bwMode="auto">
          <a:xfrm>
            <a:off x="457200" y="4076700"/>
            <a:ext cx="1687513" cy="547688"/>
          </a:xfrm>
          <a:prstGeom prst="rect">
            <a:avLst/>
          </a:prstGeom>
          <a:noFill/>
          <a:ln w="9525" algn="ctr">
            <a:noFill/>
            <a:miter lim="800000"/>
            <a:headEnd/>
            <a:tailEnd/>
          </a:ln>
        </p:spPr>
        <p:txBody>
          <a:bodyPr/>
          <a:lstStyle/>
          <a:p>
            <a:pPr algn="ctr" eaLnBrk="0" hangingPunct="0"/>
            <a:r>
              <a:rPr lang="en-US" sz="2000" b="1">
                <a:latin typeface="+mn-lt"/>
              </a:rPr>
              <a:t>Rugi pada vol A</a:t>
            </a:r>
          </a:p>
        </p:txBody>
      </p:sp>
      <p:sp>
        <p:nvSpPr>
          <p:cNvPr id="188448" name="Line 32"/>
          <p:cNvSpPr>
            <a:spLocks noChangeShapeType="1"/>
          </p:cNvSpPr>
          <p:nvPr/>
        </p:nvSpPr>
        <p:spPr bwMode="auto">
          <a:xfrm>
            <a:off x="4141788" y="5759450"/>
            <a:ext cx="493712" cy="0"/>
          </a:xfrm>
          <a:prstGeom prst="line">
            <a:avLst/>
          </a:prstGeom>
          <a:noFill/>
          <a:ln w="28575">
            <a:solidFill>
              <a:schemeClr val="tx1"/>
            </a:solidFill>
            <a:round/>
            <a:headEnd type="triangle" w="med" len="med"/>
            <a:tailEnd type="triangle" w="med" len="med"/>
          </a:ln>
        </p:spPr>
        <p:txBody>
          <a:bodyPr/>
          <a:lstStyle/>
          <a:p>
            <a:endParaRPr lang="en-US">
              <a:latin typeface="+mn-lt"/>
            </a:endParaRPr>
          </a:p>
        </p:txBody>
      </p:sp>
      <p:sp>
        <p:nvSpPr>
          <p:cNvPr id="188449" name="Line 33"/>
          <p:cNvSpPr>
            <a:spLocks noChangeShapeType="1"/>
          </p:cNvSpPr>
          <p:nvPr/>
        </p:nvSpPr>
        <p:spPr bwMode="auto">
          <a:xfrm>
            <a:off x="2616200" y="3692525"/>
            <a:ext cx="1676400" cy="0"/>
          </a:xfrm>
          <a:prstGeom prst="line">
            <a:avLst/>
          </a:prstGeom>
          <a:noFill/>
          <a:ln w="28575">
            <a:solidFill>
              <a:schemeClr val="accent2"/>
            </a:solidFill>
            <a:prstDash val="dash"/>
            <a:round/>
            <a:headEnd/>
            <a:tailEnd/>
          </a:ln>
        </p:spPr>
        <p:txBody>
          <a:bodyPr/>
          <a:lstStyle/>
          <a:p>
            <a:endParaRPr lang="en-US">
              <a:latin typeface="+mn-lt"/>
            </a:endParaRPr>
          </a:p>
        </p:txBody>
      </p:sp>
      <p:sp>
        <p:nvSpPr>
          <p:cNvPr id="188450" name="Text Box 34"/>
          <p:cNvSpPr txBox="1">
            <a:spLocks noChangeArrowheads="1"/>
          </p:cNvSpPr>
          <p:nvPr/>
        </p:nvSpPr>
        <p:spPr bwMode="auto">
          <a:xfrm>
            <a:off x="6350000" y="3733800"/>
            <a:ext cx="2413000" cy="1276350"/>
          </a:xfrm>
          <a:prstGeom prst="rect">
            <a:avLst/>
          </a:prstGeom>
          <a:noFill/>
          <a:ln w="9525">
            <a:noFill/>
            <a:miter lim="800000"/>
            <a:headEnd/>
            <a:tailEnd/>
          </a:ln>
        </p:spPr>
        <p:txBody>
          <a:bodyPr/>
          <a:lstStyle/>
          <a:p>
            <a:pPr algn="just" eaLnBrk="0" hangingPunct="0"/>
            <a:r>
              <a:rPr lang="en-US" sz="2000">
                <a:latin typeface="+mn-lt"/>
              </a:rPr>
              <a:t>P : Penjualan</a:t>
            </a:r>
          </a:p>
          <a:p>
            <a:pPr algn="just" eaLnBrk="0" hangingPunct="0"/>
            <a:r>
              <a:rPr lang="en-US" sz="2000">
                <a:latin typeface="+mn-lt"/>
              </a:rPr>
              <a:t>BT: Biaya Total</a:t>
            </a:r>
          </a:p>
          <a:p>
            <a:pPr algn="just" eaLnBrk="0" hangingPunct="0"/>
            <a:r>
              <a:rPr lang="en-US" sz="2000">
                <a:latin typeface="+mn-lt"/>
              </a:rPr>
              <a:t>TI : Titik Impas</a:t>
            </a:r>
          </a:p>
        </p:txBody>
      </p:sp>
      <p:sp>
        <p:nvSpPr>
          <p:cNvPr id="36" name="Left Brace 35"/>
          <p:cNvSpPr/>
          <p:nvPr/>
        </p:nvSpPr>
        <p:spPr>
          <a:xfrm>
            <a:off x="2057400" y="2286000"/>
            <a:ext cx="122238" cy="762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Left Brace 36"/>
          <p:cNvSpPr/>
          <p:nvPr/>
        </p:nvSpPr>
        <p:spPr>
          <a:xfrm>
            <a:off x="2057400" y="4032250"/>
            <a:ext cx="152400" cy="6096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Line 21"/>
          <p:cNvSpPr>
            <a:spLocks noChangeShapeType="1"/>
          </p:cNvSpPr>
          <p:nvPr/>
        </p:nvSpPr>
        <p:spPr bwMode="auto">
          <a:xfrm flipV="1">
            <a:off x="2654300" y="2195511"/>
            <a:ext cx="3509963" cy="3362328"/>
          </a:xfrm>
          <a:prstGeom prst="line">
            <a:avLst/>
          </a:prstGeom>
          <a:noFill/>
          <a:ln w="38100">
            <a:solidFill>
              <a:srgbClr val="FFCF37"/>
            </a:solidFill>
            <a:round/>
            <a:headEnd/>
            <a:tailEnd/>
          </a:ln>
        </p:spPr>
        <p:txBody>
          <a:bodyPr/>
          <a:lstStyle/>
          <a:p>
            <a:endParaRPr lang="en-US">
              <a:latin typeface="+mn-lt"/>
            </a:endParaRPr>
          </a:p>
        </p:txBody>
      </p:sp>
      <p:sp>
        <p:nvSpPr>
          <p:cNvPr id="39" name="Line 28"/>
          <p:cNvSpPr>
            <a:spLocks noChangeShapeType="1"/>
          </p:cNvSpPr>
          <p:nvPr/>
        </p:nvSpPr>
        <p:spPr bwMode="auto">
          <a:xfrm>
            <a:off x="2616200" y="2874534"/>
            <a:ext cx="2860675" cy="0"/>
          </a:xfrm>
          <a:prstGeom prst="line">
            <a:avLst/>
          </a:prstGeom>
          <a:noFill/>
          <a:ln w="28575">
            <a:solidFill>
              <a:srgbClr val="FFC000"/>
            </a:solidFill>
            <a:prstDash val="dash"/>
            <a:round/>
            <a:headEnd/>
            <a:tailEnd/>
          </a:ln>
        </p:spPr>
        <p:txBody>
          <a:bodyPr/>
          <a:lstStyle/>
          <a:p>
            <a:endParaRPr lang="en-US">
              <a:latin typeface="+mn-lt"/>
            </a:endParaRPr>
          </a:p>
        </p:txBody>
      </p:sp>
      <p:sp>
        <p:nvSpPr>
          <p:cNvPr id="40" name="Line 21"/>
          <p:cNvSpPr>
            <a:spLocks noChangeShapeType="1"/>
          </p:cNvSpPr>
          <p:nvPr/>
        </p:nvSpPr>
        <p:spPr bwMode="auto">
          <a:xfrm flipV="1">
            <a:off x="2670968" y="1684336"/>
            <a:ext cx="1161257" cy="3810796"/>
          </a:xfrm>
          <a:prstGeom prst="line">
            <a:avLst/>
          </a:prstGeom>
          <a:noFill/>
          <a:ln w="38100">
            <a:solidFill>
              <a:srgbClr val="00B0F0"/>
            </a:solidFill>
            <a:round/>
            <a:headEnd/>
            <a:tailEnd/>
          </a:ln>
        </p:spPr>
        <p:txBody>
          <a:bodyPr/>
          <a:lstStyle/>
          <a:p>
            <a:endParaRPr lang="en-US">
              <a:latin typeface="+mn-lt"/>
            </a:endParaRPr>
          </a:p>
        </p:txBody>
      </p:sp>
      <p:sp>
        <p:nvSpPr>
          <p:cNvPr id="41" name="Line 28"/>
          <p:cNvSpPr>
            <a:spLocks noChangeShapeType="1"/>
          </p:cNvSpPr>
          <p:nvPr/>
        </p:nvSpPr>
        <p:spPr bwMode="auto">
          <a:xfrm>
            <a:off x="2632869" y="2787652"/>
            <a:ext cx="913606" cy="19050"/>
          </a:xfrm>
          <a:prstGeom prst="line">
            <a:avLst/>
          </a:prstGeom>
          <a:noFill/>
          <a:ln w="28575">
            <a:solidFill>
              <a:srgbClr val="00B0F0"/>
            </a:solidFill>
            <a:prstDash val="dash"/>
            <a:round/>
            <a:headEnd/>
            <a:tailEnd/>
          </a:ln>
        </p:spPr>
        <p:txBody>
          <a:bodyPr/>
          <a:lstStyle/>
          <a:p>
            <a:endParaRPr lang="en-US">
              <a:latin typeface="+mn-lt"/>
            </a:endParaRPr>
          </a:p>
        </p:txBody>
      </p:sp>
    </p:spTree>
    <p:extLst>
      <p:ext uri="{BB962C8B-B14F-4D97-AF65-F5344CB8AC3E}">
        <p14:creationId xmlns:p14="http://schemas.microsoft.com/office/powerpoint/2010/main" val="170936963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wipe(down)">
                                      <p:cBhvr>
                                        <p:cTn id="7" dur="500"/>
                                        <p:tgtEl>
                                          <p:spTgt spid="1884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88431"/>
                                        </p:tgtEl>
                                        <p:attrNameLst>
                                          <p:attrName>style.visibility</p:attrName>
                                        </p:attrNameLst>
                                      </p:cBhvr>
                                      <p:to>
                                        <p:strVal val="visible"/>
                                      </p:to>
                                    </p:set>
                                    <p:animEffect transition="in" filter="wipe(down)">
                                      <p:cBhvr>
                                        <p:cTn id="16" dur="500"/>
                                        <p:tgtEl>
                                          <p:spTgt spid="188431"/>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88425"/>
                                        </p:tgtEl>
                                        <p:attrNameLst>
                                          <p:attrName>style.visibility</p:attrName>
                                        </p:attrNameLst>
                                      </p:cBhvr>
                                      <p:to>
                                        <p:strVal val="visible"/>
                                      </p:to>
                                    </p:set>
                                    <p:animEffect transition="in" filter="wipe(down)">
                                      <p:cBhvr>
                                        <p:cTn id="20" dur="500"/>
                                        <p:tgtEl>
                                          <p:spTgt spid="1884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8438"/>
                                        </p:tgtEl>
                                        <p:attrNameLst>
                                          <p:attrName>style.visibility</p:attrName>
                                        </p:attrNameLst>
                                      </p:cBhvr>
                                      <p:to>
                                        <p:strVal val="visible"/>
                                      </p:to>
                                    </p:set>
                                    <p:animEffect transition="in" filter="wipe(down)">
                                      <p:cBhvr>
                                        <p:cTn id="25" dur="500"/>
                                        <p:tgtEl>
                                          <p:spTgt spid="188438"/>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88432"/>
                                        </p:tgtEl>
                                        <p:attrNameLst>
                                          <p:attrName>style.visibility</p:attrName>
                                        </p:attrNameLst>
                                      </p:cBhvr>
                                      <p:to>
                                        <p:strVal val="visible"/>
                                      </p:to>
                                    </p:set>
                                    <p:animEffect transition="in" filter="wipe(down)">
                                      <p:cBhvr>
                                        <p:cTn id="29" dur="500"/>
                                        <p:tgtEl>
                                          <p:spTgt spid="1884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8437"/>
                                        </p:tgtEl>
                                        <p:attrNameLst>
                                          <p:attrName>style.visibility</p:attrName>
                                        </p:attrNameLst>
                                      </p:cBhvr>
                                      <p:to>
                                        <p:strVal val="visible"/>
                                      </p:to>
                                    </p:set>
                                    <p:animEffect transition="in" filter="wipe(down)">
                                      <p:cBhvr>
                                        <p:cTn id="34" dur="500"/>
                                        <p:tgtEl>
                                          <p:spTgt spid="188437"/>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88433"/>
                                        </p:tgtEl>
                                        <p:attrNameLst>
                                          <p:attrName>style.visibility</p:attrName>
                                        </p:attrNameLst>
                                      </p:cBhvr>
                                      <p:to>
                                        <p:strVal val="visible"/>
                                      </p:to>
                                    </p:set>
                                    <p:animEffect transition="in" filter="wipe(down)">
                                      <p:cBhvr>
                                        <p:cTn id="38" dur="500"/>
                                        <p:tgtEl>
                                          <p:spTgt spid="1884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8449"/>
                                        </p:tgtEl>
                                        <p:attrNameLst>
                                          <p:attrName>style.visibility</p:attrName>
                                        </p:attrNameLst>
                                      </p:cBhvr>
                                      <p:to>
                                        <p:strVal val="visible"/>
                                      </p:to>
                                    </p:set>
                                    <p:animEffect transition="in" filter="wipe(down)">
                                      <p:cBhvr>
                                        <p:cTn id="43" dur="500"/>
                                        <p:tgtEl>
                                          <p:spTgt spid="188449"/>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188424"/>
                                        </p:tgtEl>
                                        <p:attrNameLst>
                                          <p:attrName>style.visibility</p:attrName>
                                        </p:attrNameLst>
                                      </p:cBhvr>
                                      <p:to>
                                        <p:strVal val="visible"/>
                                      </p:to>
                                    </p:set>
                                    <p:animEffect transition="in" filter="wipe(down)">
                                      <p:cBhvr>
                                        <p:cTn id="47" dur="500"/>
                                        <p:tgtEl>
                                          <p:spTgt spid="188424"/>
                                        </p:tgtEl>
                                      </p:cBhvr>
                                    </p:animEffect>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188442"/>
                                        </p:tgtEl>
                                        <p:attrNameLst>
                                          <p:attrName>style.visibility</p:attrName>
                                        </p:attrNameLst>
                                      </p:cBhvr>
                                      <p:to>
                                        <p:strVal val="visible"/>
                                      </p:to>
                                    </p:set>
                                    <p:animEffect transition="in" filter="wipe(down)">
                                      <p:cBhvr>
                                        <p:cTn id="51" dur="500"/>
                                        <p:tgtEl>
                                          <p:spTgt spid="188442"/>
                                        </p:tgtEl>
                                      </p:cBhvr>
                                    </p:animEffect>
                                  </p:childTnLst>
                                </p:cTn>
                              </p:par>
                            </p:childTnLst>
                          </p:cTn>
                        </p:par>
                        <p:par>
                          <p:cTn id="52" fill="hold">
                            <p:stCondLst>
                              <p:cond delay="1500"/>
                            </p:stCondLst>
                            <p:childTnLst>
                              <p:par>
                                <p:cTn id="53" presetID="22" presetClass="entr" presetSubtype="4" fill="hold" grpId="0" nodeType="afterEffect">
                                  <p:stCondLst>
                                    <p:cond delay="0"/>
                                  </p:stCondLst>
                                  <p:childTnLst>
                                    <p:set>
                                      <p:cBhvr>
                                        <p:cTn id="54" dur="1" fill="hold">
                                          <p:stCondLst>
                                            <p:cond delay="0"/>
                                          </p:stCondLst>
                                        </p:cTn>
                                        <p:tgtEl>
                                          <p:spTgt spid="188428"/>
                                        </p:tgtEl>
                                        <p:attrNameLst>
                                          <p:attrName>style.visibility</p:attrName>
                                        </p:attrNameLst>
                                      </p:cBhvr>
                                      <p:to>
                                        <p:strVal val="visible"/>
                                      </p:to>
                                    </p:set>
                                    <p:animEffect transition="in" filter="wipe(down)">
                                      <p:cBhvr>
                                        <p:cTn id="55" dur="500"/>
                                        <p:tgtEl>
                                          <p:spTgt spid="1884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88445"/>
                                        </p:tgtEl>
                                        <p:attrNameLst>
                                          <p:attrName>style.visibility</p:attrName>
                                        </p:attrNameLst>
                                      </p:cBhvr>
                                      <p:to>
                                        <p:strVal val="visible"/>
                                      </p:to>
                                    </p:set>
                                    <p:animEffect transition="in" filter="wipe(down)">
                                      <p:cBhvr>
                                        <p:cTn id="60" dur="500"/>
                                        <p:tgtEl>
                                          <p:spTgt spid="188445"/>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188420"/>
                                        </p:tgtEl>
                                        <p:attrNameLst>
                                          <p:attrName>style.visibility</p:attrName>
                                        </p:attrNameLst>
                                      </p:cBhvr>
                                      <p:to>
                                        <p:strVal val="visible"/>
                                      </p:to>
                                    </p:set>
                                    <p:animEffect transition="in" filter="wipe(down)">
                                      <p:cBhvr>
                                        <p:cTn id="64" dur="500"/>
                                        <p:tgtEl>
                                          <p:spTgt spid="188420"/>
                                        </p:tgtEl>
                                      </p:cBhvr>
                                    </p:animEffec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188443"/>
                                        </p:tgtEl>
                                        <p:attrNameLst>
                                          <p:attrName>style.visibility</p:attrName>
                                        </p:attrNameLst>
                                      </p:cBhvr>
                                      <p:to>
                                        <p:strVal val="visible"/>
                                      </p:to>
                                    </p:set>
                                    <p:animEffect transition="in" filter="wipe(down)">
                                      <p:cBhvr>
                                        <p:cTn id="68" dur="500"/>
                                        <p:tgtEl>
                                          <p:spTgt spid="188443"/>
                                        </p:tgtEl>
                                      </p:cBhvr>
                                    </p:animEffect>
                                  </p:childTnLst>
                                </p:cTn>
                              </p:par>
                            </p:childTnLst>
                          </p:cTn>
                        </p:par>
                        <p:par>
                          <p:cTn id="69" fill="hold">
                            <p:stCondLst>
                              <p:cond delay="1500"/>
                            </p:stCondLst>
                            <p:childTnLst>
                              <p:par>
                                <p:cTn id="70" presetID="22" presetClass="entr" presetSubtype="4" fill="hold" grpId="0" nodeType="afterEffect">
                                  <p:stCondLst>
                                    <p:cond delay="0"/>
                                  </p:stCondLst>
                                  <p:childTnLst>
                                    <p:set>
                                      <p:cBhvr>
                                        <p:cTn id="71" dur="1" fill="hold">
                                          <p:stCondLst>
                                            <p:cond delay="0"/>
                                          </p:stCondLst>
                                        </p:cTn>
                                        <p:tgtEl>
                                          <p:spTgt spid="188427"/>
                                        </p:tgtEl>
                                        <p:attrNameLst>
                                          <p:attrName>style.visibility</p:attrName>
                                        </p:attrNameLst>
                                      </p:cBhvr>
                                      <p:to>
                                        <p:strVal val="visible"/>
                                      </p:to>
                                    </p:set>
                                    <p:animEffect transition="in" filter="wipe(down)">
                                      <p:cBhvr>
                                        <p:cTn id="72" dur="500"/>
                                        <p:tgtEl>
                                          <p:spTgt spid="188427"/>
                                        </p:tgtEl>
                                      </p:cBhvr>
                                    </p:animEffect>
                                  </p:childTnLst>
                                </p:cTn>
                              </p:par>
                            </p:childTnLst>
                          </p:cTn>
                        </p:par>
                        <p:par>
                          <p:cTn id="73" fill="hold">
                            <p:stCondLst>
                              <p:cond delay="2000"/>
                            </p:stCondLst>
                            <p:childTnLst>
                              <p:par>
                                <p:cTn id="74" presetID="22" presetClass="entr" presetSubtype="4" fill="hold" grpId="0" nodeType="afterEffect">
                                  <p:stCondLst>
                                    <p:cond delay="0"/>
                                  </p:stCondLst>
                                  <p:childTnLst>
                                    <p:set>
                                      <p:cBhvr>
                                        <p:cTn id="75" dur="1" fill="hold">
                                          <p:stCondLst>
                                            <p:cond delay="0"/>
                                          </p:stCondLst>
                                        </p:cTn>
                                        <p:tgtEl>
                                          <p:spTgt spid="188450"/>
                                        </p:tgtEl>
                                        <p:attrNameLst>
                                          <p:attrName>style.visibility</p:attrName>
                                        </p:attrNameLst>
                                      </p:cBhvr>
                                      <p:to>
                                        <p:strVal val="visible"/>
                                      </p:to>
                                    </p:set>
                                    <p:animEffect transition="in" filter="wipe(down)">
                                      <p:cBhvr>
                                        <p:cTn id="76" dur="500"/>
                                        <p:tgtEl>
                                          <p:spTgt spid="188450"/>
                                        </p:tgtEl>
                                      </p:cBhvr>
                                    </p:animEffect>
                                  </p:childTnLst>
                                </p:cTn>
                              </p:par>
                            </p:childTnLst>
                          </p:cTn>
                        </p:par>
                        <p:par>
                          <p:cTn id="77" fill="hold">
                            <p:stCondLst>
                              <p:cond delay="2500"/>
                            </p:stCondLst>
                            <p:childTnLst>
                              <p:par>
                                <p:cTn id="78" presetID="22" presetClass="entr" presetSubtype="4" fill="hold" grpId="0" nodeType="afterEffect">
                                  <p:stCondLst>
                                    <p:cond delay="0"/>
                                  </p:stCondLst>
                                  <p:childTnLst>
                                    <p:set>
                                      <p:cBhvr>
                                        <p:cTn id="79" dur="1" fill="hold">
                                          <p:stCondLst>
                                            <p:cond delay="0"/>
                                          </p:stCondLst>
                                        </p:cTn>
                                        <p:tgtEl>
                                          <p:spTgt spid="188444"/>
                                        </p:tgtEl>
                                        <p:attrNameLst>
                                          <p:attrName>style.visibility</p:attrName>
                                        </p:attrNameLst>
                                      </p:cBhvr>
                                      <p:to>
                                        <p:strVal val="visible"/>
                                      </p:to>
                                    </p:set>
                                    <p:animEffect transition="in" filter="wipe(down)">
                                      <p:cBhvr>
                                        <p:cTn id="80" dur="500"/>
                                        <p:tgtEl>
                                          <p:spTgt spid="188444"/>
                                        </p:tgtEl>
                                      </p:cBhvr>
                                    </p:animEffect>
                                  </p:childTnLst>
                                </p:cTn>
                              </p:par>
                            </p:childTnLst>
                          </p:cTn>
                        </p:par>
                        <p:par>
                          <p:cTn id="81" fill="hold">
                            <p:stCondLst>
                              <p:cond delay="3000"/>
                            </p:stCondLst>
                            <p:childTnLst>
                              <p:par>
                                <p:cTn id="82" presetID="22" presetClass="entr" presetSubtype="4" fill="hold" grpId="0" nodeType="afterEffect">
                                  <p:stCondLst>
                                    <p:cond delay="0"/>
                                  </p:stCondLst>
                                  <p:childTnLst>
                                    <p:set>
                                      <p:cBhvr>
                                        <p:cTn id="83" dur="1" fill="hold">
                                          <p:stCondLst>
                                            <p:cond delay="0"/>
                                          </p:stCondLst>
                                        </p:cTn>
                                        <p:tgtEl>
                                          <p:spTgt spid="188422"/>
                                        </p:tgtEl>
                                        <p:attrNameLst>
                                          <p:attrName>style.visibility</p:attrName>
                                        </p:attrNameLst>
                                      </p:cBhvr>
                                      <p:to>
                                        <p:strVal val="visible"/>
                                      </p:to>
                                    </p:set>
                                    <p:animEffect transition="in" filter="wipe(down)">
                                      <p:cBhvr>
                                        <p:cTn id="84" dur="500"/>
                                        <p:tgtEl>
                                          <p:spTgt spid="188422"/>
                                        </p:tgtEl>
                                      </p:cBhvr>
                                    </p:animEffect>
                                  </p:childTnLst>
                                </p:cTn>
                              </p:par>
                            </p:childTnLst>
                          </p:cTn>
                        </p:par>
                        <p:par>
                          <p:cTn id="85" fill="hold">
                            <p:stCondLst>
                              <p:cond delay="3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188446"/>
                                        </p:tgtEl>
                                        <p:attrNameLst>
                                          <p:attrName>style.visibility</p:attrName>
                                        </p:attrNameLst>
                                      </p:cBhvr>
                                      <p:to>
                                        <p:strVal val="visible"/>
                                      </p:to>
                                    </p:set>
                                    <p:animEffect transition="in" filter="wipe(down)">
                                      <p:cBhvr>
                                        <p:cTn id="92" dur="500"/>
                                        <p:tgtEl>
                                          <p:spTgt spid="188446"/>
                                        </p:tgtEl>
                                      </p:cBhvr>
                                    </p:animEffect>
                                  </p:childTnLst>
                                </p:cTn>
                              </p:par>
                            </p:childTnLst>
                          </p:cTn>
                        </p:par>
                        <p:par>
                          <p:cTn id="93" fill="hold">
                            <p:stCondLst>
                              <p:cond delay="4500"/>
                            </p:stCondLst>
                            <p:childTnLst>
                              <p:par>
                                <p:cTn id="94" presetID="22" presetClass="entr" presetSubtype="4" fill="hold" grpId="0" nodeType="afterEffect">
                                  <p:stCondLst>
                                    <p:cond delay="0"/>
                                  </p:stCondLst>
                                  <p:childTnLst>
                                    <p:set>
                                      <p:cBhvr>
                                        <p:cTn id="95" dur="1" fill="hold">
                                          <p:stCondLst>
                                            <p:cond delay="0"/>
                                          </p:stCondLst>
                                        </p:cTn>
                                        <p:tgtEl>
                                          <p:spTgt spid="188440"/>
                                        </p:tgtEl>
                                        <p:attrNameLst>
                                          <p:attrName>style.visibility</p:attrName>
                                        </p:attrNameLst>
                                      </p:cBhvr>
                                      <p:to>
                                        <p:strVal val="visible"/>
                                      </p:to>
                                    </p:set>
                                    <p:animEffect transition="in" filter="wipe(down)">
                                      <p:cBhvr>
                                        <p:cTn id="96" dur="500"/>
                                        <p:tgtEl>
                                          <p:spTgt spid="188440"/>
                                        </p:tgtEl>
                                      </p:cBhvr>
                                    </p:animEffect>
                                  </p:childTnLst>
                                </p:cTn>
                              </p:par>
                            </p:childTnLst>
                          </p:cTn>
                        </p:par>
                        <p:par>
                          <p:cTn id="97" fill="hold">
                            <p:stCondLst>
                              <p:cond delay="5000"/>
                            </p:stCondLst>
                            <p:childTnLst>
                              <p:par>
                                <p:cTn id="98" presetID="22" presetClass="entr" presetSubtype="4" fill="hold" grpId="0" nodeType="afterEffect">
                                  <p:stCondLst>
                                    <p:cond delay="0"/>
                                  </p:stCondLst>
                                  <p:childTnLst>
                                    <p:set>
                                      <p:cBhvr>
                                        <p:cTn id="99" dur="1" fill="hold">
                                          <p:stCondLst>
                                            <p:cond delay="0"/>
                                          </p:stCondLst>
                                        </p:cTn>
                                        <p:tgtEl>
                                          <p:spTgt spid="188421"/>
                                        </p:tgtEl>
                                        <p:attrNameLst>
                                          <p:attrName>style.visibility</p:attrName>
                                        </p:attrNameLst>
                                      </p:cBhvr>
                                      <p:to>
                                        <p:strVal val="visible"/>
                                      </p:to>
                                    </p:set>
                                    <p:animEffect transition="in" filter="wipe(down)">
                                      <p:cBhvr>
                                        <p:cTn id="100" dur="500"/>
                                        <p:tgtEl>
                                          <p:spTgt spid="188421"/>
                                        </p:tgtEl>
                                      </p:cBhvr>
                                    </p:animEffect>
                                  </p:childTnLst>
                                </p:cTn>
                              </p:par>
                            </p:childTnLst>
                          </p:cTn>
                        </p:par>
                        <p:par>
                          <p:cTn id="101" fill="hold">
                            <p:stCondLst>
                              <p:cond delay="5500"/>
                            </p:stCondLst>
                            <p:childTnLst>
                              <p:par>
                                <p:cTn id="102" presetID="22" presetClass="entr" presetSubtype="4" fill="hold" grpId="0" nodeType="afterEffect">
                                  <p:stCondLst>
                                    <p:cond delay="0"/>
                                  </p:stCondLst>
                                  <p:childTnLst>
                                    <p:set>
                                      <p:cBhvr>
                                        <p:cTn id="103" dur="1" fill="hold">
                                          <p:stCondLst>
                                            <p:cond delay="0"/>
                                          </p:stCondLst>
                                        </p:cTn>
                                        <p:tgtEl>
                                          <p:spTgt spid="188439"/>
                                        </p:tgtEl>
                                        <p:attrNameLst>
                                          <p:attrName>style.visibility</p:attrName>
                                        </p:attrNameLst>
                                      </p:cBhvr>
                                      <p:to>
                                        <p:strVal val="visible"/>
                                      </p:to>
                                    </p:set>
                                    <p:animEffect transition="in" filter="wipe(down)">
                                      <p:cBhvr>
                                        <p:cTn id="104" dur="500"/>
                                        <p:tgtEl>
                                          <p:spTgt spid="188439"/>
                                        </p:tgtEl>
                                      </p:cBhvr>
                                    </p:animEffect>
                                  </p:childTnLst>
                                </p:cTn>
                              </p:par>
                            </p:childTnLst>
                          </p:cTn>
                        </p:par>
                        <p:par>
                          <p:cTn id="105" fill="hold">
                            <p:stCondLst>
                              <p:cond delay="6000"/>
                            </p:stCondLst>
                            <p:childTnLst>
                              <p:par>
                                <p:cTn id="106" presetID="22" presetClass="entr" presetSubtype="4" fill="hold" grpId="0" nodeType="afterEffect">
                                  <p:stCondLst>
                                    <p:cond delay="0"/>
                                  </p:stCondLst>
                                  <p:childTnLst>
                                    <p:set>
                                      <p:cBhvr>
                                        <p:cTn id="107" dur="1" fill="hold">
                                          <p:stCondLst>
                                            <p:cond delay="0"/>
                                          </p:stCondLst>
                                        </p:cTn>
                                        <p:tgtEl>
                                          <p:spTgt spid="188426"/>
                                        </p:tgtEl>
                                        <p:attrNameLst>
                                          <p:attrName>style.visibility</p:attrName>
                                        </p:attrNameLst>
                                      </p:cBhvr>
                                      <p:to>
                                        <p:strVal val="visible"/>
                                      </p:to>
                                    </p:set>
                                    <p:animEffect transition="in" filter="wipe(down)">
                                      <p:cBhvr>
                                        <p:cTn id="108" dur="500"/>
                                        <p:tgtEl>
                                          <p:spTgt spid="18842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88441"/>
                                        </p:tgtEl>
                                        <p:attrNameLst>
                                          <p:attrName>style.visibility</p:attrName>
                                        </p:attrNameLst>
                                      </p:cBhvr>
                                      <p:to>
                                        <p:strVal val="visible"/>
                                      </p:to>
                                    </p:set>
                                    <p:animEffect transition="in" filter="wipe(down)">
                                      <p:cBhvr>
                                        <p:cTn id="113" dur="500"/>
                                        <p:tgtEl>
                                          <p:spTgt spid="188441"/>
                                        </p:tgtEl>
                                      </p:cBhvr>
                                    </p:animEffect>
                                  </p:childTnLst>
                                </p:cTn>
                              </p:par>
                            </p:childTnLst>
                          </p:cTn>
                        </p:par>
                        <p:par>
                          <p:cTn id="114" fill="hold">
                            <p:stCondLst>
                              <p:cond delay="500"/>
                            </p:stCondLst>
                            <p:childTnLst>
                              <p:par>
                                <p:cTn id="115" presetID="22" presetClass="entr" presetSubtype="4" fill="hold" grpId="0" nodeType="afterEffect">
                                  <p:stCondLst>
                                    <p:cond delay="0"/>
                                  </p:stCondLst>
                                  <p:childTnLst>
                                    <p:set>
                                      <p:cBhvr>
                                        <p:cTn id="116" dur="1" fill="hold">
                                          <p:stCondLst>
                                            <p:cond delay="0"/>
                                          </p:stCondLst>
                                        </p:cTn>
                                        <p:tgtEl>
                                          <p:spTgt spid="188423"/>
                                        </p:tgtEl>
                                        <p:attrNameLst>
                                          <p:attrName>style.visibility</p:attrName>
                                        </p:attrNameLst>
                                      </p:cBhvr>
                                      <p:to>
                                        <p:strVal val="visible"/>
                                      </p:to>
                                    </p:set>
                                    <p:animEffect transition="in" filter="wipe(down)">
                                      <p:cBhvr>
                                        <p:cTn id="117" dur="500"/>
                                        <p:tgtEl>
                                          <p:spTgt spid="188423"/>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up)">
                                      <p:cBhvr>
                                        <p:cTn id="121" dur="500"/>
                                        <p:tgtEl>
                                          <p:spTgt spid="37"/>
                                        </p:tgtEl>
                                      </p:cBhvr>
                                    </p:animEffect>
                                  </p:childTnLst>
                                </p:cTn>
                              </p:par>
                            </p:childTnLst>
                          </p:cTn>
                        </p:par>
                        <p:par>
                          <p:cTn id="122" fill="hold">
                            <p:stCondLst>
                              <p:cond delay="1500"/>
                            </p:stCondLst>
                            <p:childTnLst>
                              <p:par>
                                <p:cTn id="123" presetID="22" presetClass="entr" presetSubtype="4" fill="hold" grpId="0" nodeType="afterEffect">
                                  <p:stCondLst>
                                    <p:cond delay="0"/>
                                  </p:stCondLst>
                                  <p:childTnLst>
                                    <p:set>
                                      <p:cBhvr>
                                        <p:cTn id="124" dur="1" fill="hold">
                                          <p:stCondLst>
                                            <p:cond delay="0"/>
                                          </p:stCondLst>
                                        </p:cTn>
                                        <p:tgtEl>
                                          <p:spTgt spid="188447"/>
                                        </p:tgtEl>
                                        <p:attrNameLst>
                                          <p:attrName>style.visibility</p:attrName>
                                        </p:attrNameLst>
                                      </p:cBhvr>
                                      <p:to>
                                        <p:strVal val="visible"/>
                                      </p:to>
                                    </p:set>
                                    <p:animEffect transition="in" filter="wipe(down)">
                                      <p:cBhvr>
                                        <p:cTn id="125" dur="500"/>
                                        <p:tgtEl>
                                          <p:spTgt spid="188447"/>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188429"/>
                                        </p:tgtEl>
                                        <p:attrNameLst>
                                          <p:attrName>style.visibility</p:attrName>
                                        </p:attrNameLst>
                                      </p:cBhvr>
                                      <p:to>
                                        <p:strVal val="visible"/>
                                      </p:to>
                                    </p:set>
                                    <p:animEffect transition="in" filter="wipe(down)">
                                      <p:cBhvr>
                                        <p:cTn id="130" dur="500"/>
                                        <p:tgtEl>
                                          <p:spTgt spid="188429"/>
                                        </p:tgtEl>
                                      </p:cBhvr>
                                    </p:animEffect>
                                  </p:childTnLst>
                                </p:cTn>
                              </p:par>
                            </p:childTnLst>
                          </p:cTn>
                        </p:par>
                        <p:par>
                          <p:cTn id="131" fill="hold">
                            <p:stCondLst>
                              <p:cond delay="500"/>
                            </p:stCondLst>
                            <p:childTnLst>
                              <p:par>
                                <p:cTn id="132" presetID="22" presetClass="entr" presetSubtype="4" fill="hold" grpId="0" nodeType="afterEffect">
                                  <p:stCondLst>
                                    <p:cond delay="0"/>
                                  </p:stCondLst>
                                  <p:childTnLst>
                                    <p:set>
                                      <p:cBhvr>
                                        <p:cTn id="133" dur="1" fill="hold">
                                          <p:stCondLst>
                                            <p:cond delay="0"/>
                                          </p:stCondLst>
                                        </p:cTn>
                                        <p:tgtEl>
                                          <p:spTgt spid="188448"/>
                                        </p:tgtEl>
                                        <p:attrNameLst>
                                          <p:attrName>style.visibility</p:attrName>
                                        </p:attrNameLst>
                                      </p:cBhvr>
                                      <p:to>
                                        <p:strVal val="visible"/>
                                      </p:to>
                                    </p:set>
                                    <p:animEffect transition="in" filter="wipe(down)">
                                      <p:cBhvr>
                                        <p:cTn id="134" dur="500"/>
                                        <p:tgtEl>
                                          <p:spTgt spid="188448"/>
                                        </p:tgtEl>
                                      </p:cBhvr>
                                    </p:animEffect>
                                  </p:childTnLst>
                                </p:cTn>
                              </p:par>
                            </p:childTnLst>
                          </p:cTn>
                        </p:par>
                        <p:par>
                          <p:cTn id="135" fill="hold">
                            <p:stCondLst>
                              <p:cond delay="1000"/>
                            </p:stCondLst>
                            <p:childTnLst>
                              <p:par>
                                <p:cTn id="136" presetID="22" presetClass="entr" presetSubtype="4" fill="hold" grpId="0" nodeType="afterEffect">
                                  <p:stCondLst>
                                    <p:cond delay="0"/>
                                  </p:stCondLst>
                                  <p:childTnLst>
                                    <p:set>
                                      <p:cBhvr>
                                        <p:cTn id="137" dur="1" fill="hold">
                                          <p:stCondLst>
                                            <p:cond delay="0"/>
                                          </p:stCondLst>
                                        </p:cTn>
                                        <p:tgtEl>
                                          <p:spTgt spid="188430"/>
                                        </p:tgtEl>
                                        <p:attrNameLst>
                                          <p:attrName>style.visibility</p:attrName>
                                        </p:attrNameLst>
                                      </p:cBhvr>
                                      <p:to>
                                        <p:strVal val="visible"/>
                                      </p:to>
                                    </p:set>
                                    <p:animEffect transition="in" filter="wipe(down)">
                                      <p:cBhvr>
                                        <p:cTn id="138" dur="500"/>
                                        <p:tgtEl>
                                          <p:spTgt spid="188430"/>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wipe(down)">
                                      <p:cBhvr>
                                        <p:cTn id="143" dur="500"/>
                                        <p:tgtEl>
                                          <p:spTgt spid="38"/>
                                        </p:tgtEl>
                                      </p:cBhvr>
                                    </p:animEffect>
                                  </p:childTnLst>
                                </p:cTn>
                              </p:par>
                            </p:childTnLst>
                          </p:cTn>
                        </p:par>
                        <p:par>
                          <p:cTn id="144" fill="hold">
                            <p:stCondLst>
                              <p:cond delay="500"/>
                            </p:stCondLst>
                            <p:childTnLst>
                              <p:par>
                                <p:cTn id="145" presetID="22" presetClass="entr" presetSubtype="4"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wipe(down)">
                                      <p:cBhvr>
                                        <p:cTn id="147" dur="500"/>
                                        <p:tgtEl>
                                          <p:spTgt spid="39"/>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down)">
                                      <p:cBhvr>
                                        <p:cTn id="152" dur="500"/>
                                        <p:tgtEl>
                                          <p:spTgt spid="40"/>
                                        </p:tgtEl>
                                      </p:cBhvr>
                                    </p:animEffect>
                                  </p:childTnLst>
                                </p:cTn>
                              </p:par>
                            </p:childTnLst>
                          </p:cTn>
                        </p:par>
                        <p:par>
                          <p:cTn id="153" fill="hold">
                            <p:stCondLst>
                              <p:cond delay="500"/>
                            </p:stCondLst>
                            <p:childTnLst>
                              <p:par>
                                <p:cTn id="154" presetID="22" presetClass="entr" presetSubtype="4" fill="hold" grpId="0" nodeType="after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wipe(down)">
                                      <p:cBhvr>
                                        <p:cTn id="1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nimBg="1"/>
      <p:bldP spid="188420" grpId="0"/>
      <p:bldP spid="188421" grpId="0"/>
      <p:bldP spid="188422" grpId="0"/>
      <p:bldP spid="188423" grpId="0"/>
      <p:bldP spid="188424" grpId="0"/>
      <p:bldP spid="188425" grpId="0"/>
      <p:bldP spid="188426" grpId="0"/>
      <p:bldP spid="188427" grpId="0"/>
      <p:bldP spid="188428" grpId="0"/>
      <p:bldP spid="188429" grpId="0"/>
      <p:bldP spid="188430" grpId="0"/>
      <p:bldP spid="188431" grpId="0"/>
      <p:bldP spid="188432" grpId="0"/>
      <p:bldP spid="188433" grpId="0"/>
      <p:bldP spid="188437" grpId="0" animBg="1"/>
      <p:bldP spid="188438" grpId="0" animBg="1"/>
      <p:bldP spid="188439" grpId="0" animBg="1"/>
      <p:bldP spid="188440" grpId="0" animBg="1"/>
      <p:bldP spid="188441" grpId="0" animBg="1"/>
      <p:bldP spid="188442" grpId="0" animBg="1"/>
      <p:bldP spid="188443" grpId="0" animBg="1"/>
      <p:bldP spid="188444" grpId="0" animBg="1"/>
      <p:bldP spid="188445" grpId="0" animBg="1"/>
      <p:bldP spid="188446" grpId="0"/>
      <p:bldP spid="188447" grpId="0"/>
      <p:bldP spid="188448" grpId="0" animBg="1"/>
      <p:bldP spid="188449" grpId="0" animBg="1"/>
      <p:bldP spid="188450" grpId="0"/>
      <p:bldP spid="36" grpId="0" animBg="1"/>
      <p:bldP spid="37" grpId="0" animBg="1"/>
      <p:bldP spid="38" grpId="0" animBg="1"/>
      <p:bldP spid="39" grpId="0" animBg="1"/>
      <p:bldP spid="40" grpId="0" animBg="1"/>
      <p:bldP spid="4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smtClean="0"/>
              <a:t>MATERI </a:t>
            </a:r>
            <a:r>
              <a:rPr lang="en-US" b="1" smtClean="0"/>
              <a:t>6</a:t>
            </a:r>
            <a:r>
              <a:rPr lang="id-ID" b="1" smtClean="0"/>
              <a:t>: </a:t>
            </a:r>
            <a:r>
              <a:rPr lang="en-US" b="1" i="1" dirty="0" smtClean="0"/>
              <a:t>OE </a:t>
            </a:r>
            <a:r>
              <a:rPr lang="en-US" b="1" i="1" dirty="0" err="1" smtClean="0"/>
              <a:t>Jasa</a:t>
            </a:r>
            <a:r>
              <a:rPr lang="en-US" b="1" i="1" dirty="0" smtClean="0"/>
              <a:t>/</a:t>
            </a:r>
            <a:r>
              <a:rPr lang="en-US" b="1" i="1" dirty="0" err="1" smtClean="0"/>
              <a:t>Konsultasi</a:t>
            </a:r>
            <a:endParaRPr lang="en-US" dirty="0"/>
          </a:p>
        </p:txBody>
      </p:sp>
      <p:sp>
        <p:nvSpPr>
          <p:cNvPr id="3" name="Content Placeholder 2"/>
          <p:cNvSpPr>
            <a:spLocks noGrp="1"/>
          </p:cNvSpPr>
          <p:nvPr>
            <p:ph idx="1"/>
          </p:nvPr>
        </p:nvSpPr>
        <p:spPr/>
        <p:txBody>
          <a:bodyPr/>
          <a:lstStyle/>
          <a:p>
            <a:pPr>
              <a:buNone/>
            </a:pPr>
            <a:r>
              <a:rPr lang="en-US" smtClean="0"/>
              <a:t>	Setelah meyelesaikan sesi ini Anda akan memahami:</a:t>
            </a:r>
          </a:p>
          <a:p>
            <a:pPr lvl="2"/>
            <a:r>
              <a:rPr lang="en-US" sz="3200" smtClean="0"/>
              <a:t>Penetapan OE dalam proses pengadaanJasa/Konsultasi</a:t>
            </a:r>
          </a:p>
          <a:p>
            <a:pPr lvl="2"/>
            <a:r>
              <a:rPr lang="en-US" sz="3200" smtClean="0"/>
              <a:t>Hal-hal yang perlu diperhatikan dalam penetapan OE Jasa/Konsultasi</a:t>
            </a:r>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86</a:t>
            </a:fld>
            <a:endParaRPr lang="id-ID"/>
          </a:p>
        </p:txBody>
      </p:sp>
    </p:spTree>
    <p:extLst>
      <p:ext uri="{BB962C8B-B14F-4D97-AF65-F5344CB8AC3E}">
        <p14:creationId xmlns:p14="http://schemas.microsoft.com/office/powerpoint/2010/main" val="38371756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Harga Perkiraan Sendiri (HPS) </a:t>
            </a:r>
            <a:endParaRPr lang="en-US"/>
          </a:p>
        </p:txBody>
      </p:sp>
      <p:sp>
        <p:nvSpPr>
          <p:cNvPr id="3" name="Content Placeholder 2"/>
          <p:cNvSpPr>
            <a:spLocks noGrp="1"/>
          </p:cNvSpPr>
          <p:nvPr>
            <p:ph idx="1"/>
          </p:nvPr>
        </p:nvSpPr>
        <p:spPr/>
        <p:txBody>
          <a:bodyPr/>
          <a:lstStyle/>
          <a:p>
            <a:pPr>
              <a:buNone/>
            </a:pPr>
            <a:r>
              <a:rPr lang="en-US" smtClean="0"/>
              <a:t>Pejabat Pembuat Komitmen (PPK):</a:t>
            </a:r>
          </a:p>
          <a:p>
            <a:r>
              <a:rPr lang="en-US" smtClean="0"/>
              <a:t>menyusun dan menetapkan Harga Perkiraan Sendiri (HPS) Barang/Jasa, </a:t>
            </a:r>
          </a:p>
          <a:p>
            <a:r>
              <a:rPr lang="en-US" smtClean="0"/>
              <a:t>kecuali untuk Kontes/Sayembara </a:t>
            </a:r>
          </a:p>
          <a:p>
            <a:r>
              <a:rPr lang="en-US" smtClean="0"/>
              <a:t>HPS disusun paling lama 28 (dua puluh delapan) hari kerja sebelum batas akhir pemasukan penawaran</a:t>
            </a:r>
            <a:endParaRPr lang="en-US"/>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87</a:t>
            </a:fld>
            <a:endParaRPr lang="id-ID"/>
          </a:p>
        </p:txBody>
      </p:sp>
    </p:spTree>
    <p:extLst>
      <p:ext uri="{BB962C8B-B14F-4D97-AF65-F5344CB8AC3E}">
        <p14:creationId xmlns:p14="http://schemas.microsoft.com/office/powerpoint/2010/main" val="14269912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Komponen HPS</a:t>
            </a:r>
            <a:endParaRPr lang="en-US"/>
          </a:p>
        </p:txBody>
      </p:sp>
      <p:sp>
        <p:nvSpPr>
          <p:cNvPr id="3" name="Content Placeholder 2"/>
          <p:cNvSpPr>
            <a:spLocks noGrp="1"/>
          </p:cNvSpPr>
          <p:nvPr>
            <p:ph idx="1"/>
          </p:nvPr>
        </p:nvSpPr>
        <p:spPr/>
        <p:txBody>
          <a:bodyPr/>
          <a:lstStyle/>
          <a:p>
            <a:r>
              <a:rPr lang="en-US" sz="2800" smtClean="0"/>
              <a:t>HPS disusun dengan memperhitungkan keuntungan dan biaya overhead yang dianggap wajar</a:t>
            </a:r>
          </a:p>
          <a:p>
            <a:r>
              <a:rPr lang="en-US" sz="2800" smtClean="0"/>
              <a:t>HPS jasa konsultansi mempunyai 3 (tiga) komponen, yaitu; </a:t>
            </a:r>
          </a:p>
          <a:p>
            <a:pPr lvl="1"/>
            <a:r>
              <a:rPr lang="en-US" smtClean="0"/>
              <a:t>biaya langsung personil, </a:t>
            </a:r>
          </a:p>
          <a:p>
            <a:pPr lvl="1"/>
            <a:r>
              <a:rPr lang="en-US" smtClean="0"/>
              <a:t>biaya langsung non personil</a:t>
            </a:r>
          </a:p>
          <a:p>
            <a:pPr lvl="1"/>
            <a:r>
              <a:rPr lang="en-US" smtClean="0"/>
              <a:t>Pajak Pertambahan Nilai (PPN). </a:t>
            </a:r>
          </a:p>
          <a:p>
            <a:pPr lvl="1">
              <a:buNone/>
            </a:pPr>
            <a:endParaRPr lang="en-US" smtClean="0"/>
          </a:p>
          <a:p>
            <a:r>
              <a:rPr lang="en-US" sz="2800" smtClean="0"/>
              <a:t>Terdapat beberapa larangan yang harus diperhatikan</a:t>
            </a:r>
            <a:endParaRPr lang="en-US" sz="280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88</a:t>
            </a:fld>
            <a:endParaRPr lang="id-ID"/>
          </a:p>
        </p:txBody>
      </p:sp>
    </p:spTree>
    <p:extLst>
      <p:ext uri="{BB962C8B-B14F-4D97-AF65-F5344CB8AC3E}">
        <p14:creationId xmlns:p14="http://schemas.microsoft.com/office/powerpoint/2010/main" val="22985190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Komponen HPS….lanjutan</a:t>
            </a:r>
            <a:endParaRPr lang="en-US"/>
          </a:p>
        </p:txBody>
      </p:sp>
      <p:graphicFrame>
        <p:nvGraphicFramePr>
          <p:cNvPr id="5" name="Content Placeholder 4"/>
          <p:cNvGraphicFramePr>
            <a:graphicFrameLocks noGrp="1"/>
          </p:cNvGraphicFramePr>
          <p:nvPr>
            <p:ph idx="1"/>
          </p:nvPr>
        </p:nvGraphicFramePr>
        <p:xfrm>
          <a:off x="500032" y="2000242"/>
          <a:ext cx="8286810" cy="4125623"/>
        </p:xfrm>
        <a:graphic>
          <a:graphicData uri="http://schemas.openxmlformats.org/drawingml/2006/table">
            <a:tbl>
              <a:tblPr/>
              <a:tblGrid>
                <a:gridCol w="953352">
                  <a:extLst>
                    <a:ext uri="{9D8B030D-6E8A-4147-A177-3AD203B41FA5}">
                      <a16:colId xmlns="" xmlns:a16="http://schemas.microsoft.com/office/drawing/2014/main" val="20000"/>
                    </a:ext>
                  </a:extLst>
                </a:gridCol>
                <a:gridCol w="3761558">
                  <a:extLst>
                    <a:ext uri="{9D8B030D-6E8A-4147-A177-3AD203B41FA5}">
                      <a16:colId xmlns="" xmlns:a16="http://schemas.microsoft.com/office/drawing/2014/main" val="20001"/>
                    </a:ext>
                  </a:extLst>
                </a:gridCol>
                <a:gridCol w="1885205">
                  <a:extLst>
                    <a:ext uri="{9D8B030D-6E8A-4147-A177-3AD203B41FA5}">
                      <a16:colId xmlns="" xmlns:a16="http://schemas.microsoft.com/office/drawing/2014/main" val="20002"/>
                    </a:ext>
                  </a:extLst>
                </a:gridCol>
                <a:gridCol w="1686695">
                  <a:extLst>
                    <a:ext uri="{9D8B030D-6E8A-4147-A177-3AD203B41FA5}">
                      <a16:colId xmlns="" xmlns:a16="http://schemas.microsoft.com/office/drawing/2014/main" val="20003"/>
                    </a:ext>
                  </a:extLst>
                </a:gridCol>
              </a:tblGrid>
              <a:tr h="608995">
                <a:tc rowSpan="2">
                  <a:txBody>
                    <a:bodyPr/>
                    <a:lstStyle/>
                    <a:p>
                      <a:pPr algn="ctr">
                        <a:spcAft>
                          <a:spcPts val="0"/>
                        </a:spcAft>
                      </a:pPr>
                      <a:r>
                        <a:rPr lang="en-US" sz="2000" b="1">
                          <a:solidFill>
                            <a:srgbClr val="000000"/>
                          </a:solidFill>
                          <a:latin typeface="Verdana" pitchFamily="34" charset="0"/>
                          <a:ea typeface="Verdana" pitchFamily="34" charset="0"/>
                          <a:cs typeface="Verdana" pitchFamily="34" charset="0"/>
                        </a:rPr>
                        <a:t>No.</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spcAft>
                          <a:spcPts val="0"/>
                        </a:spcAft>
                      </a:pPr>
                      <a:r>
                        <a:rPr lang="en-US" sz="2000" b="1">
                          <a:solidFill>
                            <a:srgbClr val="000000"/>
                          </a:solidFill>
                          <a:latin typeface="Verdana" pitchFamily="34" charset="0"/>
                          <a:ea typeface="Verdana" pitchFamily="34" charset="0"/>
                          <a:cs typeface="Verdana" pitchFamily="34" charset="0"/>
                        </a:rPr>
                        <a:t>Uraian terkait Perhitungan HPS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en-US" sz="2000" b="1">
                          <a:solidFill>
                            <a:srgbClr val="000000"/>
                          </a:solidFill>
                          <a:latin typeface="Verdana" pitchFamily="34" charset="0"/>
                          <a:ea typeface="Verdana" pitchFamily="34" charset="0"/>
                          <a:cs typeface="Verdana" pitchFamily="34" charset="0"/>
                        </a:rPr>
                        <a:t>Jasa konsultansi</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484505">
                <a:tc vMerge="1">
                  <a:txBody>
                    <a:bodyPr/>
                    <a:lstStyle/>
                    <a:p>
                      <a:endParaRPr lang="en-US"/>
                    </a:p>
                  </a:txBody>
                  <a:tcPr/>
                </a:tc>
                <a:tc vMerge="1">
                  <a:txBody>
                    <a:bodyPr/>
                    <a:lstStyle/>
                    <a:p>
                      <a:endParaRPr lang="en-US"/>
                    </a:p>
                  </a:txBody>
                  <a:tcPr/>
                </a:tc>
                <a:tc>
                  <a:txBody>
                    <a:bodyPr/>
                    <a:lstStyle/>
                    <a:p>
                      <a:pPr algn="just">
                        <a:spcAft>
                          <a:spcPts val="0"/>
                        </a:spcAft>
                      </a:pPr>
                      <a:r>
                        <a:rPr lang="en-US" sz="2000" b="1">
                          <a:solidFill>
                            <a:srgbClr val="000000"/>
                          </a:solidFill>
                          <a:latin typeface="Verdana" pitchFamily="34" charset="0"/>
                          <a:ea typeface="Verdana" pitchFamily="34" charset="0"/>
                          <a:cs typeface="Verdana" pitchFamily="34" charset="0"/>
                        </a:rPr>
                        <a:t>Perorangan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2000" b="1">
                          <a:solidFill>
                            <a:srgbClr val="000000"/>
                          </a:solidFill>
                          <a:latin typeface="Verdana" pitchFamily="34" charset="0"/>
                          <a:ea typeface="Verdana" pitchFamily="34" charset="0"/>
                          <a:cs typeface="Verdana" pitchFamily="34" charset="0"/>
                        </a:rPr>
                        <a:t>Badan Usaha</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4505">
                <a:tc>
                  <a:txBody>
                    <a:bodyPr/>
                    <a:lstStyle/>
                    <a:p>
                      <a:pPr algn="ctr">
                        <a:spcAft>
                          <a:spcPts val="0"/>
                        </a:spcAft>
                      </a:pPr>
                      <a:r>
                        <a:rPr lang="en-US" sz="2000">
                          <a:solidFill>
                            <a:srgbClr val="000000"/>
                          </a:solidFill>
                          <a:latin typeface="Verdana" pitchFamily="34" charset="0"/>
                          <a:ea typeface="Verdana" pitchFamily="34" charset="0"/>
                          <a:cs typeface="Verdana" pitchFamily="34" charset="0"/>
                        </a:rPr>
                        <a:t>1 </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biaya umum,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Tidak boleh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Boleh </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84505">
                <a:tc>
                  <a:txBody>
                    <a:bodyPr/>
                    <a:lstStyle/>
                    <a:p>
                      <a:pPr algn="ctr">
                        <a:spcAft>
                          <a:spcPts val="0"/>
                        </a:spcAft>
                      </a:pPr>
                      <a:r>
                        <a:rPr lang="en-US" sz="2000">
                          <a:solidFill>
                            <a:srgbClr val="000000"/>
                          </a:solidFill>
                          <a:latin typeface="Verdana" pitchFamily="34" charset="0"/>
                          <a:ea typeface="Verdana" pitchFamily="34" charset="0"/>
                          <a:cs typeface="Verdana" pitchFamily="34" charset="0"/>
                        </a:rPr>
                        <a:t>2 </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keuntungan,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Tidak boleh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Boleh </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84505">
                <a:tc>
                  <a:txBody>
                    <a:bodyPr/>
                    <a:lstStyle/>
                    <a:p>
                      <a:pPr algn="ctr">
                        <a:spcAft>
                          <a:spcPts val="0"/>
                        </a:spcAft>
                      </a:pPr>
                      <a:r>
                        <a:rPr lang="en-US" sz="2000">
                          <a:solidFill>
                            <a:srgbClr val="000000"/>
                          </a:solidFill>
                          <a:latin typeface="Verdana" pitchFamily="34" charset="0"/>
                          <a:ea typeface="Verdana" pitchFamily="34" charset="0"/>
                          <a:cs typeface="Verdana" pitchFamily="34" charset="0"/>
                        </a:rPr>
                        <a:t>3 </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biaya tak terduga,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Tidak boleh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Tidak boleh </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84505">
                <a:tc>
                  <a:txBody>
                    <a:bodyPr/>
                    <a:lstStyle/>
                    <a:p>
                      <a:pPr algn="ctr">
                        <a:spcAft>
                          <a:spcPts val="0"/>
                        </a:spcAft>
                      </a:pPr>
                      <a:r>
                        <a:rPr lang="en-US" sz="2000">
                          <a:solidFill>
                            <a:srgbClr val="000000"/>
                          </a:solidFill>
                          <a:latin typeface="Verdana" pitchFamily="34" charset="0"/>
                          <a:ea typeface="Verdana" pitchFamily="34" charset="0"/>
                          <a:cs typeface="Verdana" pitchFamily="34" charset="0"/>
                        </a:rPr>
                        <a:t>4 </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biaya lain-lain,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Tidak boleh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Tidak boleh </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969008">
                <a:tc>
                  <a:txBody>
                    <a:bodyPr/>
                    <a:lstStyle/>
                    <a:p>
                      <a:pPr algn="ctr">
                        <a:spcAft>
                          <a:spcPts val="0"/>
                        </a:spcAft>
                      </a:pPr>
                      <a:r>
                        <a:rPr lang="en-US" sz="2000">
                          <a:solidFill>
                            <a:srgbClr val="000000"/>
                          </a:solidFill>
                          <a:latin typeface="Verdana" pitchFamily="34" charset="0"/>
                          <a:ea typeface="Verdana" pitchFamily="34" charset="0"/>
                          <a:cs typeface="Verdana" pitchFamily="34" charset="0"/>
                        </a:rPr>
                        <a:t>5 </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Pajak Penghasilan (PPh) Penyedia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Verdana" pitchFamily="34" charset="0"/>
                          <a:ea typeface="Verdana" pitchFamily="34" charset="0"/>
                          <a:cs typeface="Verdana" pitchFamily="34" charset="0"/>
                        </a:rPr>
                        <a:t>Tidak boleh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2000" dirty="0" err="1">
                          <a:solidFill>
                            <a:srgbClr val="000000"/>
                          </a:solidFill>
                          <a:latin typeface="Verdana" pitchFamily="34" charset="0"/>
                          <a:ea typeface="Verdana" pitchFamily="34" charset="0"/>
                          <a:cs typeface="Verdana" pitchFamily="34" charset="0"/>
                        </a:rPr>
                        <a:t>Tidak</a:t>
                      </a:r>
                      <a:r>
                        <a:rPr lang="en-US" sz="2000" dirty="0">
                          <a:solidFill>
                            <a:srgbClr val="000000"/>
                          </a:solidFill>
                          <a:latin typeface="Verdana" pitchFamily="34" charset="0"/>
                          <a:ea typeface="Verdana" pitchFamily="34" charset="0"/>
                          <a:cs typeface="Verdana" pitchFamily="34" charset="0"/>
                        </a:rPr>
                        <a:t> </a:t>
                      </a:r>
                      <a:r>
                        <a:rPr lang="en-US" sz="2000" dirty="0" err="1">
                          <a:solidFill>
                            <a:srgbClr val="000000"/>
                          </a:solidFill>
                          <a:latin typeface="Verdana" pitchFamily="34" charset="0"/>
                          <a:ea typeface="Verdana" pitchFamily="34" charset="0"/>
                          <a:cs typeface="Verdana" pitchFamily="34" charset="0"/>
                        </a:rPr>
                        <a:t>boleh</a:t>
                      </a:r>
                      <a:r>
                        <a:rPr lang="en-US" sz="2000" dirty="0">
                          <a:solidFill>
                            <a:srgbClr val="000000"/>
                          </a:solidFill>
                          <a:latin typeface="Verdana" pitchFamily="34" charset="0"/>
                          <a:ea typeface="Verdana" pitchFamily="34" charset="0"/>
                          <a:cs typeface="Verdana" pitchFamily="34" charset="0"/>
                        </a:rPr>
                        <a:t> </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89</a:t>
            </a:fld>
            <a:endParaRPr lang="id-ID"/>
          </a:p>
        </p:txBody>
      </p:sp>
    </p:spTree>
    <p:extLst>
      <p:ext uri="{BB962C8B-B14F-4D97-AF65-F5344CB8AC3E}">
        <p14:creationId xmlns:p14="http://schemas.microsoft.com/office/powerpoint/2010/main" val="167873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MENGAPA PERLU OE YANG BAIK?</a:t>
            </a:r>
            <a:endParaRPr lang="en-US" dirty="0"/>
          </a:p>
        </p:txBody>
      </p:sp>
      <p:sp>
        <p:nvSpPr>
          <p:cNvPr id="3" name="Content Placeholder 2"/>
          <p:cNvSpPr>
            <a:spLocks noGrp="1"/>
          </p:cNvSpPr>
          <p:nvPr>
            <p:ph idx="1"/>
          </p:nvPr>
        </p:nvSpPr>
        <p:spPr>
          <a:xfrm>
            <a:off x="457200" y="1814514"/>
            <a:ext cx="8229600" cy="3471874"/>
          </a:xfrm>
        </p:spPr>
        <p:txBody>
          <a:bodyPr/>
          <a:lstStyle/>
          <a:p>
            <a:pPr>
              <a:buBlip>
                <a:blip r:embed="rId2"/>
              </a:buBlip>
            </a:pPr>
            <a:r>
              <a:rPr lang="en-US" dirty="0" smtClean="0"/>
              <a:t>PERBAIKAN  PROSES PENGADAAN</a:t>
            </a:r>
          </a:p>
          <a:p>
            <a:pPr>
              <a:buBlip>
                <a:blip r:embed="rId2"/>
              </a:buBlip>
            </a:pPr>
            <a:r>
              <a:rPr lang="en-US" dirty="0" smtClean="0"/>
              <a:t>MINIMASI BIAYA</a:t>
            </a:r>
          </a:p>
          <a:p>
            <a:pPr>
              <a:buBlip>
                <a:blip r:embed="rId2"/>
              </a:buBlip>
            </a:pPr>
            <a:r>
              <a:rPr lang="en-US" dirty="0" smtClean="0"/>
              <a:t>PERBAIKAN KINERJA SISTEM</a:t>
            </a:r>
            <a:endParaRPr lang="en-US" dirty="0"/>
          </a:p>
        </p:txBody>
      </p:sp>
      <p:sp>
        <p:nvSpPr>
          <p:cNvPr id="4" name="Slide Number Placeholder 3"/>
          <p:cNvSpPr>
            <a:spLocks noGrp="1"/>
          </p:cNvSpPr>
          <p:nvPr>
            <p:ph type="sldNum" sz="quarter" idx="12"/>
          </p:nvPr>
        </p:nvSpPr>
        <p:spPr/>
        <p:txBody>
          <a:bodyPr/>
          <a:lstStyle/>
          <a:p>
            <a:pPr>
              <a:defRPr/>
            </a:pPr>
            <a:fld id="{B60088D5-E2AF-4D1C-BF73-E13037C307B8}" type="slidenum">
              <a:rPr lang="id-ID" smtClean="0"/>
              <a:pPr>
                <a:defRPr/>
              </a:pPr>
              <a:t>9</a:t>
            </a:fld>
            <a:endParaRPr lang="id-ID"/>
          </a:p>
        </p:txBody>
      </p:sp>
    </p:spTree>
    <p:extLst>
      <p:ext uri="{BB962C8B-B14F-4D97-AF65-F5344CB8AC3E}">
        <p14:creationId xmlns:p14="http://schemas.microsoft.com/office/powerpoint/2010/main" val="40841215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a:xfrm>
            <a:off x="3124200" y="6248400"/>
            <a:ext cx="2895600" cy="457200"/>
          </a:xfrm>
          <a:noFill/>
        </p:spPr>
        <p:txBody>
          <a:bodyPr/>
          <a:lstStyle/>
          <a:p>
            <a:pPr algn="ctr"/>
            <a:fld id="{95929893-BD56-4EEB-A14F-A9370B9E6A25}" type="slidenum">
              <a:rPr lang="en-US" altLang="en-US">
                <a:latin typeface="Arial" charset="0"/>
                <a:cs typeface="Arial" charset="0"/>
              </a:rPr>
              <a:pPr algn="ctr"/>
              <a:t>90</a:t>
            </a:fld>
            <a:endParaRPr lang="en-US" altLang="en-US">
              <a:latin typeface="Arial" charset="0"/>
              <a:cs typeface="Arial" charset="0"/>
            </a:endParaRPr>
          </a:p>
        </p:txBody>
      </p:sp>
      <p:sp>
        <p:nvSpPr>
          <p:cNvPr id="424963" name="Rectangle 3"/>
          <p:cNvSpPr>
            <a:spLocks noGrp="1" noChangeArrowheads="1"/>
          </p:cNvSpPr>
          <p:nvPr>
            <p:ph type="body" idx="1"/>
          </p:nvPr>
        </p:nvSpPr>
        <p:spPr>
          <a:xfrm>
            <a:off x="428596" y="1566890"/>
            <a:ext cx="8534400" cy="5076820"/>
          </a:xfrm>
        </p:spPr>
        <p:txBody>
          <a:bodyPr/>
          <a:lstStyle/>
          <a:p>
            <a:pPr marL="571500" indent="-571500" eaLnBrk="1" hangingPunct="1">
              <a:spcBef>
                <a:spcPts val="0"/>
              </a:spcBef>
              <a:buNone/>
            </a:pPr>
            <a:r>
              <a:rPr lang="en-US" sz="2400" smtClean="0"/>
              <a:t>Untuk pengadaan jasa konsultan, HPS/OE terdiri dari dua komponen:</a:t>
            </a:r>
          </a:p>
          <a:p>
            <a:pPr marL="952500" lvl="1" indent="-495300" eaLnBrk="1" hangingPunct="1">
              <a:spcBef>
                <a:spcPts val="0"/>
              </a:spcBef>
              <a:buFontTx/>
              <a:buAutoNum type="alphaLcPeriod"/>
            </a:pPr>
            <a:r>
              <a:rPr lang="en-US" sz="2400" smtClean="0"/>
              <a:t>Biaya </a:t>
            </a:r>
            <a:r>
              <a:rPr lang="id-ID" sz="2400" smtClean="0"/>
              <a:t>L</a:t>
            </a:r>
            <a:r>
              <a:rPr lang="en-US" sz="2400" smtClean="0"/>
              <a:t>angsung  </a:t>
            </a:r>
            <a:r>
              <a:rPr lang="id-ID" sz="2400" smtClean="0"/>
              <a:t>P</a:t>
            </a:r>
            <a:r>
              <a:rPr lang="en-US" sz="2400" smtClean="0"/>
              <a:t>ersonil (</a:t>
            </a:r>
            <a:r>
              <a:rPr lang="en-US" sz="2400" i="1" smtClean="0"/>
              <a:t>remuneration</a:t>
            </a:r>
            <a:r>
              <a:rPr lang="en-US" sz="2400" smtClean="0"/>
              <a:t>)</a:t>
            </a:r>
            <a:r>
              <a:rPr lang="id-ID" sz="2400" smtClean="0"/>
              <a:t>:</a:t>
            </a:r>
          </a:p>
          <a:p>
            <a:pPr marL="1371600" lvl="2" indent="-457200" eaLnBrk="1" hangingPunct="1">
              <a:spcBef>
                <a:spcPts val="0"/>
              </a:spcBef>
              <a:buFontTx/>
              <a:buAutoNum type="arabicParenR"/>
            </a:pPr>
            <a:r>
              <a:rPr lang="id-ID" smtClean="0"/>
              <a:t>Tenaga Ahli</a:t>
            </a:r>
          </a:p>
          <a:p>
            <a:pPr marL="1752600" lvl="3" indent="-381000" eaLnBrk="1" hangingPunct="1">
              <a:spcBef>
                <a:spcPts val="0"/>
              </a:spcBef>
            </a:pPr>
            <a:r>
              <a:rPr lang="id-ID" sz="2400" smtClean="0"/>
              <a:t>Disiplin ilmu/tingkat pendidikan</a:t>
            </a:r>
          </a:p>
          <a:p>
            <a:pPr marL="1752600" lvl="3" indent="-381000" eaLnBrk="1" hangingPunct="1">
              <a:spcBef>
                <a:spcPts val="0"/>
              </a:spcBef>
            </a:pPr>
            <a:r>
              <a:rPr lang="id-ID" sz="2400" smtClean="0"/>
              <a:t>Pengalaman</a:t>
            </a:r>
          </a:p>
          <a:p>
            <a:pPr marL="1752600" lvl="3" indent="-381000" eaLnBrk="1" hangingPunct="1">
              <a:spcBef>
                <a:spcPts val="0"/>
              </a:spcBef>
            </a:pPr>
            <a:r>
              <a:rPr lang="id-ID" sz="2400" smtClean="0"/>
              <a:t>Komposisi dan jumlah</a:t>
            </a:r>
          </a:p>
          <a:p>
            <a:pPr marL="1752600" lvl="3" indent="-381000" eaLnBrk="1" hangingPunct="1">
              <a:spcBef>
                <a:spcPts val="0"/>
              </a:spcBef>
            </a:pPr>
            <a:r>
              <a:rPr lang="id-ID" sz="2400" smtClean="0"/>
              <a:t>Waktu Penugasan </a:t>
            </a:r>
          </a:p>
          <a:p>
            <a:pPr marL="1371600" lvl="2" indent="-457200" eaLnBrk="1" hangingPunct="1">
              <a:spcBef>
                <a:spcPts val="0"/>
              </a:spcBef>
              <a:buFont typeface="Wingdings" pitchFamily="2" charset="2"/>
              <a:buAutoNum type="arabicParenR"/>
            </a:pPr>
            <a:r>
              <a:rPr lang="id-ID" smtClean="0"/>
              <a:t>Tenaga Pendukung (Teknik dan Penunjang/Administrasi)</a:t>
            </a:r>
          </a:p>
          <a:p>
            <a:pPr marL="1752600" lvl="3" indent="-381000" eaLnBrk="1" hangingPunct="1">
              <a:spcBef>
                <a:spcPts val="0"/>
              </a:spcBef>
            </a:pPr>
            <a:r>
              <a:rPr lang="id-ID" sz="2400" smtClean="0"/>
              <a:t>Disiplin pekerja/tingkat pendidikan</a:t>
            </a:r>
          </a:p>
          <a:p>
            <a:pPr marL="1752600" lvl="3" indent="-381000" eaLnBrk="1" hangingPunct="1">
              <a:spcBef>
                <a:spcPts val="0"/>
              </a:spcBef>
            </a:pPr>
            <a:r>
              <a:rPr lang="id-ID" sz="2400" smtClean="0"/>
              <a:t>Pengalaman</a:t>
            </a:r>
          </a:p>
          <a:p>
            <a:pPr marL="1752600" lvl="3" indent="-381000" eaLnBrk="1" hangingPunct="1">
              <a:spcBef>
                <a:spcPts val="0"/>
              </a:spcBef>
            </a:pPr>
            <a:r>
              <a:rPr lang="id-ID" sz="2400" smtClean="0"/>
              <a:t>Jumlah</a:t>
            </a:r>
          </a:p>
          <a:p>
            <a:pPr marL="1752600" lvl="3" indent="-381000" eaLnBrk="1" hangingPunct="1">
              <a:spcBef>
                <a:spcPts val="0"/>
              </a:spcBef>
            </a:pPr>
            <a:r>
              <a:rPr lang="id-ID" sz="2400" smtClean="0"/>
              <a:t>Waktu Penugasan</a:t>
            </a:r>
            <a:endParaRPr lang="en-US" sz="2400" smtClean="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87213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24963">
                                            <p:txEl>
                                              <p:pRg st="8" end="8"/>
                                            </p:txEl>
                                          </p:spTgt>
                                        </p:tgtEl>
                                        <p:attrNameLst>
                                          <p:attrName>style.visibility</p:attrName>
                                        </p:attrNameLst>
                                      </p:cBhvr>
                                      <p:to>
                                        <p:strVal val="visible"/>
                                      </p:to>
                                    </p:set>
                                    <p:anim calcmode="lin" valueType="num">
                                      <p:cBhvr additive="base">
                                        <p:cTn id="7" dur="500" fill="hold"/>
                                        <p:tgtEl>
                                          <p:spTgt spid="424963">
                                            <p:txEl>
                                              <p:pRg st="8" end="8"/>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24963">
                                            <p:txEl>
                                              <p:pRg st="8" end="8"/>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24963">
                                            <p:txEl>
                                              <p:pRg st="9" end="9"/>
                                            </p:txEl>
                                          </p:spTgt>
                                        </p:tgtEl>
                                        <p:attrNameLst>
                                          <p:attrName>style.visibility</p:attrName>
                                        </p:attrNameLst>
                                      </p:cBhvr>
                                      <p:to>
                                        <p:strVal val="visible"/>
                                      </p:to>
                                    </p:set>
                                    <p:anim calcmode="lin" valueType="num">
                                      <p:cBhvr additive="base">
                                        <p:cTn id="11" dur="500" fill="hold"/>
                                        <p:tgtEl>
                                          <p:spTgt spid="424963">
                                            <p:txEl>
                                              <p:pRg st="9" end="9"/>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24963">
                                            <p:txEl>
                                              <p:pRg st="9" end="9"/>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24963">
                                            <p:txEl>
                                              <p:pRg st="10" end="10"/>
                                            </p:txEl>
                                          </p:spTgt>
                                        </p:tgtEl>
                                        <p:attrNameLst>
                                          <p:attrName>style.visibility</p:attrName>
                                        </p:attrNameLst>
                                      </p:cBhvr>
                                      <p:to>
                                        <p:strVal val="visible"/>
                                      </p:to>
                                    </p:set>
                                    <p:anim calcmode="lin" valueType="num">
                                      <p:cBhvr additive="base">
                                        <p:cTn id="15" dur="500" fill="hold"/>
                                        <p:tgtEl>
                                          <p:spTgt spid="424963">
                                            <p:txEl>
                                              <p:pRg st="10" end="1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24963">
                                            <p:txEl>
                                              <p:pRg st="10" end="10"/>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24963">
                                            <p:txEl>
                                              <p:pRg st="11" end="11"/>
                                            </p:txEl>
                                          </p:spTgt>
                                        </p:tgtEl>
                                        <p:attrNameLst>
                                          <p:attrName>style.visibility</p:attrName>
                                        </p:attrNameLst>
                                      </p:cBhvr>
                                      <p:to>
                                        <p:strVal val="visible"/>
                                      </p:to>
                                    </p:set>
                                    <p:anim calcmode="lin" valueType="num">
                                      <p:cBhvr additive="base">
                                        <p:cTn id="19" dur="500" fill="hold"/>
                                        <p:tgtEl>
                                          <p:spTgt spid="424963">
                                            <p:txEl>
                                              <p:pRg st="11" end="1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24963">
                                            <p:txEl>
                                              <p:pRg st="11" end="11"/>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24963">
                                            <p:txEl>
                                              <p:pRg st="3" end="3"/>
                                            </p:txEl>
                                          </p:spTgt>
                                        </p:tgtEl>
                                        <p:attrNameLst>
                                          <p:attrName>style.visibility</p:attrName>
                                        </p:attrNameLst>
                                      </p:cBhvr>
                                      <p:to>
                                        <p:strVal val="visible"/>
                                      </p:to>
                                    </p:set>
                                    <p:anim calcmode="lin" valueType="num">
                                      <p:cBhvr additive="base">
                                        <p:cTn id="23" dur="500" fill="hold"/>
                                        <p:tgtEl>
                                          <p:spTgt spid="42496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2496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424963">
                                            <p:txEl>
                                              <p:pRg st="4" end="4"/>
                                            </p:txEl>
                                          </p:spTgt>
                                        </p:tgtEl>
                                        <p:attrNameLst>
                                          <p:attrName>style.visibility</p:attrName>
                                        </p:attrNameLst>
                                      </p:cBhvr>
                                      <p:to>
                                        <p:strVal val="visible"/>
                                      </p:to>
                                    </p:set>
                                    <p:anim calcmode="lin" valueType="num">
                                      <p:cBhvr additive="base">
                                        <p:cTn id="27" dur="500" fill="hold"/>
                                        <p:tgtEl>
                                          <p:spTgt spid="42496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2496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424963">
                                            <p:txEl>
                                              <p:pRg st="5" end="5"/>
                                            </p:txEl>
                                          </p:spTgt>
                                        </p:tgtEl>
                                        <p:attrNameLst>
                                          <p:attrName>style.visibility</p:attrName>
                                        </p:attrNameLst>
                                      </p:cBhvr>
                                      <p:to>
                                        <p:strVal val="visible"/>
                                      </p:to>
                                    </p:set>
                                    <p:anim calcmode="lin" valueType="num">
                                      <p:cBhvr additive="base">
                                        <p:cTn id="31" dur="500" fill="hold"/>
                                        <p:tgtEl>
                                          <p:spTgt spid="42496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24963">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424963">
                                            <p:txEl>
                                              <p:pRg st="6" end="6"/>
                                            </p:txEl>
                                          </p:spTgt>
                                        </p:tgtEl>
                                        <p:attrNameLst>
                                          <p:attrName>style.visibility</p:attrName>
                                        </p:attrNameLst>
                                      </p:cBhvr>
                                      <p:to>
                                        <p:strVal val="visible"/>
                                      </p:to>
                                    </p:set>
                                    <p:anim calcmode="lin" valueType="num">
                                      <p:cBhvr additive="base">
                                        <p:cTn id="35" dur="500" fill="hold"/>
                                        <p:tgtEl>
                                          <p:spTgt spid="42496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24963">
                                            <p:txEl>
                                              <p:pRg st="6" end="6"/>
                                            </p:tx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424963">
                                            <p:txEl>
                                              <p:pRg st="7" end="7"/>
                                            </p:txEl>
                                          </p:spTgt>
                                        </p:tgtEl>
                                        <p:attrNameLst>
                                          <p:attrName>style.visibility</p:attrName>
                                        </p:attrNameLst>
                                      </p:cBhvr>
                                      <p:to>
                                        <p:strVal val="visible"/>
                                      </p:to>
                                    </p:set>
                                    <p:anim calcmode="lin" valueType="num">
                                      <p:cBhvr additive="base">
                                        <p:cTn id="39" dur="500" fill="hold"/>
                                        <p:tgtEl>
                                          <p:spTgt spid="42496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24963">
                                            <p:txEl>
                                              <p:pRg st="7" end="7"/>
                                            </p:txEl>
                                          </p:spTgt>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424963">
                                            <p:txEl>
                                              <p:pRg st="8" end="8"/>
                                            </p:txEl>
                                          </p:spTgt>
                                        </p:tgtEl>
                                        <p:attrNameLst>
                                          <p:attrName>style.visibility</p:attrName>
                                        </p:attrNameLst>
                                      </p:cBhvr>
                                      <p:to>
                                        <p:strVal val="visible"/>
                                      </p:to>
                                    </p:set>
                                    <p:anim calcmode="lin" valueType="num">
                                      <p:cBhvr additive="base">
                                        <p:cTn id="43" dur="500" fill="hold"/>
                                        <p:tgtEl>
                                          <p:spTgt spid="42496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24963">
                                            <p:txEl>
                                              <p:pRg st="8" end="8"/>
                                            </p:txEl>
                                          </p:spTgt>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424963">
                                            <p:txEl>
                                              <p:pRg st="9" end="9"/>
                                            </p:txEl>
                                          </p:spTgt>
                                        </p:tgtEl>
                                        <p:attrNameLst>
                                          <p:attrName>style.visibility</p:attrName>
                                        </p:attrNameLst>
                                      </p:cBhvr>
                                      <p:to>
                                        <p:strVal val="visible"/>
                                      </p:to>
                                    </p:set>
                                    <p:anim calcmode="lin" valueType="num">
                                      <p:cBhvr additive="base">
                                        <p:cTn id="47" dur="500" fill="hold"/>
                                        <p:tgtEl>
                                          <p:spTgt spid="424963">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24963">
                                            <p:txEl>
                                              <p:pRg st="9" end="9"/>
                                            </p:txEl>
                                          </p:spTgt>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424963">
                                            <p:txEl>
                                              <p:pRg st="10" end="10"/>
                                            </p:txEl>
                                          </p:spTgt>
                                        </p:tgtEl>
                                        <p:attrNameLst>
                                          <p:attrName>style.visibility</p:attrName>
                                        </p:attrNameLst>
                                      </p:cBhvr>
                                      <p:to>
                                        <p:strVal val="visible"/>
                                      </p:to>
                                    </p:set>
                                    <p:anim calcmode="lin" valueType="num">
                                      <p:cBhvr additive="base">
                                        <p:cTn id="51" dur="500" fill="hold"/>
                                        <p:tgtEl>
                                          <p:spTgt spid="424963">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24963">
                                            <p:txEl>
                                              <p:pRg st="10" end="10"/>
                                            </p:txEl>
                                          </p:spTgt>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424963">
                                            <p:txEl>
                                              <p:pRg st="11" end="11"/>
                                            </p:txEl>
                                          </p:spTgt>
                                        </p:tgtEl>
                                        <p:attrNameLst>
                                          <p:attrName>style.visibility</p:attrName>
                                        </p:attrNameLst>
                                      </p:cBhvr>
                                      <p:to>
                                        <p:strVal val="visible"/>
                                      </p:to>
                                    </p:set>
                                    <p:anim calcmode="lin" valueType="num">
                                      <p:cBhvr additive="base">
                                        <p:cTn id="55" dur="500" fill="hold"/>
                                        <p:tgtEl>
                                          <p:spTgt spid="424963">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24963">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bldLvl="2"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B07A8D1C-86CA-4ABE-8D91-C0926D7AF6FD}" type="slidenum">
              <a:rPr lang="en-US"/>
              <a:pPr>
                <a:defRPr/>
              </a:pPr>
              <a:t>91</a:t>
            </a:fld>
            <a:endParaRPr lang="en-US"/>
          </a:p>
        </p:txBody>
      </p:sp>
      <p:sp>
        <p:nvSpPr>
          <p:cNvPr id="20483" name="Text Box 4"/>
          <p:cNvSpPr txBox="1">
            <a:spLocks noChangeArrowheads="1"/>
          </p:cNvSpPr>
          <p:nvPr/>
        </p:nvSpPr>
        <p:spPr bwMode="auto">
          <a:xfrm>
            <a:off x="533400" y="838200"/>
            <a:ext cx="8324880" cy="707886"/>
          </a:xfrm>
          <a:prstGeom prst="rect">
            <a:avLst/>
          </a:prstGeom>
          <a:noFill/>
          <a:ln w="9525">
            <a:noFill/>
            <a:miter lim="800000"/>
            <a:headEnd/>
            <a:tailEnd/>
          </a:ln>
        </p:spPr>
        <p:txBody>
          <a:bodyPr wrap="square">
            <a:spAutoFit/>
          </a:bodyPr>
          <a:lstStyle/>
          <a:p>
            <a:pPr>
              <a:spcBef>
                <a:spcPct val="50000"/>
              </a:spcBef>
              <a:buFontTx/>
              <a:buNone/>
            </a:pPr>
            <a:r>
              <a:rPr kumimoji="0" lang="id-ID" sz="2000" dirty="0">
                <a:solidFill>
                  <a:srgbClr val="2F1311"/>
                </a:solidFill>
                <a:latin typeface="Verdana" pitchFamily="34" charset="0"/>
                <a:ea typeface="Verdana" pitchFamily="34" charset="0"/>
                <a:cs typeface="Verdana" pitchFamily="34" charset="0"/>
              </a:rPr>
              <a:t>Biaya Langsung Personil (BLP) berdasarkan SEB Bappenas dan Departemen Keuangan No </a:t>
            </a:r>
            <a:r>
              <a:rPr kumimoji="0" lang="id-ID" sz="1800" u="sng" dirty="0">
                <a:solidFill>
                  <a:srgbClr val="2F1311"/>
                </a:solidFill>
                <a:latin typeface="Verdana" pitchFamily="34" charset="0"/>
                <a:ea typeface="Verdana" pitchFamily="34" charset="0"/>
                <a:cs typeface="Verdana" pitchFamily="34" charset="0"/>
              </a:rPr>
              <a:t>604/D.VI/02/1998</a:t>
            </a:r>
            <a:r>
              <a:rPr kumimoji="0" lang="id-ID" sz="1800" dirty="0">
                <a:solidFill>
                  <a:srgbClr val="2F1311"/>
                </a:solidFill>
                <a:latin typeface="Verdana" pitchFamily="34" charset="0"/>
                <a:ea typeface="Verdana" pitchFamily="34" charset="0"/>
                <a:cs typeface="Verdana" pitchFamily="34" charset="0"/>
              </a:rPr>
              <a:t>  : SE-35/A/21/0298</a:t>
            </a:r>
            <a:endParaRPr kumimoji="0" lang="id-ID" sz="1800" b="1" dirty="0">
              <a:solidFill>
                <a:srgbClr val="2F1311"/>
              </a:solidFill>
              <a:latin typeface="Verdana" pitchFamily="34" charset="0"/>
              <a:ea typeface="Verdana" pitchFamily="34" charset="0"/>
              <a:cs typeface="Verdana" pitchFamily="34" charset="0"/>
            </a:endParaRPr>
          </a:p>
        </p:txBody>
      </p:sp>
      <p:graphicFrame>
        <p:nvGraphicFramePr>
          <p:cNvPr id="5" name="Table 4"/>
          <p:cNvGraphicFramePr>
            <a:graphicFrameLocks noGrp="1"/>
          </p:cNvGraphicFramePr>
          <p:nvPr/>
        </p:nvGraphicFramePr>
        <p:xfrm>
          <a:off x="214280" y="2057400"/>
          <a:ext cx="8786879" cy="949960"/>
        </p:xfrm>
        <a:graphic>
          <a:graphicData uri="http://schemas.openxmlformats.org/drawingml/2006/table">
            <a:tbl>
              <a:tblPr firstRow="1" bandRow="1">
                <a:tableStyleId>{BC89EF96-8CEA-46FF-86C4-4CE0E7609802}</a:tableStyleId>
              </a:tblPr>
              <a:tblGrid>
                <a:gridCol w="2316539">
                  <a:extLst>
                    <a:ext uri="{9D8B030D-6E8A-4147-A177-3AD203B41FA5}">
                      <a16:colId xmlns="" xmlns:a16="http://schemas.microsoft.com/office/drawing/2014/main" val="20000"/>
                    </a:ext>
                  </a:extLst>
                </a:gridCol>
                <a:gridCol w="639046">
                  <a:extLst>
                    <a:ext uri="{9D8B030D-6E8A-4147-A177-3AD203B41FA5}">
                      <a16:colId xmlns="" xmlns:a16="http://schemas.microsoft.com/office/drawing/2014/main" val="20001"/>
                    </a:ext>
                  </a:extLst>
                </a:gridCol>
                <a:gridCol w="639046">
                  <a:extLst>
                    <a:ext uri="{9D8B030D-6E8A-4147-A177-3AD203B41FA5}">
                      <a16:colId xmlns="" xmlns:a16="http://schemas.microsoft.com/office/drawing/2014/main" val="20002"/>
                    </a:ext>
                  </a:extLst>
                </a:gridCol>
                <a:gridCol w="639046">
                  <a:extLst>
                    <a:ext uri="{9D8B030D-6E8A-4147-A177-3AD203B41FA5}">
                      <a16:colId xmlns="" xmlns:a16="http://schemas.microsoft.com/office/drawing/2014/main" val="20003"/>
                    </a:ext>
                  </a:extLst>
                </a:gridCol>
                <a:gridCol w="639046">
                  <a:extLst>
                    <a:ext uri="{9D8B030D-6E8A-4147-A177-3AD203B41FA5}">
                      <a16:colId xmlns="" xmlns:a16="http://schemas.microsoft.com/office/drawing/2014/main" val="20004"/>
                    </a:ext>
                  </a:extLst>
                </a:gridCol>
                <a:gridCol w="639046">
                  <a:extLst>
                    <a:ext uri="{9D8B030D-6E8A-4147-A177-3AD203B41FA5}">
                      <a16:colId xmlns="" xmlns:a16="http://schemas.microsoft.com/office/drawing/2014/main" val="20005"/>
                    </a:ext>
                  </a:extLst>
                </a:gridCol>
                <a:gridCol w="639046">
                  <a:extLst>
                    <a:ext uri="{9D8B030D-6E8A-4147-A177-3AD203B41FA5}">
                      <a16:colId xmlns="" xmlns:a16="http://schemas.microsoft.com/office/drawing/2014/main" val="20006"/>
                    </a:ext>
                  </a:extLst>
                </a:gridCol>
                <a:gridCol w="639046">
                  <a:extLst>
                    <a:ext uri="{9D8B030D-6E8A-4147-A177-3AD203B41FA5}">
                      <a16:colId xmlns="" xmlns:a16="http://schemas.microsoft.com/office/drawing/2014/main" val="20007"/>
                    </a:ext>
                  </a:extLst>
                </a:gridCol>
                <a:gridCol w="639046">
                  <a:extLst>
                    <a:ext uri="{9D8B030D-6E8A-4147-A177-3AD203B41FA5}">
                      <a16:colId xmlns="" xmlns:a16="http://schemas.microsoft.com/office/drawing/2014/main" val="20008"/>
                    </a:ext>
                  </a:extLst>
                </a:gridCol>
                <a:gridCol w="639046">
                  <a:extLst>
                    <a:ext uri="{9D8B030D-6E8A-4147-A177-3AD203B41FA5}">
                      <a16:colId xmlns="" xmlns:a16="http://schemas.microsoft.com/office/drawing/2014/main" val="20009"/>
                    </a:ext>
                  </a:extLst>
                </a:gridCol>
                <a:gridCol w="718926">
                  <a:extLst>
                    <a:ext uri="{9D8B030D-6E8A-4147-A177-3AD203B41FA5}">
                      <a16:colId xmlns="" xmlns:a16="http://schemas.microsoft.com/office/drawing/2014/main" val="20010"/>
                    </a:ext>
                  </a:extLst>
                </a:gridCol>
              </a:tblGrid>
              <a:tr h="370840">
                <a:tc>
                  <a:txBody>
                    <a:bodyPr/>
                    <a:lstStyle/>
                    <a:p>
                      <a:pPr algn="ctr"/>
                      <a:r>
                        <a:rPr lang="en-US" sz="1600" b="0" dirty="0" err="1" smtClean="0">
                          <a:latin typeface="+mn-lt"/>
                        </a:rPr>
                        <a:t>Sarjana</a:t>
                      </a:r>
                      <a:r>
                        <a:rPr lang="en-US" sz="1600" b="0" dirty="0" smtClean="0">
                          <a:latin typeface="+mn-lt"/>
                        </a:rPr>
                        <a:t>  </a:t>
                      </a:r>
                      <a:r>
                        <a:rPr lang="en-US" sz="1600" b="0" dirty="0" err="1" smtClean="0">
                          <a:latin typeface="+mn-lt"/>
                        </a:rPr>
                        <a:t>dgn</a:t>
                      </a:r>
                      <a:r>
                        <a:rPr lang="en-US" sz="1600" b="0" dirty="0" smtClean="0">
                          <a:latin typeface="+mn-lt"/>
                        </a:rPr>
                        <a:t> </a:t>
                      </a:r>
                      <a:r>
                        <a:rPr lang="en-US" sz="1600" b="0" dirty="0" err="1" smtClean="0">
                          <a:latin typeface="+mn-lt"/>
                        </a:rPr>
                        <a:t>Pengalaman</a:t>
                      </a:r>
                      <a:r>
                        <a:rPr lang="en-US" sz="1600" b="0" dirty="0" smtClean="0">
                          <a:latin typeface="+mn-lt"/>
                        </a:rPr>
                        <a:t> </a:t>
                      </a:r>
                      <a:r>
                        <a:rPr lang="en-US" sz="1600" b="0" dirty="0" err="1" smtClean="0">
                          <a:latin typeface="+mn-lt"/>
                        </a:rPr>
                        <a:t>Profesional</a:t>
                      </a:r>
                      <a:r>
                        <a:rPr lang="en-US" sz="1600" b="0" dirty="0" smtClean="0">
                          <a:latin typeface="+mn-lt"/>
                        </a:rPr>
                        <a:t> (</a:t>
                      </a:r>
                      <a:r>
                        <a:rPr lang="en-US" sz="1600" b="0" dirty="0" err="1" smtClean="0">
                          <a:latin typeface="+mn-lt"/>
                        </a:rPr>
                        <a:t>Thn</a:t>
                      </a:r>
                      <a:r>
                        <a:rPr lang="en-US" sz="1600" b="0" dirty="0" smtClean="0">
                          <a:latin typeface="+mn-lt"/>
                        </a:rPr>
                        <a:t>)</a:t>
                      </a:r>
                      <a:endParaRPr lang="en-US" sz="1600" b="0" dirty="0">
                        <a:latin typeface="+mn-lt"/>
                      </a:endParaRPr>
                    </a:p>
                  </a:txBody>
                  <a:tcPr marL="0" marR="0"/>
                </a:tc>
                <a:tc>
                  <a:txBody>
                    <a:bodyPr/>
                    <a:lstStyle/>
                    <a:p>
                      <a:pPr algn="ctr"/>
                      <a:r>
                        <a:rPr lang="en-US" sz="1600" b="0" smtClean="0">
                          <a:latin typeface="+mn-lt"/>
                        </a:rPr>
                        <a:t>3</a:t>
                      </a:r>
                      <a:endParaRPr lang="en-US" sz="1600" b="0">
                        <a:latin typeface="+mn-lt"/>
                      </a:endParaRPr>
                    </a:p>
                  </a:txBody>
                  <a:tcPr marL="0" marR="0" anchor="ctr"/>
                </a:tc>
                <a:tc>
                  <a:txBody>
                    <a:bodyPr/>
                    <a:lstStyle/>
                    <a:p>
                      <a:pPr algn="ctr"/>
                      <a:r>
                        <a:rPr lang="en-US" sz="1600" b="0" smtClean="0">
                          <a:latin typeface="+mn-lt"/>
                        </a:rPr>
                        <a:t>4</a:t>
                      </a:r>
                      <a:endParaRPr lang="en-US" sz="1600" b="0">
                        <a:latin typeface="+mn-lt"/>
                      </a:endParaRPr>
                    </a:p>
                  </a:txBody>
                  <a:tcPr marL="0" marR="0" anchor="ctr"/>
                </a:tc>
                <a:tc>
                  <a:txBody>
                    <a:bodyPr/>
                    <a:lstStyle/>
                    <a:p>
                      <a:pPr algn="ctr"/>
                      <a:r>
                        <a:rPr lang="en-US" sz="1600" b="0" smtClean="0">
                          <a:latin typeface="+mn-lt"/>
                        </a:rPr>
                        <a:t>5</a:t>
                      </a:r>
                      <a:endParaRPr lang="en-US" sz="1600" b="0">
                        <a:latin typeface="+mn-lt"/>
                      </a:endParaRPr>
                    </a:p>
                  </a:txBody>
                  <a:tcPr marL="0" marR="0" anchor="ctr"/>
                </a:tc>
                <a:tc>
                  <a:txBody>
                    <a:bodyPr/>
                    <a:lstStyle/>
                    <a:p>
                      <a:pPr algn="ctr"/>
                      <a:r>
                        <a:rPr lang="en-US" sz="1600" b="0" smtClean="0">
                          <a:latin typeface="+mn-lt"/>
                        </a:rPr>
                        <a:t>6</a:t>
                      </a:r>
                      <a:endParaRPr lang="en-US" sz="1600" b="0">
                        <a:latin typeface="+mn-lt"/>
                      </a:endParaRPr>
                    </a:p>
                  </a:txBody>
                  <a:tcPr marL="0" marR="0" anchor="ctr"/>
                </a:tc>
                <a:tc>
                  <a:txBody>
                    <a:bodyPr/>
                    <a:lstStyle/>
                    <a:p>
                      <a:pPr algn="ctr"/>
                      <a:r>
                        <a:rPr lang="en-US" sz="1600" b="0" smtClean="0">
                          <a:latin typeface="+mn-lt"/>
                        </a:rPr>
                        <a:t>7</a:t>
                      </a:r>
                      <a:endParaRPr lang="en-US" sz="1600" b="0">
                        <a:latin typeface="+mn-lt"/>
                      </a:endParaRPr>
                    </a:p>
                  </a:txBody>
                  <a:tcPr marL="0" marR="0" anchor="ctr"/>
                </a:tc>
                <a:tc>
                  <a:txBody>
                    <a:bodyPr/>
                    <a:lstStyle/>
                    <a:p>
                      <a:pPr algn="ctr"/>
                      <a:r>
                        <a:rPr lang="en-US" sz="1600" b="0" smtClean="0">
                          <a:latin typeface="+mn-lt"/>
                        </a:rPr>
                        <a:t>8</a:t>
                      </a:r>
                      <a:endParaRPr lang="en-US" sz="1600" b="0">
                        <a:latin typeface="+mn-lt"/>
                      </a:endParaRPr>
                    </a:p>
                  </a:txBody>
                  <a:tcPr marL="0" marR="0" anchor="ctr"/>
                </a:tc>
                <a:tc>
                  <a:txBody>
                    <a:bodyPr/>
                    <a:lstStyle/>
                    <a:p>
                      <a:pPr algn="ctr"/>
                      <a:r>
                        <a:rPr lang="en-US" sz="1600" b="0" smtClean="0">
                          <a:latin typeface="+mn-lt"/>
                        </a:rPr>
                        <a:t>9</a:t>
                      </a:r>
                      <a:endParaRPr lang="en-US" sz="1600" b="0">
                        <a:latin typeface="+mn-lt"/>
                      </a:endParaRPr>
                    </a:p>
                  </a:txBody>
                  <a:tcPr marL="0" marR="0" anchor="ctr"/>
                </a:tc>
                <a:tc>
                  <a:txBody>
                    <a:bodyPr/>
                    <a:lstStyle/>
                    <a:p>
                      <a:pPr algn="ctr"/>
                      <a:r>
                        <a:rPr lang="en-US" sz="1600" b="0" smtClean="0">
                          <a:latin typeface="+mn-lt"/>
                        </a:rPr>
                        <a:t>10</a:t>
                      </a:r>
                      <a:endParaRPr lang="en-US" sz="1600" b="0">
                        <a:latin typeface="+mn-lt"/>
                      </a:endParaRPr>
                    </a:p>
                  </a:txBody>
                  <a:tcPr marL="0" marR="0" anchor="ctr"/>
                </a:tc>
                <a:tc>
                  <a:txBody>
                    <a:bodyPr/>
                    <a:lstStyle/>
                    <a:p>
                      <a:pPr algn="ctr"/>
                      <a:r>
                        <a:rPr lang="en-US" sz="1600" b="0" smtClean="0">
                          <a:latin typeface="+mn-lt"/>
                        </a:rPr>
                        <a:t>11</a:t>
                      </a:r>
                      <a:endParaRPr lang="en-US" sz="1600" b="0">
                        <a:latin typeface="+mn-lt"/>
                      </a:endParaRPr>
                    </a:p>
                  </a:txBody>
                  <a:tcPr marL="0" marR="0" anchor="ctr"/>
                </a:tc>
                <a:tc>
                  <a:txBody>
                    <a:bodyPr/>
                    <a:lstStyle/>
                    <a:p>
                      <a:pPr algn="ctr"/>
                      <a:r>
                        <a:rPr lang="en-US" sz="1600" b="0" smtClean="0">
                          <a:latin typeface="+mn-lt"/>
                        </a:rPr>
                        <a:t>12</a:t>
                      </a:r>
                      <a:endParaRPr lang="en-US" sz="1600" b="0">
                        <a:latin typeface="+mn-lt"/>
                      </a:endParaRPr>
                    </a:p>
                  </a:txBody>
                  <a:tcPr marL="0" marR="0" anchor="ctr"/>
                </a:tc>
                <a:extLst>
                  <a:ext uri="{0D108BD9-81ED-4DB2-BD59-A6C34878D82A}">
                    <a16:rowId xmlns="" xmlns:a16="http://schemas.microsoft.com/office/drawing/2014/main" val="10000"/>
                  </a:ext>
                </a:extLst>
              </a:tr>
              <a:tr h="370840">
                <a:tc>
                  <a:txBody>
                    <a:bodyPr/>
                    <a:lstStyle/>
                    <a:p>
                      <a:r>
                        <a:rPr lang="en-US" sz="1600" b="0" smtClean="0">
                          <a:latin typeface="+mn-lt"/>
                        </a:rPr>
                        <a:t>US$ (per bulan)</a:t>
                      </a:r>
                      <a:endParaRPr lang="en-US" sz="1600" b="0">
                        <a:latin typeface="+mn-lt"/>
                      </a:endParaRPr>
                    </a:p>
                  </a:txBody>
                  <a:tcPr marL="0" marR="0"/>
                </a:tc>
                <a:tc>
                  <a:txBody>
                    <a:bodyPr/>
                    <a:lstStyle/>
                    <a:p>
                      <a:r>
                        <a:rPr lang="en-US" sz="1600" b="0" smtClean="0">
                          <a:latin typeface="+mn-lt"/>
                        </a:rPr>
                        <a:t>4.100</a:t>
                      </a:r>
                      <a:endParaRPr lang="en-US" sz="1600" b="0">
                        <a:latin typeface="+mn-lt"/>
                      </a:endParaRPr>
                    </a:p>
                  </a:txBody>
                  <a:tcPr marL="0" marR="0"/>
                </a:tc>
                <a:tc>
                  <a:txBody>
                    <a:bodyPr/>
                    <a:lstStyle/>
                    <a:p>
                      <a:r>
                        <a:rPr lang="en-US" sz="1600" b="0" smtClean="0">
                          <a:latin typeface="+mn-lt"/>
                        </a:rPr>
                        <a:t>4.600</a:t>
                      </a:r>
                      <a:endParaRPr lang="en-US" sz="1600" b="0">
                        <a:latin typeface="+mn-lt"/>
                      </a:endParaRPr>
                    </a:p>
                  </a:txBody>
                  <a:tcPr marL="0" marR="0"/>
                </a:tc>
                <a:tc>
                  <a:txBody>
                    <a:bodyPr/>
                    <a:lstStyle/>
                    <a:p>
                      <a:r>
                        <a:rPr lang="en-US" sz="1600" b="0" smtClean="0">
                          <a:latin typeface="+mn-lt"/>
                        </a:rPr>
                        <a:t>5.100</a:t>
                      </a:r>
                      <a:endParaRPr lang="en-US" sz="1600" b="0">
                        <a:latin typeface="+mn-lt"/>
                      </a:endParaRPr>
                    </a:p>
                  </a:txBody>
                  <a:tcPr marL="0" marR="0"/>
                </a:tc>
                <a:tc>
                  <a:txBody>
                    <a:bodyPr/>
                    <a:lstStyle/>
                    <a:p>
                      <a:r>
                        <a:rPr lang="en-US" sz="1600" b="0" dirty="0" smtClean="0">
                          <a:latin typeface="+mn-lt"/>
                        </a:rPr>
                        <a:t>5.500</a:t>
                      </a:r>
                      <a:endParaRPr lang="en-US" sz="1600" b="0" dirty="0">
                        <a:latin typeface="+mn-lt"/>
                      </a:endParaRPr>
                    </a:p>
                  </a:txBody>
                  <a:tcPr marL="0" marR="0"/>
                </a:tc>
                <a:tc>
                  <a:txBody>
                    <a:bodyPr/>
                    <a:lstStyle/>
                    <a:p>
                      <a:r>
                        <a:rPr lang="en-US" sz="1600" b="0" smtClean="0">
                          <a:latin typeface="+mn-lt"/>
                        </a:rPr>
                        <a:t>6.000</a:t>
                      </a:r>
                      <a:endParaRPr lang="en-US" sz="1600" b="0">
                        <a:latin typeface="+mn-lt"/>
                      </a:endParaRPr>
                    </a:p>
                  </a:txBody>
                  <a:tcPr marL="0" marR="0"/>
                </a:tc>
                <a:tc>
                  <a:txBody>
                    <a:bodyPr/>
                    <a:lstStyle/>
                    <a:p>
                      <a:r>
                        <a:rPr lang="en-US" sz="1600" b="0" smtClean="0">
                          <a:latin typeface="+mn-lt"/>
                        </a:rPr>
                        <a:t>6.400</a:t>
                      </a:r>
                      <a:endParaRPr lang="en-US" sz="1600" b="0">
                        <a:latin typeface="+mn-lt"/>
                      </a:endParaRPr>
                    </a:p>
                  </a:txBody>
                  <a:tcPr marL="0" marR="0"/>
                </a:tc>
                <a:tc>
                  <a:txBody>
                    <a:bodyPr/>
                    <a:lstStyle/>
                    <a:p>
                      <a:r>
                        <a:rPr lang="en-US" sz="1600" b="0" smtClean="0">
                          <a:latin typeface="+mn-lt"/>
                        </a:rPr>
                        <a:t>6.800</a:t>
                      </a:r>
                      <a:endParaRPr lang="en-US" sz="1600" b="0">
                        <a:latin typeface="+mn-lt"/>
                      </a:endParaRPr>
                    </a:p>
                  </a:txBody>
                  <a:tcPr marL="0" marR="0"/>
                </a:tc>
                <a:tc>
                  <a:txBody>
                    <a:bodyPr/>
                    <a:lstStyle/>
                    <a:p>
                      <a:r>
                        <a:rPr lang="en-US" sz="1600" b="0" smtClean="0">
                          <a:latin typeface="+mn-lt"/>
                        </a:rPr>
                        <a:t>7.200</a:t>
                      </a:r>
                      <a:endParaRPr lang="en-US" sz="1600" b="0">
                        <a:latin typeface="+mn-lt"/>
                      </a:endParaRPr>
                    </a:p>
                  </a:txBody>
                  <a:tcPr marL="0" marR="0"/>
                </a:tc>
                <a:tc>
                  <a:txBody>
                    <a:bodyPr/>
                    <a:lstStyle/>
                    <a:p>
                      <a:r>
                        <a:rPr lang="en-US" sz="1600" b="0" smtClean="0">
                          <a:latin typeface="+mn-lt"/>
                        </a:rPr>
                        <a:t>9.700</a:t>
                      </a:r>
                      <a:endParaRPr lang="en-US" sz="1600" b="0">
                        <a:latin typeface="+mn-lt"/>
                      </a:endParaRPr>
                    </a:p>
                  </a:txBody>
                  <a:tcPr marL="0" marR="0"/>
                </a:tc>
                <a:tc>
                  <a:txBody>
                    <a:bodyPr/>
                    <a:lstStyle/>
                    <a:p>
                      <a:r>
                        <a:rPr lang="en-US" sz="1600" b="0" dirty="0" smtClean="0">
                          <a:latin typeface="+mn-lt"/>
                        </a:rPr>
                        <a:t>12.800</a:t>
                      </a:r>
                      <a:endParaRPr lang="en-US" sz="1600" b="0" dirty="0">
                        <a:latin typeface="+mn-lt"/>
                      </a:endParaRPr>
                    </a:p>
                  </a:txBody>
                  <a:tcPr marL="0" marR="0"/>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nvGraphicFramePr>
        <p:xfrm>
          <a:off x="142843" y="4071942"/>
          <a:ext cx="8858314" cy="949960"/>
        </p:xfrm>
        <a:graphic>
          <a:graphicData uri="http://schemas.openxmlformats.org/drawingml/2006/table">
            <a:tbl>
              <a:tblPr firstRow="1" bandRow="1">
                <a:tableStyleId>{BC89EF96-8CEA-46FF-86C4-4CE0E7609802}</a:tableStyleId>
              </a:tblPr>
              <a:tblGrid>
                <a:gridCol w="2335374">
                  <a:extLst>
                    <a:ext uri="{9D8B030D-6E8A-4147-A177-3AD203B41FA5}">
                      <a16:colId xmlns="" xmlns:a16="http://schemas.microsoft.com/office/drawing/2014/main" val="20000"/>
                    </a:ext>
                  </a:extLst>
                </a:gridCol>
                <a:gridCol w="644241">
                  <a:extLst>
                    <a:ext uri="{9D8B030D-6E8A-4147-A177-3AD203B41FA5}">
                      <a16:colId xmlns="" xmlns:a16="http://schemas.microsoft.com/office/drawing/2014/main" val="20001"/>
                    </a:ext>
                  </a:extLst>
                </a:gridCol>
                <a:gridCol w="644241">
                  <a:extLst>
                    <a:ext uri="{9D8B030D-6E8A-4147-A177-3AD203B41FA5}">
                      <a16:colId xmlns="" xmlns:a16="http://schemas.microsoft.com/office/drawing/2014/main" val="20002"/>
                    </a:ext>
                  </a:extLst>
                </a:gridCol>
                <a:gridCol w="644241">
                  <a:extLst>
                    <a:ext uri="{9D8B030D-6E8A-4147-A177-3AD203B41FA5}">
                      <a16:colId xmlns="" xmlns:a16="http://schemas.microsoft.com/office/drawing/2014/main" val="20003"/>
                    </a:ext>
                  </a:extLst>
                </a:gridCol>
                <a:gridCol w="644241">
                  <a:extLst>
                    <a:ext uri="{9D8B030D-6E8A-4147-A177-3AD203B41FA5}">
                      <a16:colId xmlns="" xmlns:a16="http://schemas.microsoft.com/office/drawing/2014/main" val="20004"/>
                    </a:ext>
                  </a:extLst>
                </a:gridCol>
                <a:gridCol w="644241">
                  <a:extLst>
                    <a:ext uri="{9D8B030D-6E8A-4147-A177-3AD203B41FA5}">
                      <a16:colId xmlns="" xmlns:a16="http://schemas.microsoft.com/office/drawing/2014/main" val="20005"/>
                    </a:ext>
                  </a:extLst>
                </a:gridCol>
                <a:gridCol w="644241">
                  <a:extLst>
                    <a:ext uri="{9D8B030D-6E8A-4147-A177-3AD203B41FA5}">
                      <a16:colId xmlns="" xmlns:a16="http://schemas.microsoft.com/office/drawing/2014/main" val="20006"/>
                    </a:ext>
                  </a:extLst>
                </a:gridCol>
                <a:gridCol w="644241">
                  <a:extLst>
                    <a:ext uri="{9D8B030D-6E8A-4147-A177-3AD203B41FA5}">
                      <a16:colId xmlns="" xmlns:a16="http://schemas.microsoft.com/office/drawing/2014/main" val="20007"/>
                    </a:ext>
                  </a:extLst>
                </a:gridCol>
                <a:gridCol w="644241">
                  <a:extLst>
                    <a:ext uri="{9D8B030D-6E8A-4147-A177-3AD203B41FA5}">
                      <a16:colId xmlns="" xmlns:a16="http://schemas.microsoft.com/office/drawing/2014/main" val="20008"/>
                    </a:ext>
                  </a:extLst>
                </a:gridCol>
                <a:gridCol w="724771">
                  <a:extLst>
                    <a:ext uri="{9D8B030D-6E8A-4147-A177-3AD203B41FA5}">
                      <a16:colId xmlns="" xmlns:a16="http://schemas.microsoft.com/office/drawing/2014/main" val="20009"/>
                    </a:ext>
                  </a:extLst>
                </a:gridCol>
                <a:gridCol w="644241">
                  <a:extLst>
                    <a:ext uri="{9D8B030D-6E8A-4147-A177-3AD203B41FA5}">
                      <a16:colId xmlns="" xmlns:a16="http://schemas.microsoft.com/office/drawing/2014/main" val="20010"/>
                    </a:ext>
                  </a:extLst>
                </a:gridCol>
              </a:tblGrid>
              <a:tr h="370840">
                <a:tc>
                  <a:txBody>
                    <a:bodyPr/>
                    <a:lstStyle/>
                    <a:p>
                      <a:pPr algn="ctr"/>
                      <a:r>
                        <a:rPr lang="en-US" sz="1600" b="0" dirty="0" err="1" smtClean="0">
                          <a:latin typeface="+mj-lt"/>
                        </a:rPr>
                        <a:t>Sarjana</a:t>
                      </a:r>
                      <a:r>
                        <a:rPr lang="en-US" sz="1600" b="0" dirty="0" smtClean="0">
                          <a:latin typeface="+mj-lt"/>
                        </a:rPr>
                        <a:t>  </a:t>
                      </a:r>
                      <a:r>
                        <a:rPr lang="en-US" sz="1600" b="0" dirty="0" err="1" smtClean="0">
                          <a:latin typeface="+mj-lt"/>
                        </a:rPr>
                        <a:t>dgn</a:t>
                      </a:r>
                      <a:r>
                        <a:rPr lang="en-US" sz="1600" b="0" dirty="0" smtClean="0">
                          <a:latin typeface="+mj-lt"/>
                        </a:rPr>
                        <a:t> </a:t>
                      </a:r>
                      <a:r>
                        <a:rPr lang="en-US" sz="1600" b="0" dirty="0" err="1" smtClean="0">
                          <a:latin typeface="+mj-lt"/>
                        </a:rPr>
                        <a:t>Pengalaman</a:t>
                      </a:r>
                      <a:r>
                        <a:rPr lang="en-US" sz="1600" b="0" dirty="0" smtClean="0">
                          <a:latin typeface="+mj-lt"/>
                        </a:rPr>
                        <a:t> </a:t>
                      </a:r>
                      <a:r>
                        <a:rPr lang="en-US" sz="1600" b="0" dirty="0" err="1" smtClean="0">
                          <a:latin typeface="+mj-lt"/>
                        </a:rPr>
                        <a:t>Profesional</a:t>
                      </a:r>
                      <a:r>
                        <a:rPr lang="en-US" sz="1600" b="0" dirty="0" smtClean="0">
                          <a:latin typeface="+mj-lt"/>
                        </a:rPr>
                        <a:t> (</a:t>
                      </a:r>
                      <a:r>
                        <a:rPr lang="en-US" sz="1600" b="0" dirty="0" err="1" smtClean="0">
                          <a:latin typeface="+mj-lt"/>
                        </a:rPr>
                        <a:t>Thn</a:t>
                      </a:r>
                      <a:r>
                        <a:rPr lang="en-US" sz="1600" b="0" dirty="0" smtClean="0">
                          <a:latin typeface="+mj-lt"/>
                        </a:rPr>
                        <a:t>)</a:t>
                      </a:r>
                      <a:endParaRPr lang="en-US" sz="1600" b="0" dirty="0">
                        <a:latin typeface="+mj-lt"/>
                      </a:endParaRPr>
                    </a:p>
                  </a:txBody>
                  <a:tcPr marL="0" marR="0"/>
                </a:tc>
                <a:tc>
                  <a:txBody>
                    <a:bodyPr/>
                    <a:lstStyle/>
                    <a:p>
                      <a:pPr algn="ctr"/>
                      <a:r>
                        <a:rPr lang="en-US" sz="1600" b="0" smtClean="0">
                          <a:latin typeface="+mj-lt"/>
                        </a:rPr>
                        <a:t>13</a:t>
                      </a:r>
                      <a:endParaRPr lang="en-US" sz="1600" b="0">
                        <a:latin typeface="+mj-lt"/>
                      </a:endParaRPr>
                    </a:p>
                  </a:txBody>
                  <a:tcPr marL="0" marR="0" anchor="ctr"/>
                </a:tc>
                <a:tc>
                  <a:txBody>
                    <a:bodyPr/>
                    <a:lstStyle/>
                    <a:p>
                      <a:pPr algn="ctr"/>
                      <a:r>
                        <a:rPr lang="en-US" sz="1600" b="0" smtClean="0">
                          <a:latin typeface="+mj-lt"/>
                        </a:rPr>
                        <a:t>14</a:t>
                      </a:r>
                      <a:endParaRPr lang="en-US" sz="1600" b="0">
                        <a:latin typeface="+mj-lt"/>
                      </a:endParaRPr>
                    </a:p>
                  </a:txBody>
                  <a:tcPr marL="0" marR="0" anchor="ctr"/>
                </a:tc>
                <a:tc>
                  <a:txBody>
                    <a:bodyPr/>
                    <a:lstStyle/>
                    <a:p>
                      <a:pPr algn="ctr"/>
                      <a:r>
                        <a:rPr lang="en-US" sz="1600" b="0" smtClean="0">
                          <a:latin typeface="+mj-lt"/>
                        </a:rPr>
                        <a:t>15</a:t>
                      </a:r>
                      <a:endParaRPr lang="en-US" sz="1600" b="0">
                        <a:latin typeface="+mj-lt"/>
                      </a:endParaRPr>
                    </a:p>
                  </a:txBody>
                  <a:tcPr marL="0" marR="0" anchor="ctr"/>
                </a:tc>
                <a:tc>
                  <a:txBody>
                    <a:bodyPr/>
                    <a:lstStyle/>
                    <a:p>
                      <a:pPr algn="ctr"/>
                      <a:r>
                        <a:rPr lang="en-US" sz="1600" b="0" smtClean="0">
                          <a:latin typeface="+mj-lt"/>
                        </a:rPr>
                        <a:t>16</a:t>
                      </a:r>
                      <a:endParaRPr lang="en-US" sz="1600" b="0">
                        <a:latin typeface="+mj-lt"/>
                      </a:endParaRPr>
                    </a:p>
                  </a:txBody>
                  <a:tcPr marL="0" marR="0" anchor="ctr"/>
                </a:tc>
                <a:tc>
                  <a:txBody>
                    <a:bodyPr/>
                    <a:lstStyle/>
                    <a:p>
                      <a:pPr algn="ctr"/>
                      <a:r>
                        <a:rPr lang="en-US" sz="1600" b="0" smtClean="0">
                          <a:latin typeface="+mj-lt"/>
                        </a:rPr>
                        <a:t>17</a:t>
                      </a:r>
                      <a:endParaRPr lang="en-US" sz="1600" b="0">
                        <a:latin typeface="+mj-lt"/>
                      </a:endParaRPr>
                    </a:p>
                  </a:txBody>
                  <a:tcPr marL="0" marR="0" anchor="ctr"/>
                </a:tc>
                <a:tc>
                  <a:txBody>
                    <a:bodyPr/>
                    <a:lstStyle/>
                    <a:p>
                      <a:pPr algn="ctr"/>
                      <a:r>
                        <a:rPr lang="en-US" sz="1600" b="0" smtClean="0">
                          <a:latin typeface="+mj-lt"/>
                        </a:rPr>
                        <a:t>18</a:t>
                      </a:r>
                      <a:endParaRPr lang="en-US" sz="1600" b="0">
                        <a:latin typeface="+mj-lt"/>
                      </a:endParaRPr>
                    </a:p>
                  </a:txBody>
                  <a:tcPr marL="0" marR="0" anchor="ctr"/>
                </a:tc>
                <a:tc>
                  <a:txBody>
                    <a:bodyPr/>
                    <a:lstStyle/>
                    <a:p>
                      <a:pPr algn="ctr"/>
                      <a:r>
                        <a:rPr lang="en-US" sz="1600" b="0" smtClean="0">
                          <a:latin typeface="+mj-lt"/>
                        </a:rPr>
                        <a:t>19</a:t>
                      </a:r>
                      <a:endParaRPr lang="en-US" sz="1600" b="0">
                        <a:latin typeface="+mj-lt"/>
                      </a:endParaRPr>
                    </a:p>
                  </a:txBody>
                  <a:tcPr marL="0" marR="0" anchor="ctr"/>
                </a:tc>
                <a:tc>
                  <a:txBody>
                    <a:bodyPr/>
                    <a:lstStyle/>
                    <a:p>
                      <a:pPr algn="ctr"/>
                      <a:r>
                        <a:rPr lang="en-US" sz="1600" b="0" smtClean="0">
                          <a:latin typeface="+mj-lt"/>
                        </a:rPr>
                        <a:t>20</a:t>
                      </a:r>
                      <a:endParaRPr lang="en-US" sz="1600" b="0">
                        <a:latin typeface="+mj-lt"/>
                      </a:endParaRPr>
                    </a:p>
                  </a:txBody>
                  <a:tcPr marL="0" marR="0" anchor="ctr"/>
                </a:tc>
                <a:tc>
                  <a:txBody>
                    <a:bodyPr/>
                    <a:lstStyle/>
                    <a:p>
                      <a:pPr algn="ctr"/>
                      <a:r>
                        <a:rPr lang="en-US" sz="1600" b="0" smtClean="0">
                          <a:latin typeface="+mj-lt"/>
                        </a:rPr>
                        <a:t>21</a:t>
                      </a:r>
                      <a:endParaRPr lang="en-US" sz="1600" b="0">
                        <a:latin typeface="+mj-lt"/>
                      </a:endParaRPr>
                    </a:p>
                  </a:txBody>
                  <a:tcPr marL="0" marR="0" anchor="ctr"/>
                </a:tc>
                <a:tc>
                  <a:txBody>
                    <a:bodyPr/>
                    <a:lstStyle/>
                    <a:p>
                      <a:pPr algn="ctr"/>
                      <a:r>
                        <a:rPr lang="en-US" sz="1600" b="0" smtClean="0">
                          <a:latin typeface="+mj-lt"/>
                        </a:rPr>
                        <a:t>22</a:t>
                      </a:r>
                      <a:endParaRPr lang="en-US" sz="1600" b="0">
                        <a:latin typeface="+mj-lt"/>
                      </a:endParaRPr>
                    </a:p>
                  </a:txBody>
                  <a:tcPr marL="0" marR="0" anchor="ctr"/>
                </a:tc>
                <a:extLst>
                  <a:ext uri="{0D108BD9-81ED-4DB2-BD59-A6C34878D82A}">
                    <a16:rowId xmlns="" xmlns:a16="http://schemas.microsoft.com/office/drawing/2014/main" val="10000"/>
                  </a:ext>
                </a:extLst>
              </a:tr>
              <a:tr h="370840">
                <a:tc>
                  <a:txBody>
                    <a:bodyPr/>
                    <a:lstStyle/>
                    <a:p>
                      <a:r>
                        <a:rPr lang="en-US" sz="1600" b="0" dirty="0" smtClean="0">
                          <a:latin typeface="+mj-lt"/>
                        </a:rPr>
                        <a:t>US$ (per </a:t>
                      </a:r>
                      <a:r>
                        <a:rPr lang="en-US" sz="1600" b="0" dirty="0" err="1" smtClean="0">
                          <a:latin typeface="+mj-lt"/>
                        </a:rPr>
                        <a:t>bulan</a:t>
                      </a:r>
                      <a:r>
                        <a:rPr lang="en-US" sz="1600" b="0" dirty="0" smtClean="0">
                          <a:latin typeface="+mj-lt"/>
                        </a:rPr>
                        <a:t>)</a:t>
                      </a:r>
                      <a:endParaRPr lang="en-US" sz="1600" b="0" dirty="0">
                        <a:latin typeface="+mj-lt"/>
                      </a:endParaRPr>
                    </a:p>
                  </a:txBody>
                  <a:tcPr marL="0" marR="0"/>
                </a:tc>
                <a:tc>
                  <a:txBody>
                    <a:bodyPr/>
                    <a:lstStyle/>
                    <a:p>
                      <a:r>
                        <a:rPr lang="en-US" sz="1600" b="0" smtClean="0">
                          <a:latin typeface="+mj-lt"/>
                        </a:rPr>
                        <a:t>13.400</a:t>
                      </a:r>
                      <a:endParaRPr lang="en-US" sz="1600" b="0">
                        <a:latin typeface="+mj-lt"/>
                      </a:endParaRPr>
                    </a:p>
                  </a:txBody>
                  <a:tcPr marL="0" marR="0"/>
                </a:tc>
                <a:tc>
                  <a:txBody>
                    <a:bodyPr/>
                    <a:lstStyle/>
                    <a:p>
                      <a:r>
                        <a:rPr lang="en-US" sz="1600" b="0" smtClean="0">
                          <a:latin typeface="+mj-lt"/>
                        </a:rPr>
                        <a:t>14.100</a:t>
                      </a:r>
                      <a:endParaRPr lang="en-US" sz="1600" b="0">
                        <a:latin typeface="+mj-lt"/>
                      </a:endParaRPr>
                    </a:p>
                  </a:txBody>
                  <a:tcPr marL="0" marR="0"/>
                </a:tc>
                <a:tc>
                  <a:txBody>
                    <a:bodyPr/>
                    <a:lstStyle/>
                    <a:p>
                      <a:r>
                        <a:rPr lang="en-US" sz="1600" b="0" smtClean="0">
                          <a:latin typeface="+mj-lt"/>
                        </a:rPr>
                        <a:t>14.700</a:t>
                      </a:r>
                      <a:endParaRPr lang="en-US" sz="1600" b="0">
                        <a:latin typeface="+mj-lt"/>
                      </a:endParaRPr>
                    </a:p>
                  </a:txBody>
                  <a:tcPr marL="0" marR="0"/>
                </a:tc>
                <a:tc>
                  <a:txBody>
                    <a:bodyPr/>
                    <a:lstStyle/>
                    <a:p>
                      <a:r>
                        <a:rPr lang="en-US" sz="1600" b="0" smtClean="0">
                          <a:latin typeface="+mj-lt"/>
                        </a:rPr>
                        <a:t>15.300</a:t>
                      </a:r>
                      <a:endParaRPr lang="en-US" sz="1600" b="0">
                        <a:latin typeface="+mj-lt"/>
                      </a:endParaRPr>
                    </a:p>
                  </a:txBody>
                  <a:tcPr marL="0" marR="0"/>
                </a:tc>
                <a:tc>
                  <a:txBody>
                    <a:bodyPr/>
                    <a:lstStyle/>
                    <a:p>
                      <a:r>
                        <a:rPr lang="en-US" sz="1600" b="0" smtClean="0">
                          <a:latin typeface="+mj-lt"/>
                        </a:rPr>
                        <a:t>15.400</a:t>
                      </a:r>
                      <a:endParaRPr lang="en-US" sz="1600" b="0">
                        <a:latin typeface="+mj-lt"/>
                      </a:endParaRPr>
                    </a:p>
                  </a:txBody>
                  <a:tcPr marL="0" marR="0"/>
                </a:tc>
                <a:tc>
                  <a:txBody>
                    <a:bodyPr/>
                    <a:lstStyle/>
                    <a:p>
                      <a:r>
                        <a:rPr lang="en-US" sz="1600" b="0" smtClean="0">
                          <a:latin typeface="+mj-lt"/>
                        </a:rPr>
                        <a:t>16.400</a:t>
                      </a:r>
                      <a:endParaRPr lang="en-US" sz="1600" b="0">
                        <a:latin typeface="+mj-lt"/>
                      </a:endParaRPr>
                    </a:p>
                  </a:txBody>
                  <a:tcPr marL="0" marR="0"/>
                </a:tc>
                <a:tc>
                  <a:txBody>
                    <a:bodyPr/>
                    <a:lstStyle/>
                    <a:p>
                      <a:r>
                        <a:rPr lang="en-US" sz="1600" b="0" smtClean="0">
                          <a:latin typeface="+mj-lt"/>
                        </a:rPr>
                        <a:t>16.900</a:t>
                      </a:r>
                      <a:endParaRPr lang="en-US" sz="1600" b="0">
                        <a:latin typeface="+mj-lt"/>
                      </a:endParaRPr>
                    </a:p>
                  </a:txBody>
                  <a:tcPr marL="0" marR="0"/>
                </a:tc>
                <a:tc>
                  <a:txBody>
                    <a:bodyPr/>
                    <a:lstStyle/>
                    <a:p>
                      <a:r>
                        <a:rPr lang="en-US" sz="1600" b="0" smtClean="0">
                          <a:latin typeface="+mj-lt"/>
                        </a:rPr>
                        <a:t>17.400</a:t>
                      </a:r>
                      <a:endParaRPr lang="en-US" sz="1600" b="0">
                        <a:latin typeface="+mj-lt"/>
                      </a:endParaRPr>
                    </a:p>
                  </a:txBody>
                  <a:tcPr marL="0" marR="0"/>
                </a:tc>
                <a:tc>
                  <a:txBody>
                    <a:bodyPr/>
                    <a:lstStyle/>
                    <a:p>
                      <a:r>
                        <a:rPr lang="en-US" sz="1600" b="0" smtClean="0">
                          <a:latin typeface="+mj-lt"/>
                        </a:rPr>
                        <a:t>17.500</a:t>
                      </a:r>
                      <a:endParaRPr lang="en-US" sz="1600" b="0">
                        <a:latin typeface="+mj-lt"/>
                      </a:endParaRPr>
                    </a:p>
                  </a:txBody>
                  <a:tcPr marL="0" marR="0"/>
                </a:tc>
                <a:tc>
                  <a:txBody>
                    <a:bodyPr/>
                    <a:lstStyle/>
                    <a:p>
                      <a:r>
                        <a:rPr lang="en-US" sz="1600" b="0" dirty="0" smtClean="0">
                          <a:latin typeface="+mj-lt"/>
                        </a:rPr>
                        <a:t>17.600</a:t>
                      </a:r>
                      <a:endParaRPr lang="en-US" sz="1600" b="0" dirty="0">
                        <a:latin typeface="+mj-lt"/>
                      </a:endParaRPr>
                    </a:p>
                  </a:txBody>
                  <a:tcPr marL="0" marR="0"/>
                </a:tc>
                <a:extLst>
                  <a:ext uri="{0D108BD9-81ED-4DB2-BD59-A6C34878D82A}">
                    <a16:rowId xmlns="" xmlns:a16="http://schemas.microsoft.com/office/drawing/2014/main" val="10001"/>
                  </a:ext>
                </a:extLst>
              </a:tr>
            </a:tbl>
          </a:graphicData>
        </a:graphic>
      </p:graphicFrame>
      <p:sp>
        <p:nvSpPr>
          <p:cNvPr id="8"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E20ADB25-FFB6-41A4-8935-87245F8B123C}" type="slidenum">
              <a:rPr kumimoji="0" lang="en-US" sz="1400">
                <a:solidFill>
                  <a:srgbClr val="FFFFFF"/>
                </a:solidFill>
                <a:latin typeface="+mj-lt"/>
                <a:ea typeface="+mj-ea"/>
                <a:cs typeface="+mj-cs"/>
              </a:rPr>
              <a:pPr algn="ctr">
                <a:lnSpc>
                  <a:spcPct val="90000"/>
                </a:lnSpc>
                <a:buFontTx/>
                <a:buNone/>
                <a:defRPr/>
              </a:pPr>
              <a:t>91</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3623172572"/>
      </p:ext>
    </p:extLst>
  </p:cSld>
  <p:clrMapOvr>
    <a:masterClrMapping/>
  </p:clrMapOvr>
  <p:transition>
    <p:pull dir="l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8218BB3F-9B58-4ABA-A570-B1A544F9ECCB}" type="slidenum">
              <a:rPr lang="en-US"/>
              <a:pPr>
                <a:defRPr/>
              </a:pPr>
              <a:t>92</a:t>
            </a:fld>
            <a:endParaRPr lang="en-US"/>
          </a:p>
        </p:txBody>
      </p:sp>
      <p:sp>
        <p:nvSpPr>
          <p:cNvPr id="1028" name="Text Box 2"/>
          <p:cNvSpPr txBox="1">
            <a:spLocks noChangeArrowheads="1"/>
          </p:cNvSpPr>
          <p:nvPr/>
        </p:nvSpPr>
        <p:spPr bwMode="auto">
          <a:xfrm>
            <a:off x="533400" y="381000"/>
            <a:ext cx="8077200" cy="707886"/>
          </a:xfrm>
          <a:prstGeom prst="rect">
            <a:avLst/>
          </a:prstGeom>
          <a:noFill/>
          <a:ln w="9525">
            <a:noFill/>
            <a:miter lim="800000"/>
            <a:headEnd/>
            <a:tailEnd/>
          </a:ln>
        </p:spPr>
        <p:txBody>
          <a:bodyPr>
            <a:spAutoFit/>
          </a:bodyPr>
          <a:lstStyle/>
          <a:p>
            <a:pPr>
              <a:spcBef>
                <a:spcPct val="50000"/>
              </a:spcBef>
              <a:buFontTx/>
              <a:buNone/>
            </a:pPr>
            <a:r>
              <a:rPr kumimoji="0" lang="id-ID" sz="2000" dirty="0">
                <a:latin typeface="Melior LT" pitchFamily="2" charset="0"/>
              </a:rPr>
              <a:t>Biaya Langsung Personil (BLP) berdasarkan SEB Bappenas dan Departemen Keuangan No </a:t>
            </a:r>
            <a:r>
              <a:rPr kumimoji="0" lang="id-ID" sz="2000" u="sng" dirty="0">
                <a:latin typeface="Melior LT" pitchFamily="2" charset="0"/>
              </a:rPr>
              <a:t>604/D.VI/02/1998</a:t>
            </a:r>
            <a:r>
              <a:rPr kumimoji="0" lang="id-ID" sz="2000" dirty="0">
                <a:latin typeface="Melior LT" pitchFamily="2" charset="0"/>
              </a:rPr>
              <a:t>  : SE-35/A/21/0298</a:t>
            </a:r>
            <a:endParaRPr kumimoji="0" lang="id-ID" sz="2400" b="1" dirty="0">
              <a:solidFill>
                <a:srgbClr val="66FFFF"/>
              </a:solidFill>
              <a:latin typeface="Melior LT" pitchFamily="2" charset="0"/>
            </a:endParaRPr>
          </a:p>
        </p:txBody>
      </p:sp>
      <p:graphicFrame>
        <p:nvGraphicFramePr>
          <p:cNvPr id="1026" name="Object 4"/>
          <p:cNvGraphicFramePr>
            <a:graphicFrameLocks noChangeAspect="1"/>
          </p:cNvGraphicFramePr>
          <p:nvPr/>
        </p:nvGraphicFramePr>
        <p:xfrm>
          <a:off x="142844" y="1455739"/>
          <a:ext cx="8903772" cy="4259277"/>
        </p:xfrm>
        <a:graphic>
          <a:graphicData uri="http://schemas.openxmlformats.org/presentationml/2006/ole">
            <mc:AlternateContent xmlns:mc="http://schemas.openxmlformats.org/markup-compatibility/2006">
              <mc:Choice xmlns:v="urn:schemas-microsoft-com:vml" Requires="v">
                <p:oleObj spid="_x0000_s325659" name="Worksheet" r:id="rId3" imgW="7086600" imgH="3438449" progId="Excel.Sheet.8">
                  <p:embed/>
                </p:oleObj>
              </mc:Choice>
              <mc:Fallback>
                <p:oleObj name="Worksheet" r:id="rId3" imgW="7086600" imgH="3438449" progId="Excel.Sheet.8">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1455739"/>
                        <a:ext cx="8903772" cy="425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F256B0D7-B930-436A-84C0-AC41F3C053AA}" type="slidenum">
              <a:rPr kumimoji="0" lang="en-US" sz="1400">
                <a:solidFill>
                  <a:srgbClr val="FFFFFF"/>
                </a:solidFill>
                <a:latin typeface="+mj-lt"/>
                <a:ea typeface="+mj-ea"/>
                <a:cs typeface="+mj-cs"/>
              </a:rPr>
              <a:pPr algn="ctr">
                <a:lnSpc>
                  <a:spcPct val="90000"/>
                </a:lnSpc>
                <a:buFontTx/>
                <a:buNone/>
                <a:defRPr/>
              </a:pPr>
              <a:t>92</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2528256229"/>
      </p:ext>
    </p:extLst>
  </p:cSld>
  <p:clrMapOvr>
    <a:masterClrMapping/>
  </p:clrMapOvr>
  <p:transition>
    <p:pull dir="l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E7EC2248-E899-4BCA-93BA-4AED053CF25F}" type="slidenum">
              <a:rPr lang="en-US"/>
              <a:pPr>
                <a:defRPr/>
              </a:pPr>
              <a:t>93</a:t>
            </a:fld>
            <a:endParaRPr lang="en-US"/>
          </a:p>
        </p:txBody>
      </p:sp>
      <p:sp>
        <p:nvSpPr>
          <p:cNvPr id="21507" name="Text Box 2"/>
          <p:cNvSpPr txBox="1">
            <a:spLocks noChangeArrowheads="1"/>
          </p:cNvSpPr>
          <p:nvPr/>
        </p:nvSpPr>
        <p:spPr bwMode="auto">
          <a:xfrm>
            <a:off x="304800" y="71414"/>
            <a:ext cx="8610600" cy="707886"/>
          </a:xfrm>
          <a:prstGeom prst="rect">
            <a:avLst/>
          </a:prstGeom>
          <a:noFill/>
          <a:ln w="9525">
            <a:noFill/>
            <a:miter lim="800000"/>
            <a:headEnd/>
            <a:tailEnd/>
          </a:ln>
        </p:spPr>
        <p:txBody>
          <a:bodyPr>
            <a:spAutoFit/>
          </a:bodyPr>
          <a:lstStyle/>
          <a:p>
            <a:pPr>
              <a:spcBef>
                <a:spcPct val="50000"/>
              </a:spcBef>
              <a:buFontTx/>
              <a:buNone/>
            </a:pPr>
            <a:r>
              <a:rPr kumimoji="0" lang="id-ID" sz="2000" dirty="0">
                <a:latin typeface="+mn-lt"/>
              </a:rPr>
              <a:t>Biaya Langsung Personil (BLP) Tenaga Pendukung/Bulan berdasarkan SEB Bappenas dan Departemen Keuangan No </a:t>
            </a:r>
            <a:r>
              <a:rPr kumimoji="0" lang="id-ID" sz="2000" u="sng" dirty="0">
                <a:latin typeface="+mn-lt"/>
              </a:rPr>
              <a:t>604/D.VI/02/1998</a:t>
            </a:r>
            <a:r>
              <a:rPr kumimoji="0" lang="id-ID" sz="2000" dirty="0">
                <a:latin typeface="+mn-lt"/>
              </a:rPr>
              <a:t>  : SE-35/A/21/0298</a:t>
            </a:r>
            <a:endParaRPr kumimoji="0" lang="id-ID" sz="2400" b="1" dirty="0">
              <a:solidFill>
                <a:srgbClr val="66FFFF"/>
              </a:solidFill>
              <a:latin typeface="+mn-lt"/>
            </a:endParaRPr>
          </a:p>
        </p:txBody>
      </p:sp>
      <p:graphicFrame>
        <p:nvGraphicFramePr>
          <p:cNvPr id="475037" name="Group 3997"/>
          <p:cNvGraphicFramePr>
            <a:graphicFrameLocks noGrp="1"/>
          </p:cNvGraphicFramePr>
          <p:nvPr/>
        </p:nvGraphicFramePr>
        <p:xfrm>
          <a:off x="1142976" y="785794"/>
          <a:ext cx="7239000" cy="6004560"/>
        </p:xfrm>
        <a:graphic>
          <a:graphicData uri="http://schemas.openxmlformats.org/drawingml/2006/table">
            <a:tbl>
              <a:tblPr/>
              <a:tblGrid>
                <a:gridCol w="411163">
                  <a:extLst>
                    <a:ext uri="{9D8B030D-6E8A-4147-A177-3AD203B41FA5}">
                      <a16:colId xmlns="" xmlns:a16="http://schemas.microsoft.com/office/drawing/2014/main" val="20000"/>
                    </a:ext>
                  </a:extLst>
                </a:gridCol>
                <a:gridCol w="1581150">
                  <a:extLst>
                    <a:ext uri="{9D8B030D-6E8A-4147-A177-3AD203B41FA5}">
                      <a16:colId xmlns="" xmlns:a16="http://schemas.microsoft.com/office/drawing/2014/main" val="20001"/>
                    </a:ext>
                  </a:extLst>
                </a:gridCol>
                <a:gridCol w="2281237">
                  <a:extLst>
                    <a:ext uri="{9D8B030D-6E8A-4147-A177-3AD203B41FA5}">
                      <a16:colId xmlns="" xmlns:a16="http://schemas.microsoft.com/office/drawing/2014/main" val="20002"/>
                    </a:ext>
                  </a:extLst>
                </a:gridCol>
                <a:gridCol w="2965450">
                  <a:extLst>
                    <a:ext uri="{9D8B030D-6E8A-4147-A177-3AD203B41FA5}">
                      <a16:colId xmlns="" xmlns:a16="http://schemas.microsoft.com/office/drawing/2014/main" val="20003"/>
                    </a:ext>
                  </a:extLst>
                </a:gridCol>
              </a:tblGrid>
              <a:tr h="222250">
                <a:tc>
                  <a:txBody>
                    <a:bodyPr/>
                    <a:lstStyle/>
                    <a:p>
                      <a:pPr marL="0" marR="0" lvl="0" indent="0" algn="ctr" defTabSz="914400" rtl="0" eaLnBrk="1" fontAlgn="ctr" latinLnBrk="0" hangingPunct="1">
                        <a:lnSpc>
                          <a:spcPct val="100000"/>
                        </a:lnSpc>
                        <a:spcBef>
                          <a:spcPct val="0"/>
                        </a:spcBef>
                        <a:spcAft>
                          <a:spcPct val="0"/>
                        </a:spcAft>
                        <a:buClrTx/>
                        <a:buSzPct val="80000"/>
                        <a:buFont typeface="Wingdings" pitchFamily="2" charset="2"/>
                        <a:buNone/>
                        <a:tabLst/>
                      </a:pPr>
                      <a:r>
                        <a:rPr kumimoji="1" lang="id-ID" sz="1000" b="1" i="0" u="none" strike="noStrike" cap="none" normalizeH="0" baseline="0" smtClean="0">
                          <a:ln>
                            <a:noFill/>
                          </a:ln>
                          <a:solidFill>
                            <a:srgbClr val="2F1311"/>
                          </a:solidFill>
                          <a:effectLst/>
                          <a:latin typeface="Arial" pitchFamily="34" charset="0"/>
                          <a:cs typeface="Arial" pitchFamily="34" charset="0"/>
                        </a:rPr>
                        <a:t>NO</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80000"/>
                        <a:buFont typeface="Wingdings" pitchFamily="2" charset="2"/>
                        <a:buNone/>
                        <a:tabLst/>
                      </a:pPr>
                      <a:r>
                        <a:rPr kumimoji="1" lang="id-ID" sz="1000" b="1" i="0" u="none" strike="noStrike" cap="none" normalizeH="0" baseline="0" smtClean="0">
                          <a:ln>
                            <a:noFill/>
                          </a:ln>
                          <a:solidFill>
                            <a:srgbClr val="2F1311"/>
                          </a:solidFill>
                          <a:effectLst/>
                          <a:latin typeface="Arial" pitchFamily="34" charset="0"/>
                          <a:cs typeface="Arial" pitchFamily="34" charset="0"/>
                        </a:rPr>
                        <a:t>PERSONIL</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80000"/>
                        <a:buFont typeface="Wingdings" pitchFamily="2" charset="2"/>
                        <a:buNone/>
                        <a:tabLst/>
                      </a:pPr>
                      <a:r>
                        <a:rPr kumimoji="1" lang="id-ID" sz="1000" b="1" i="0" u="none" strike="noStrike" cap="none" normalizeH="0" baseline="0" smtClean="0">
                          <a:ln>
                            <a:noFill/>
                          </a:ln>
                          <a:solidFill>
                            <a:srgbClr val="2F1311"/>
                          </a:solidFill>
                          <a:effectLst/>
                          <a:latin typeface="Arial" pitchFamily="34" charset="0"/>
                          <a:cs typeface="Arial" pitchFamily="34" charset="0"/>
                        </a:rPr>
                        <a:t>HARGA SATUAN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80000"/>
                        <a:buFont typeface="Wingdings" pitchFamily="2" charset="2"/>
                        <a:buNone/>
                        <a:tabLst/>
                      </a:pPr>
                      <a:r>
                        <a:rPr kumimoji="1" lang="id-ID" sz="1000" b="1" i="0" u="none" strike="noStrike" cap="none" normalizeH="0" baseline="0" smtClean="0">
                          <a:ln>
                            <a:noFill/>
                          </a:ln>
                          <a:solidFill>
                            <a:srgbClr val="2F1311"/>
                          </a:solidFill>
                          <a:effectLst/>
                          <a:latin typeface="Arial" pitchFamily="34" charset="0"/>
                          <a:cs typeface="Arial" pitchFamily="34" charset="0"/>
                        </a:rPr>
                        <a:t>KETERANGAN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3850">
                <a:tc>
                  <a:txBody>
                    <a:bodyPr/>
                    <a:lstStyle/>
                    <a:p>
                      <a:pPr marL="0" marR="0" lvl="0" indent="0" algn="ctr" defTabSz="914400" rtl="0" eaLnBrk="1" fontAlgn="t"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1.</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Office Manager</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1.500 000 - Rp. 2.000.000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Digunakan untuk jumlah Tenaga Konsultan dan Pendukung minimal 10 orang</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20663">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2.</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Sekretaris</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750.000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22250">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3.</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Sekretaris Billingual</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1.500.000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22250">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4.</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Juru Gambar</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750.000 - Rp. 1.500.000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20663">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5.</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Operator Computer</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750.000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22250">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6.</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Sopir</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500.000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22250">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7.</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Pesuruh</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400.000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20663">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8.</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Penjaga</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400.000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22250">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9.</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Asisten Muda</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22250">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(S2/S3 : 1 - 2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3.200.000 - Rp. 3.900.000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20663">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(S1 : 1 - 4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2.800.000 - Rp. 3.400.000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22250">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10.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Teknisi</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22250">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a. S0/D3</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20663">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1) 1 - 3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2.200.000 - Rp. 2.550.000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222250">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2) 4 - 7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2.700.000 - Rp. 3.750.000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220663">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3) 8 - 11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3.800.000 - Rp. 4.800.000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222250">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4) 12 - 15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5.100.000 - Rp. 6.000.000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222250">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5) 16 - 20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6.600.000 - Rp, 7.500.000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8"/>
                  </a:ext>
                </a:extLst>
              </a:tr>
              <a:tr h="220663">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b. STM/D1/D2</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9"/>
                  </a:ext>
                </a:extLst>
              </a:tr>
              <a:tr h="222250">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1) 3 - 7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1.600.000 - Rp. 2.600.000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0"/>
                  </a:ext>
                </a:extLst>
              </a:tr>
              <a:tr h="222250">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2) 8 - 11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2.700.000 - Rp. 3.250.000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1"/>
                  </a:ext>
                </a:extLst>
              </a:tr>
              <a:tr h="220663">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3) 12 - 15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3.600.000 - Rp. 4.400.000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2"/>
                  </a:ext>
                </a:extLst>
              </a:tr>
              <a:tr h="222250">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 </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4) 16 - 20 tahun</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smtClean="0">
                          <a:ln>
                            <a:noFill/>
                          </a:ln>
                          <a:solidFill>
                            <a:srgbClr val="2F1311"/>
                          </a:solidFill>
                          <a:effectLst/>
                          <a:latin typeface="Arial" pitchFamily="34" charset="0"/>
                          <a:cs typeface="Arial" pitchFamily="34" charset="0"/>
                        </a:rPr>
                        <a:t>Rp. 5.100.000 - Rp. 6.500.000</a:t>
                      </a:r>
                      <a:endParaRPr kumimoji="1" lang="id-ID" sz="2800" b="0" i="0" u="none" strike="noStrike" cap="none" normalizeH="0" baseline="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80000"/>
                        <a:buFont typeface="Wingdings" pitchFamily="2" charset="2"/>
                        <a:buNone/>
                        <a:tabLst/>
                      </a:pPr>
                      <a:r>
                        <a:rPr kumimoji="1" lang="id-ID" sz="1000" b="0" i="0" u="none" strike="noStrike" cap="none" normalizeH="0" baseline="0" dirty="0" smtClean="0">
                          <a:ln>
                            <a:noFill/>
                          </a:ln>
                          <a:solidFill>
                            <a:srgbClr val="2F1311"/>
                          </a:solidFill>
                          <a:effectLst/>
                          <a:latin typeface="Arial" pitchFamily="34" charset="0"/>
                          <a:cs typeface="Arial" pitchFamily="34" charset="0"/>
                        </a:rPr>
                        <a:t> </a:t>
                      </a:r>
                      <a:endParaRPr kumimoji="1" lang="id-ID" sz="2800" b="0" i="0" u="none" strike="noStrike" cap="none" normalizeH="0" baseline="0" dirty="0" smtClean="0">
                        <a:ln>
                          <a:noFill/>
                        </a:ln>
                        <a:solidFill>
                          <a:srgbClr val="2F131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3"/>
                  </a:ext>
                </a:extLst>
              </a:tr>
            </a:tbl>
          </a:graphicData>
        </a:graphic>
      </p:graphicFrame>
      <p:sp>
        <p:nvSpPr>
          <p:cNvPr id="5"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D2584027-24C5-4A04-ADE1-E2896DAA9490}" type="slidenum">
              <a:rPr kumimoji="0" lang="en-US" sz="1400">
                <a:solidFill>
                  <a:srgbClr val="FFFFFF"/>
                </a:solidFill>
                <a:latin typeface="+mj-lt"/>
                <a:ea typeface="+mj-ea"/>
                <a:cs typeface="+mj-cs"/>
              </a:rPr>
              <a:pPr algn="ctr">
                <a:lnSpc>
                  <a:spcPct val="90000"/>
                </a:lnSpc>
                <a:buFontTx/>
                <a:buNone/>
                <a:defRPr/>
              </a:pPr>
              <a:t>93</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2112401787"/>
      </p:ext>
    </p:extLst>
  </p:cSld>
  <p:clrMapOvr>
    <a:masterClrMapping/>
  </p:clrMapOvr>
  <p:transition>
    <p:pull dir="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defRPr/>
            </a:pPr>
            <a:fld id="{79BC9750-5F7F-4135-B08F-00DC56C94173}" type="slidenum">
              <a:rPr lang="en-US"/>
              <a:pPr>
                <a:defRPr/>
              </a:pPr>
              <a:t>94</a:t>
            </a:fld>
            <a:endParaRPr lang="en-US"/>
          </a:p>
        </p:txBody>
      </p:sp>
      <p:graphicFrame>
        <p:nvGraphicFramePr>
          <p:cNvPr id="2050" name="Object 2"/>
          <p:cNvGraphicFramePr>
            <a:graphicFrameLocks noChangeAspect="1"/>
          </p:cNvGraphicFramePr>
          <p:nvPr/>
        </p:nvGraphicFramePr>
        <p:xfrm>
          <a:off x="357158" y="2214554"/>
          <a:ext cx="8550080" cy="3286134"/>
        </p:xfrm>
        <a:graphic>
          <a:graphicData uri="http://schemas.openxmlformats.org/presentationml/2006/ole">
            <mc:AlternateContent xmlns:mc="http://schemas.openxmlformats.org/markup-compatibility/2006">
              <mc:Choice xmlns:v="urn:schemas-microsoft-com:vml" Requires="v">
                <p:oleObj spid="_x0000_s326683" name="Worksheet" r:id="rId3" imgW="5619902" imgH="2162251" progId="Excel.Sheet.8">
                  <p:embed/>
                </p:oleObj>
              </mc:Choice>
              <mc:Fallback>
                <p:oleObj name="Worksheet" r:id="rId3" imgW="5619902" imgH="2162251" progId="Excel.Sheet.8">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2214554"/>
                        <a:ext cx="8550080" cy="3286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2" name="Text Box 3"/>
          <p:cNvSpPr txBox="1">
            <a:spLocks noChangeArrowheads="1"/>
          </p:cNvSpPr>
          <p:nvPr/>
        </p:nvSpPr>
        <p:spPr bwMode="auto">
          <a:xfrm>
            <a:off x="609600" y="71414"/>
            <a:ext cx="7924800" cy="1600438"/>
          </a:xfrm>
          <a:prstGeom prst="rect">
            <a:avLst/>
          </a:prstGeom>
          <a:noFill/>
          <a:ln w="9525">
            <a:noFill/>
            <a:miter lim="800000"/>
            <a:headEnd/>
            <a:tailEnd/>
          </a:ln>
        </p:spPr>
        <p:txBody>
          <a:bodyPr>
            <a:spAutoFit/>
          </a:bodyPr>
          <a:lstStyle/>
          <a:p>
            <a:pPr>
              <a:spcBef>
                <a:spcPct val="50000"/>
              </a:spcBef>
              <a:buFontTx/>
              <a:buNone/>
            </a:pPr>
            <a:r>
              <a:rPr kumimoji="0" lang="id-ID" sz="2800" dirty="0">
                <a:solidFill>
                  <a:srgbClr val="2F1311"/>
                </a:solidFill>
                <a:latin typeface="Melior LT" pitchFamily="2" charset="0"/>
              </a:rPr>
              <a:t>Biaya Langsung Personil (BLP) berdasarkan SEB Bappenas dan Departemen Keuangan No </a:t>
            </a:r>
            <a:r>
              <a:rPr kumimoji="0" lang="id-ID" sz="2800" u="sng" dirty="0">
                <a:solidFill>
                  <a:srgbClr val="2F1311"/>
                </a:solidFill>
                <a:latin typeface="Melior LT" pitchFamily="2" charset="0"/>
              </a:rPr>
              <a:t>1203/D.II/03/2000</a:t>
            </a:r>
            <a:r>
              <a:rPr kumimoji="0" lang="id-ID" sz="2800" dirty="0">
                <a:solidFill>
                  <a:srgbClr val="2F1311"/>
                </a:solidFill>
                <a:latin typeface="Melior LT" pitchFamily="2" charset="0"/>
              </a:rPr>
              <a:t>  : SE-38/A/2000</a:t>
            </a:r>
          </a:p>
          <a:p>
            <a:pPr algn="ctr">
              <a:spcBef>
                <a:spcPct val="50000"/>
              </a:spcBef>
              <a:buFontTx/>
              <a:buNone/>
            </a:pPr>
            <a:r>
              <a:rPr kumimoji="0" lang="id-ID" sz="2800" dirty="0">
                <a:solidFill>
                  <a:srgbClr val="CC0066"/>
                </a:solidFill>
                <a:latin typeface="Melior LT" pitchFamily="2" charset="0"/>
              </a:rPr>
              <a:t>BLP = GD + BBS + BBU + TP + K </a:t>
            </a:r>
          </a:p>
        </p:txBody>
      </p:sp>
      <p:sp>
        <p:nvSpPr>
          <p:cNvPr id="8" name="Slide Number Placeholder 3"/>
          <p:cNvSpPr txBox="1">
            <a:spLocks/>
          </p:cNvSpPr>
          <p:nvPr/>
        </p:nvSpPr>
        <p:spPr>
          <a:xfrm>
            <a:off x="8610600" y="6324600"/>
            <a:ext cx="457200" cy="457200"/>
          </a:xfrm>
          <a:prstGeom prst="ellipse">
            <a:avLst/>
          </a:prstGeom>
          <a:solidFill>
            <a:schemeClr val="accent1"/>
          </a:solidFill>
        </p:spPr>
        <p:txBody>
          <a:bodyPr wrap="none" lIns="0" tIns="0" rIns="0" bIns="0" anchor="ctr" anchorCtr="1"/>
          <a:lstStyle/>
          <a:p>
            <a:pPr algn="ctr">
              <a:lnSpc>
                <a:spcPct val="90000"/>
              </a:lnSpc>
              <a:buFontTx/>
              <a:buNone/>
              <a:defRPr/>
            </a:pPr>
            <a:fld id="{3E349C4D-DBDE-43FD-A0B8-DE3AB39E8353}" type="slidenum">
              <a:rPr kumimoji="0" lang="en-US" sz="1400">
                <a:solidFill>
                  <a:srgbClr val="FFFFFF"/>
                </a:solidFill>
                <a:latin typeface="+mj-lt"/>
                <a:ea typeface="+mj-ea"/>
                <a:cs typeface="+mj-cs"/>
              </a:rPr>
              <a:pPr algn="ctr">
                <a:lnSpc>
                  <a:spcPct val="90000"/>
                </a:lnSpc>
                <a:buFontTx/>
                <a:buNone/>
                <a:defRPr/>
              </a:pPr>
              <a:t>94</a:t>
            </a:fld>
            <a:endParaRPr kumimoji="0" lang="en-US" sz="1400">
              <a:solidFill>
                <a:srgbClr val="FFFFFF"/>
              </a:solidFill>
              <a:latin typeface="+mj-lt"/>
              <a:ea typeface="+mj-ea"/>
              <a:cs typeface="+mj-cs"/>
            </a:endParaRPr>
          </a:p>
        </p:txBody>
      </p:sp>
    </p:spTree>
    <p:extLst>
      <p:ext uri="{BB962C8B-B14F-4D97-AF65-F5344CB8AC3E}">
        <p14:creationId xmlns:p14="http://schemas.microsoft.com/office/powerpoint/2010/main" val="1423594930"/>
      </p:ext>
    </p:extLst>
  </p:cSld>
  <p:clrMapOvr>
    <a:masterClrMapping/>
  </p:clrMapOvr>
  <p:transition>
    <p:pull/>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086AFA7-BE8E-4FDC-85A4-89C74E5BC7B6}" type="slidenum">
              <a:rPr lang="id-ID" smtClean="0"/>
              <a:pPr>
                <a:defRPr/>
              </a:pPr>
              <a:t>95</a:t>
            </a:fld>
            <a:endParaRPr lang="id-ID"/>
          </a:p>
        </p:txBody>
      </p:sp>
      <p:graphicFrame>
        <p:nvGraphicFramePr>
          <p:cNvPr id="3" name="Table 2"/>
          <p:cNvGraphicFramePr>
            <a:graphicFrameLocks noGrp="1"/>
          </p:cNvGraphicFramePr>
          <p:nvPr/>
        </p:nvGraphicFramePr>
        <p:xfrm>
          <a:off x="428597" y="1357298"/>
          <a:ext cx="8501120" cy="4645197"/>
        </p:xfrm>
        <a:graphic>
          <a:graphicData uri="http://schemas.openxmlformats.org/drawingml/2006/table">
            <a:tbl>
              <a:tblPr/>
              <a:tblGrid>
                <a:gridCol w="1214445">
                  <a:extLst>
                    <a:ext uri="{9D8B030D-6E8A-4147-A177-3AD203B41FA5}">
                      <a16:colId xmlns="" xmlns:a16="http://schemas.microsoft.com/office/drawing/2014/main" val="20000"/>
                    </a:ext>
                  </a:extLst>
                </a:gridCol>
                <a:gridCol w="4143513">
                  <a:extLst>
                    <a:ext uri="{9D8B030D-6E8A-4147-A177-3AD203B41FA5}">
                      <a16:colId xmlns="" xmlns:a16="http://schemas.microsoft.com/office/drawing/2014/main" val="20001"/>
                    </a:ext>
                  </a:extLst>
                </a:gridCol>
                <a:gridCol w="1650599">
                  <a:extLst>
                    <a:ext uri="{9D8B030D-6E8A-4147-A177-3AD203B41FA5}">
                      <a16:colId xmlns="" xmlns:a16="http://schemas.microsoft.com/office/drawing/2014/main" val="20002"/>
                    </a:ext>
                  </a:extLst>
                </a:gridCol>
                <a:gridCol w="1492563">
                  <a:extLst>
                    <a:ext uri="{9D8B030D-6E8A-4147-A177-3AD203B41FA5}">
                      <a16:colId xmlns="" xmlns:a16="http://schemas.microsoft.com/office/drawing/2014/main" val="20003"/>
                    </a:ext>
                  </a:extLst>
                </a:gridCol>
              </a:tblGrid>
              <a:tr h="807918">
                <a:tc rowSpan="2">
                  <a:txBody>
                    <a:bodyPr/>
                    <a:lstStyle/>
                    <a:p>
                      <a:pPr algn="ctr">
                        <a:spcAft>
                          <a:spcPts val="0"/>
                        </a:spcAft>
                      </a:pPr>
                      <a:r>
                        <a:rPr lang="en-US" sz="2000" b="1" dirty="0">
                          <a:solidFill>
                            <a:srgbClr val="000000"/>
                          </a:solidFill>
                          <a:latin typeface="+mn-lt"/>
                          <a:ea typeface="Calibri"/>
                          <a:cs typeface="Times New Roman"/>
                        </a:rPr>
                        <a:t>No.</a:t>
                      </a:r>
                    </a:p>
                  </a:txBody>
                  <a:tcPr marL="59126" marR="591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spcAft>
                          <a:spcPts val="0"/>
                        </a:spcAft>
                      </a:pPr>
                      <a:r>
                        <a:rPr lang="en-US" sz="2000" b="1" dirty="0" err="1">
                          <a:solidFill>
                            <a:srgbClr val="000000"/>
                          </a:solidFill>
                          <a:latin typeface="+mn-lt"/>
                          <a:ea typeface="Calibri"/>
                          <a:cs typeface="Times New Roman"/>
                        </a:rPr>
                        <a:t>Telah</a:t>
                      </a:r>
                      <a:r>
                        <a:rPr lang="en-US" sz="2000" b="1" dirty="0">
                          <a:solidFill>
                            <a:srgbClr val="000000"/>
                          </a:solidFill>
                          <a:latin typeface="+mn-lt"/>
                          <a:ea typeface="Calibri"/>
                          <a:cs typeface="Times New Roman"/>
                        </a:rPr>
                        <a:t> </a:t>
                      </a:r>
                      <a:r>
                        <a:rPr lang="en-US" sz="2000" b="1" dirty="0" err="1">
                          <a:solidFill>
                            <a:srgbClr val="000000"/>
                          </a:solidFill>
                          <a:latin typeface="+mn-lt"/>
                          <a:ea typeface="Calibri"/>
                          <a:cs typeface="Times New Roman"/>
                        </a:rPr>
                        <a:t>diperhitungkan</a:t>
                      </a:r>
                      <a:r>
                        <a:rPr lang="en-US" sz="2000" b="1" dirty="0">
                          <a:solidFill>
                            <a:srgbClr val="000000"/>
                          </a:solidFill>
                          <a:latin typeface="+mn-lt"/>
                          <a:ea typeface="Calibri"/>
                          <a:cs typeface="Times New Roman"/>
                        </a:rPr>
                        <a:t> </a:t>
                      </a:r>
                      <a:r>
                        <a:rPr lang="en-US" sz="2000" b="1" dirty="0" err="1">
                          <a:solidFill>
                            <a:srgbClr val="000000"/>
                          </a:solidFill>
                          <a:latin typeface="+mn-lt"/>
                          <a:ea typeface="Calibri"/>
                          <a:cs typeface="Times New Roman"/>
                        </a:rPr>
                        <a:t>dalam</a:t>
                      </a:r>
                      <a:r>
                        <a:rPr lang="en-US" sz="2000" b="1" dirty="0">
                          <a:solidFill>
                            <a:srgbClr val="000000"/>
                          </a:solidFill>
                          <a:latin typeface="+mn-lt"/>
                          <a:ea typeface="Calibri"/>
                          <a:cs typeface="Times New Roman"/>
                        </a:rPr>
                        <a:t> </a:t>
                      </a:r>
                      <a:r>
                        <a:rPr lang="en-US" sz="2000" b="1" dirty="0" err="1">
                          <a:solidFill>
                            <a:srgbClr val="000000"/>
                          </a:solidFill>
                          <a:latin typeface="+mn-lt"/>
                          <a:ea typeface="Calibri"/>
                          <a:cs typeface="Times New Roman"/>
                        </a:rPr>
                        <a:t>Biaya</a:t>
                      </a:r>
                      <a:r>
                        <a:rPr lang="en-US" sz="2000" b="1" dirty="0">
                          <a:solidFill>
                            <a:srgbClr val="000000"/>
                          </a:solidFill>
                          <a:latin typeface="+mn-lt"/>
                          <a:ea typeface="Calibri"/>
                          <a:cs typeface="Times New Roman"/>
                        </a:rPr>
                        <a:t> </a:t>
                      </a:r>
                      <a:r>
                        <a:rPr lang="en-US" sz="2000" b="1" dirty="0" err="1">
                          <a:solidFill>
                            <a:srgbClr val="000000"/>
                          </a:solidFill>
                          <a:latin typeface="+mn-lt"/>
                          <a:ea typeface="Calibri"/>
                          <a:cs typeface="Times New Roman"/>
                        </a:rPr>
                        <a:t>Langsung</a:t>
                      </a:r>
                      <a:r>
                        <a:rPr lang="en-US" sz="2000" b="1" dirty="0">
                          <a:solidFill>
                            <a:srgbClr val="000000"/>
                          </a:solidFill>
                          <a:latin typeface="+mn-lt"/>
                          <a:ea typeface="Calibri"/>
                          <a:cs typeface="Times New Roman"/>
                        </a:rPr>
                        <a:t> </a:t>
                      </a:r>
                      <a:r>
                        <a:rPr lang="en-US" sz="2000" b="1" dirty="0" err="1">
                          <a:solidFill>
                            <a:srgbClr val="000000"/>
                          </a:solidFill>
                          <a:latin typeface="+mn-lt"/>
                          <a:ea typeface="Calibri"/>
                          <a:cs typeface="Times New Roman"/>
                        </a:rPr>
                        <a:t>Personil</a:t>
                      </a:r>
                      <a:endParaRPr lang="en-US" sz="2000" b="1" dirty="0">
                        <a:solidFill>
                          <a:srgbClr val="000000"/>
                        </a:solidFill>
                        <a:latin typeface="+mn-lt"/>
                        <a:ea typeface="Calibri"/>
                        <a:cs typeface="Times New Roman"/>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en-US" sz="2000" b="1">
                          <a:solidFill>
                            <a:srgbClr val="000000"/>
                          </a:solidFill>
                          <a:latin typeface="+mn-lt"/>
                          <a:ea typeface="Calibri"/>
                          <a:cs typeface="Times New Roman"/>
                        </a:rPr>
                        <a:t>Jasa konsultansi</a:t>
                      </a:r>
                    </a:p>
                  </a:txBody>
                  <a:tcPr marL="59126" marR="5912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466293">
                <a:tc vMerge="1">
                  <a:txBody>
                    <a:bodyPr/>
                    <a:lstStyle/>
                    <a:p>
                      <a:endParaRPr lang="en-US"/>
                    </a:p>
                  </a:txBody>
                  <a:tcPr/>
                </a:tc>
                <a:tc vMerge="1">
                  <a:txBody>
                    <a:bodyPr/>
                    <a:lstStyle/>
                    <a:p>
                      <a:endParaRPr lang="en-US"/>
                    </a:p>
                  </a:txBody>
                  <a:tcPr/>
                </a:tc>
                <a:tc>
                  <a:txBody>
                    <a:bodyPr/>
                    <a:lstStyle/>
                    <a:p>
                      <a:pPr algn="ctr">
                        <a:spcAft>
                          <a:spcPts val="0"/>
                        </a:spcAft>
                      </a:pPr>
                      <a:r>
                        <a:rPr lang="en-US" sz="2000" b="1">
                          <a:solidFill>
                            <a:srgbClr val="000000"/>
                          </a:solidFill>
                          <a:latin typeface="+mn-lt"/>
                          <a:ea typeface="Calibri"/>
                          <a:cs typeface="Times New Roman"/>
                        </a:rPr>
                        <a:t>Perorangan</a:t>
                      </a: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000" b="1">
                          <a:solidFill>
                            <a:srgbClr val="000000"/>
                          </a:solidFill>
                          <a:latin typeface="+mn-lt"/>
                          <a:ea typeface="Calibri"/>
                          <a:cs typeface="Times New Roman"/>
                        </a:rPr>
                        <a:t>Badan Usaha</a:t>
                      </a:r>
                    </a:p>
                  </a:txBody>
                  <a:tcPr marL="59126" marR="5912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66293">
                <a:tc>
                  <a:txBody>
                    <a:bodyPr/>
                    <a:lstStyle/>
                    <a:p>
                      <a:pPr algn="ctr">
                        <a:spcAft>
                          <a:spcPts val="0"/>
                        </a:spcAft>
                      </a:pPr>
                      <a:r>
                        <a:rPr lang="en-US" sz="2000">
                          <a:solidFill>
                            <a:srgbClr val="000000"/>
                          </a:solidFill>
                          <a:latin typeface="+mn-lt"/>
                          <a:ea typeface="Calibri"/>
                          <a:cs typeface="Times New Roman"/>
                        </a:rPr>
                        <a:t>1</a:t>
                      </a:r>
                    </a:p>
                  </a:txBody>
                  <a:tcPr marL="59126" marR="591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Gaji dasar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Termasuk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Termasuk </a:t>
                      </a:r>
                    </a:p>
                  </a:txBody>
                  <a:tcPr marL="59126" marR="59126"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66293">
                <a:tc>
                  <a:txBody>
                    <a:bodyPr/>
                    <a:lstStyle/>
                    <a:p>
                      <a:pPr algn="ctr">
                        <a:spcAft>
                          <a:spcPts val="0"/>
                        </a:spcAft>
                      </a:pPr>
                      <a:r>
                        <a:rPr lang="en-US" sz="2000">
                          <a:solidFill>
                            <a:srgbClr val="000000"/>
                          </a:solidFill>
                          <a:latin typeface="+mn-lt"/>
                          <a:ea typeface="Calibri"/>
                          <a:cs typeface="Times New Roman"/>
                        </a:rPr>
                        <a:t>2</a:t>
                      </a:r>
                    </a:p>
                  </a:txBody>
                  <a:tcPr marL="59126" marR="591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biaya sosial (social charge)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Termasuk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Termasuk </a:t>
                      </a:r>
                    </a:p>
                  </a:txBody>
                  <a:tcPr marL="59126" marR="59126"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66293">
                <a:tc>
                  <a:txBody>
                    <a:bodyPr/>
                    <a:lstStyle/>
                    <a:p>
                      <a:pPr algn="ctr">
                        <a:spcAft>
                          <a:spcPts val="0"/>
                        </a:spcAft>
                      </a:pPr>
                      <a:r>
                        <a:rPr lang="en-US" sz="2000">
                          <a:solidFill>
                            <a:srgbClr val="000000"/>
                          </a:solidFill>
                          <a:latin typeface="+mn-lt"/>
                          <a:ea typeface="Calibri"/>
                          <a:cs typeface="Times New Roman"/>
                        </a:rPr>
                        <a:t>3</a:t>
                      </a:r>
                    </a:p>
                  </a:txBody>
                  <a:tcPr marL="59126" marR="591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tunjangan penugasan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Termasuk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Termasuk </a:t>
                      </a:r>
                    </a:p>
                  </a:txBody>
                  <a:tcPr marL="59126" marR="59126"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66293">
                <a:tc>
                  <a:txBody>
                    <a:bodyPr/>
                    <a:lstStyle/>
                    <a:p>
                      <a:pPr algn="ctr">
                        <a:spcAft>
                          <a:spcPts val="0"/>
                        </a:spcAft>
                      </a:pPr>
                      <a:r>
                        <a:rPr lang="en-US" sz="2000">
                          <a:solidFill>
                            <a:srgbClr val="000000"/>
                          </a:solidFill>
                          <a:latin typeface="+mn-lt"/>
                          <a:ea typeface="Calibri"/>
                          <a:cs typeface="Times New Roman"/>
                        </a:rPr>
                        <a:t>4</a:t>
                      </a:r>
                    </a:p>
                  </a:txBody>
                  <a:tcPr marL="59126" marR="591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biaya umum (overhead)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Tidak termasuk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Termasuk </a:t>
                      </a:r>
                    </a:p>
                  </a:txBody>
                  <a:tcPr marL="59126" marR="59126"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66293">
                <a:tc>
                  <a:txBody>
                    <a:bodyPr/>
                    <a:lstStyle/>
                    <a:p>
                      <a:pPr algn="ctr">
                        <a:spcAft>
                          <a:spcPts val="0"/>
                        </a:spcAft>
                      </a:pPr>
                      <a:r>
                        <a:rPr lang="en-US" sz="2000">
                          <a:solidFill>
                            <a:srgbClr val="000000"/>
                          </a:solidFill>
                          <a:latin typeface="+mn-lt"/>
                          <a:ea typeface="Calibri"/>
                          <a:cs typeface="Times New Roman"/>
                        </a:rPr>
                        <a:t>5</a:t>
                      </a:r>
                    </a:p>
                  </a:txBody>
                  <a:tcPr marL="59126" marR="591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biaya–biaya kompensasi lainnya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Tidak termasuk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Termasuk </a:t>
                      </a:r>
                    </a:p>
                  </a:txBody>
                  <a:tcPr marL="59126" marR="59126"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66293">
                <a:tc>
                  <a:txBody>
                    <a:bodyPr/>
                    <a:lstStyle/>
                    <a:p>
                      <a:pPr algn="ctr">
                        <a:spcAft>
                          <a:spcPts val="0"/>
                        </a:spcAft>
                      </a:pPr>
                      <a:r>
                        <a:rPr lang="en-US" sz="2000">
                          <a:solidFill>
                            <a:srgbClr val="000000"/>
                          </a:solidFill>
                          <a:latin typeface="+mn-lt"/>
                          <a:ea typeface="Calibri"/>
                          <a:cs typeface="Times New Roman"/>
                        </a:rPr>
                        <a:t>6</a:t>
                      </a:r>
                    </a:p>
                  </a:txBody>
                  <a:tcPr marL="59126" marR="591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keuntungan (profit) maksimal 10 %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2000">
                          <a:solidFill>
                            <a:srgbClr val="000000"/>
                          </a:solidFill>
                          <a:latin typeface="+mn-lt"/>
                          <a:ea typeface="Calibri"/>
                          <a:cs typeface="Times New Roman"/>
                        </a:rPr>
                        <a:t>Tidak termasuk </a:t>
                      </a: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2000" dirty="0" err="1">
                          <a:solidFill>
                            <a:srgbClr val="000000"/>
                          </a:solidFill>
                          <a:latin typeface="+mn-lt"/>
                          <a:ea typeface="Calibri"/>
                          <a:cs typeface="Times New Roman"/>
                        </a:rPr>
                        <a:t>Termasuk</a:t>
                      </a:r>
                      <a:r>
                        <a:rPr lang="en-US" sz="2000" dirty="0">
                          <a:solidFill>
                            <a:srgbClr val="000000"/>
                          </a:solidFill>
                          <a:latin typeface="+mn-lt"/>
                          <a:ea typeface="Calibri"/>
                          <a:cs typeface="Times New Roman"/>
                        </a:rPr>
                        <a:t> </a:t>
                      </a:r>
                    </a:p>
                  </a:txBody>
                  <a:tcPr marL="59126" marR="59126"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786587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609600" y="228600"/>
            <a:ext cx="8077200" cy="609600"/>
          </a:xfrm>
        </p:spPr>
        <p:txBody>
          <a:bodyPr/>
          <a:lstStyle/>
          <a:p>
            <a:pPr algn="r" eaLnBrk="1" hangingPunct="1">
              <a:defRPr/>
            </a:pPr>
            <a:r>
              <a:rPr lang="id-ID" smtClean="0"/>
              <a:t>Lanjutan…</a:t>
            </a:r>
          </a:p>
        </p:txBody>
      </p:sp>
      <p:sp>
        <p:nvSpPr>
          <p:cNvPr id="23555" name="Rectangle 3"/>
          <p:cNvSpPr>
            <a:spLocks noGrp="1" noChangeArrowheads="1"/>
          </p:cNvSpPr>
          <p:nvPr>
            <p:ph sz="quarter" idx="1"/>
          </p:nvPr>
        </p:nvSpPr>
        <p:spPr>
          <a:xfrm>
            <a:off x="404842" y="1428736"/>
            <a:ext cx="8382000" cy="5410200"/>
          </a:xfrm>
        </p:spPr>
        <p:txBody>
          <a:bodyPr/>
          <a:lstStyle/>
          <a:p>
            <a:pPr marL="0" indent="0" algn="just" eaLnBrk="1" hangingPunct="1">
              <a:buClr>
                <a:schemeClr val="bg1"/>
              </a:buClr>
            </a:pPr>
            <a:r>
              <a:rPr lang="id-ID" sz="2200" dirty="0" smtClean="0"/>
              <a:t>Ketentuan HPS/OE pengadaan </a:t>
            </a:r>
            <a:r>
              <a:rPr lang="en-US" sz="2200" dirty="0" smtClean="0"/>
              <a:t>JK</a:t>
            </a:r>
            <a:r>
              <a:rPr lang="id-ID" sz="2200" dirty="0" smtClean="0"/>
              <a:t>:</a:t>
            </a:r>
          </a:p>
          <a:p>
            <a:pPr marL="914400" lvl="1" indent="-457200" algn="just" eaLnBrk="1" hangingPunct="1">
              <a:buFont typeface="Wingdings" pitchFamily="2" charset="2"/>
              <a:buChar char="§"/>
            </a:pPr>
            <a:r>
              <a:rPr lang="id-ID" sz="2200" dirty="0" smtClean="0"/>
              <a:t>Biaya langsung non-personel </a:t>
            </a:r>
            <a:r>
              <a:rPr lang="id-ID" sz="2200" dirty="0" smtClean="0">
                <a:solidFill>
                  <a:srgbClr val="CC0066"/>
                </a:solidFill>
              </a:rPr>
              <a:t>max 40% dari total biaya</a:t>
            </a:r>
            <a:r>
              <a:rPr lang="id-ID" sz="2200" dirty="0" smtClean="0">
                <a:solidFill>
                  <a:srgbClr val="FF0066"/>
                </a:solidFill>
              </a:rPr>
              <a:t>, </a:t>
            </a:r>
            <a:r>
              <a:rPr lang="id-ID" sz="2200" dirty="0" smtClean="0"/>
              <a:t>kecuali untuk pekerjaan bersifat khusus, seperti: pemetaan udara, survei lapangan, pengukuran, penyel</a:t>
            </a:r>
            <a:r>
              <a:rPr lang="en-US" sz="2200" dirty="0" err="1" smtClean="0"/>
              <a:t>i</a:t>
            </a:r>
            <a:r>
              <a:rPr lang="id-ID" sz="2200" dirty="0" smtClean="0"/>
              <a:t>dikan tanah, dan lain-lain.</a:t>
            </a:r>
          </a:p>
          <a:p>
            <a:pPr marL="914400" lvl="1" indent="-457200" algn="just" eaLnBrk="1" hangingPunct="1">
              <a:buFont typeface="Wingdings" pitchFamily="2" charset="2"/>
              <a:buChar char="§"/>
            </a:pPr>
            <a:r>
              <a:rPr lang="id-ID" sz="2200" dirty="0" smtClean="0"/>
              <a:t>Untuk biaya personil dihitung berdasarkan satuan waktu menurut tingkat kehadiran: 1 bulan dihitung minimum 22 hari, dan 1 hari minimum 8 jam (person-month)</a:t>
            </a:r>
            <a:r>
              <a:rPr lang="en-US" sz="2200" dirty="0" smtClean="0"/>
              <a:t> </a:t>
            </a:r>
            <a:r>
              <a:rPr lang="en-US" sz="2200" dirty="0" err="1" smtClean="0"/>
              <a:t>dengan</a:t>
            </a:r>
            <a:r>
              <a:rPr lang="en-US" sz="2200" dirty="0" smtClean="0"/>
              <a:t> </a:t>
            </a:r>
            <a:r>
              <a:rPr lang="en-US" sz="2200" dirty="0" err="1" smtClean="0"/>
              <a:t>konversi</a:t>
            </a:r>
            <a:r>
              <a:rPr lang="en-US" sz="2200" dirty="0" smtClean="0"/>
              <a:t> </a:t>
            </a:r>
            <a:r>
              <a:rPr lang="en-US" sz="2200" dirty="0" err="1" smtClean="0"/>
              <a:t>sbb</a:t>
            </a:r>
            <a:r>
              <a:rPr lang="en-US" sz="2200" dirty="0" smtClean="0"/>
              <a:t>.:</a:t>
            </a:r>
          </a:p>
          <a:p>
            <a:pPr marL="1187450" lvl="2" indent="-457200" algn="just" eaLnBrk="1" hangingPunct="1">
              <a:buFont typeface="Wingdings" pitchFamily="2" charset="2"/>
              <a:buChar char="§"/>
            </a:pPr>
            <a:r>
              <a:rPr lang="en-US" sz="1800" dirty="0" smtClean="0">
                <a:solidFill>
                  <a:srgbClr val="CC0066"/>
                </a:solidFill>
              </a:rPr>
              <a:t>SBOM = SBOB/4,1</a:t>
            </a:r>
          </a:p>
          <a:p>
            <a:pPr marL="1187450" lvl="2" indent="-457200" algn="just" eaLnBrk="1" hangingPunct="1">
              <a:buFont typeface="Wingdings" pitchFamily="2" charset="2"/>
              <a:buChar char="§"/>
            </a:pPr>
            <a:r>
              <a:rPr lang="en-US" sz="1800" dirty="0" smtClean="0">
                <a:solidFill>
                  <a:srgbClr val="CC0066"/>
                </a:solidFill>
              </a:rPr>
              <a:t>SBOH = (SBOB/22) x 1,1</a:t>
            </a:r>
          </a:p>
          <a:p>
            <a:pPr marL="1187450" lvl="2" indent="-457200" algn="just" eaLnBrk="1" hangingPunct="1">
              <a:buFont typeface="Wingdings" pitchFamily="2" charset="2"/>
              <a:buChar char="§"/>
            </a:pPr>
            <a:r>
              <a:rPr lang="en-US" sz="1800" dirty="0" smtClean="0">
                <a:solidFill>
                  <a:srgbClr val="CC0066"/>
                </a:solidFill>
              </a:rPr>
              <a:t>SBOJ = (SBOH/8) x 1,3</a:t>
            </a:r>
          </a:p>
          <a:p>
            <a:pPr marL="1187450" lvl="2" indent="-457200" algn="just" eaLnBrk="1" hangingPunct="1">
              <a:buFont typeface="Wingdings 2" pitchFamily="18" charset="2"/>
              <a:buNone/>
            </a:pPr>
            <a:r>
              <a:rPr lang="en-US" sz="1800" dirty="0" smtClean="0"/>
              <a:t>SBOB = </a:t>
            </a:r>
            <a:r>
              <a:rPr lang="en-US" sz="1800" dirty="0" err="1" smtClean="0"/>
              <a:t>Satuan</a:t>
            </a:r>
            <a:r>
              <a:rPr lang="en-US" sz="1800" dirty="0" smtClean="0"/>
              <a:t> </a:t>
            </a:r>
            <a:r>
              <a:rPr lang="en-US" sz="1800" dirty="0" err="1" smtClean="0"/>
              <a:t>Biaya</a:t>
            </a:r>
            <a:r>
              <a:rPr lang="en-US" sz="1800" dirty="0" smtClean="0"/>
              <a:t> </a:t>
            </a:r>
            <a:r>
              <a:rPr lang="en-US" sz="1800" dirty="0" err="1" smtClean="0"/>
              <a:t>Orang</a:t>
            </a:r>
            <a:r>
              <a:rPr lang="en-US" sz="1800" dirty="0" smtClean="0"/>
              <a:t> </a:t>
            </a:r>
            <a:r>
              <a:rPr lang="en-US" sz="1800" dirty="0" err="1" smtClean="0"/>
              <a:t>Bulan</a:t>
            </a:r>
            <a:endParaRPr lang="en-US" sz="1800" dirty="0" smtClean="0"/>
          </a:p>
          <a:p>
            <a:pPr marL="1187450" lvl="2" indent="-457200" algn="just" eaLnBrk="1" hangingPunct="1">
              <a:buFont typeface="Wingdings 2" pitchFamily="18" charset="2"/>
              <a:buNone/>
            </a:pPr>
            <a:r>
              <a:rPr lang="en-US" sz="1800" dirty="0" smtClean="0"/>
              <a:t>SBOM = </a:t>
            </a:r>
            <a:r>
              <a:rPr lang="en-US" sz="1800" dirty="0" err="1" smtClean="0"/>
              <a:t>Satuan</a:t>
            </a:r>
            <a:r>
              <a:rPr lang="en-US" sz="1800" dirty="0" smtClean="0"/>
              <a:t> </a:t>
            </a:r>
            <a:r>
              <a:rPr lang="en-US" sz="1800" dirty="0" err="1" smtClean="0"/>
              <a:t>Biaya</a:t>
            </a:r>
            <a:r>
              <a:rPr lang="en-US" sz="1800" dirty="0" smtClean="0"/>
              <a:t> </a:t>
            </a:r>
            <a:r>
              <a:rPr lang="en-US" sz="1800" dirty="0" err="1" smtClean="0"/>
              <a:t>Orang</a:t>
            </a:r>
            <a:r>
              <a:rPr lang="en-US" sz="1800" dirty="0" smtClean="0"/>
              <a:t> </a:t>
            </a:r>
            <a:r>
              <a:rPr lang="en-US" sz="1800" dirty="0" err="1" smtClean="0"/>
              <a:t>Minggu</a:t>
            </a:r>
            <a:endParaRPr lang="en-US" sz="1800" dirty="0" smtClean="0"/>
          </a:p>
          <a:p>
            <a:pPr marL="1187450" lvl="2" indent="-457200" algn="just" eaLnBrk="1" hangingPunct="1">
              <a:buFont typeface="Wingdings 2" pitchFamily="18" charset="2"/>
              <a:buNone/>
            </a:pPr>
            <a:r>
              <a:rPr lang="en-US" sz="1800" dirty="0" smtClean="0"/>
              <a:t>SBOH = </a:t>
            </a:r>
            <a:r>
              <a:rPr lang="en-US" sz="1800" dirty="0" err="1" smtClean="0"/>
              <a:t>Satuan</a:t>
            </a:r>
            <a:r>
              <a:rPr lang="en-US" sz="1800" dirty="0" smtClean="0"/>
              <a:t> </a:t>
            </a:r>
            <a:r>
              <a:rPr lang="en-US" sz="1800" dirty="0" err="1" smtClean="0"/>
              <a:t>Biaya</a:t>
            </a:r>
            <a:r>
              <a:rPr lang="en-US" sz="1800" dirty="0" smtClean="0"/>
              <a:t> </a:t>
            </a:r>
            <a:r>
              <a:rPr lang="en-US" sz="1800" dirty="0" err="1" smtClean="0"/>
              <a:t>Orang</a:t>
            </a:r>
            <a:r>
              <a:rPr lang="en-US" sz="1800" dirty="0" smtClean="0"/>
              <a:t> </a:t>
            </a:r>
            <a:r>
              <a:rPr lang="en-US" sz="1800" dirty="0" err="1" smtClean="0"/>
              <a:t>Hari</a:t>
            </a:r>
            <a:endParaRPr lang="en-US" sz="1800" dirty="0" smtClean="0"/>
          </a:p>
          <a:p>
            <a:pPr marL="1187450" lvl="2" indent="-457200" algn="just" eaLnBrk="1" hangingPunct="1">
              <a:buFont typeface="Wingdings 2" pitchFamily="18" charset="2"/>
              <a:buNone/>
            </a:pPr>
            <a:r>
              <a:rPr lang="en-US" sz="1800" dirty="0" smtClean="0"/>
              <a:t>SBOJ = </a:t>
            </a:r>
            <a:r>
              <a:rPr lang="en-US" sz="1800" dirty="0" err="1" smtClean="0"/>
              <a:t>Satuan</a:t>
            </a:r>
            <a:r>
              <a:rPr lang="en-US" sz="1800" dirty="0" smtClean="0"/>
              <a:t> </a:t>
            </a:r>
            <a:r>
              <a:rPr lang="en-US" sz="1800" dirty="0" err="1" smtClean="0"/>
              <a:t>Biaya</a:t>
            </a:r>
            <a:r>
              <a:rPr lang="en-US" sz="1800" dirty="0" smtClean="0"/>
              <a:t> </a:t>
            </a:r>
            <a:r>
              <a:rPr lang="en-US" sz="1800" dirty="0" err="1" smtClean="0"/>
              <a:t>Orang</a:t>
            </a:r>
            <a:r>
              <a:rPr lang="en-US" sz="1800" dirty="0" smtClean="0"/>
              <a:t> Jam</a:t>
            </a:r>
            <a:endParaRPr lang="id-ID" sz="1800" dirty="0" smtClean="0"/>
          </a:p>
        </p:txBody>
      </p:sp>
      <p:sp>
        <p:nvSpPr>
          <p:cNvPr id="4" name="Slide Number Placeholder 3"/>
          <p:cNvSpPr>
            <a:spLocks noGrp="1"/>
          </p:cNvSpPr>
          <p:nvPr>
            <p:ph type="sldNum" sz="quarter" idx="11"/>
          </p:nvPr>
        </p:nvSpPr>
        <p:spPr/>
        <p:txBody>
          <a:bodyPr/>
          <a:lstStyle/>
          <a:p>
            <a:pPr>
              <a:defRPr/>
            </a:pPr>
            <a:fld id="{589F690A-F71E-4965-AE84-3D117E406F73}" type="slidenum">
              <a:rPr lang="en-US"/>
              <a:pPr>
                <a:defRPr/>
              </a:pPr>
              <a:t>96</a:t>
            </a:fld>
            <a:endParaRPr lang="en-US"/>
          </a:p>
        </p:txBody>
      </p:sp>
    </p:spTree>
    <p:extLst>
      <p:ext uri="{BB962C8B-B14F-4D97-AF65-F5344CB8AC3E}">
        <p14:creationId xmlns:p14="http://schemas.microsoft.com/office/powerpoint/2010/main" val="3081183879"/>
      </p:ext>
    </p:extLst>
  </p:cSld>
  <p:clrMapOvr>
    <a:masterClrMapping/>
  </p:clrMapOvr>
  <p:transition>
    <p:pull/>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algn="r" eaLnBrk="1" hangingPunct="1">
              <a:defRPr/>
            </a:pPr>
            <a:r>
              <a:rPr lang="id-ID" smtClean="0"/>
              <a:t>Lanjutan…</a:t>
            </a:r>
          </a:p>
        </p:txBody>
      </p:sp>
      <p:sp>
        <p:nvSpPr>
          <p:cNvPr id="24579" name="Rectangle 3"/>
          <p:cNvSpPr>
            <a:spLocks noGrp="1" noChangeArrowheads="1"/>
          </p:cNvSpPr>
          <p:nvPr>
            <p:ph sz="quarter" idx="1"/>
          </p:nvPr>
        </p:nvSpPr>
        <p:spPr/>
        <p:txBody>
          <a:bodyPr/>
          <a:lstStyle/>
          <a:p>
            <a:pPr marL="914400" lvl="1" indent="-457200" algn="just" eaLnBrk="1" hangingPunct="1">
              <a:buFont typeface="Wingdings" pitchFamily="2" charset="2"/>
              <a:buChar char="§"/>
            </a:pPr>
            <a:r>
              <a:rPr lang="id-ID" smtClean="0"/>
              <a:t>Apabila pengelola proyek mendapatkan informasi tentang gaji dasar yang telah diaudit, maka perhitungan untuk remunerasinya adalah sebesar </a:t>
            </a:r>
            <a:r>
              <a:rPr lang="id-ID" smtClean="0">
                <a:solidFill>
                  <a:srgbClr val="CC0066"/>
                </a:solidFill>
              </a:rPr>
              <a:t>max 3,2 </a:t>
            </a:r>
            <a:r>
              <a:rPr lang="id-ID" smtClean="0"/>
              <a:t>kali untuk tenaga ahli tetap, dan </a:t>
            </a:r>
            <a:r>
              <a:rPr lang="id-ID" smtClean="0">
                <a:solidFill>
                  <a:srgbClr val="CC0066"/>
                </a:solidFill>
              </a:rPr>
              <a:t>max 1,5 kali </a:t>
            </a:r>
            <a:r>
              <a:rPr lang="id-ID" smtClean="0"/>
              <a:t>tenaga ahli tidak tetap</a:t>
            </a:r>
          </a:p>
          <a:p>
            <a:pPr marL="914400" lvl="1" indent="-457200" algn="just" eaLnBrk="1" hangingPunct="1">
              <a:buFont typeface="Wingdings" pitchFamily="2" charset="2"/>
              <a:buChar char="§"/>
            </a:pPr>
            <a:r>
              <a:rPr lang="id-ID" smtClean="0"/>
              <a:t>Biaya langsung personil konsultan perorangan </a:t>
            </a:r>
            <a:r>
              <a:rPr lang="id-ID" smtClean="0">
                <a:solidFill>
                  <a:srgbClr val="CC0066"/>
                </a:solidFill>
              </a:rPr>
              <a:t>TIDAK BOLEH</a:t>
            </a:r>
            <a:r>
              <a:rPr lang="id-ID" smtClean="0"/>
              <a:t> dibebankan biaya overhead dan keuntungan</a:t>
            </a:r>
          </a:p>
        </p:txBody>
      </p:sp>
      <p:sp>
        <p:nvSpPr>
          <p:cNvPr id="4" name="Slide Number Placeholder 3"/>
          <p:cNvSpPr>
            <a:spLocks noGrp="1"/>
          </p:cNvSpPr>
          <p:nvPr>
            <p:ph type="sldNum" sz="quarter" idx="11"/>
          </p:nvPr>
        </p:nvSpPr>
        <p:spPr/>
        <p:txBody>
          <a:bodyPr/>
          <a:lstStyle/>
          <a:p>
            <a:pPr>
              <a:defRPr/>
            </a:pPr>
            <a:fld id="{49FB1ABC-D4F6-41BA-938B-52FDEE9DDFD2}" type="slidenum">
              <a:rPr lang="en-US"/>
              <a:pPr>
                <a:defRPr/>
              </a:pPr>
              <a:t>97</a:t>
            </a:fld>
            <a:endParaRPr lang="en-US"/>
          </a:p>
        </p:txBody>
      </p:sp>
    </p:spTree>
    <p:extLst>
      <p:ext uri="{BB962C8B-B14F-4D97-AF65-F5344CB8AC3E}">
        <p14:creationId xmlns:p14="http://schemas.microsoft.com/office/powerpoint/2010/main" val="121251349"/>
      </p:ext>
    </p:extLst>
  </p:cSld>
  <p:clrMapOvr>
    <a:masterClrMapping/>
  </p:clrMapOvr>
  <p:transition>
    <p:pull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xfrm>
            <a:off x="3124200" y="6248400"/>
            <a:ext cx="2895600" cy="457200"/>
          </a:xfrm>
          <a:noFill/>
        </p:spPr>
        <p:txBody>
          <a:bodyPr/>
          <a:lstStyle/>
          <a:p>
            <a:pPr algn="ctr"/>
            <a:fld id="{F7C5E3AB-8693-4044-9297-A974DBF03A0B}" type="slidenum">
              <a:rPr lang="en-US" altLang="en-US">
                <a:latin typeface="Arial" charset="0"/>
                <a:cs typeface="Arial" charset="0"/>
              </a:rPr>
              <a:pPr algn="ctr"/>
              <a:t>98</a:t>
            </a:fld>
            <a:endParaRPr lang="en-US" altLang="en-US">
              <a:latin typeface="Arial" charset="0"/>
              <a:cs typeface="Arial" charset="0"/>
            </a:endParaRPr>
          </a:p>
        </p:txBody>
      </p:sp>
      <p:sp>
        <p:nvSpPr>
          <p:cNvPr id="22531" name="Rectangle 2"/>
          <p:cNvSpPr>
            <a:spLocks noGrp="1" noChangeArrowheads="1"/>
          </p:cNvSpPr>
          <p:nvPr>
            <p:ph type="title"/>
          </p:nvPr>
        </p:nvSpPr>
        <p:spPr>
          <a:xfrm>
            <a:off x="304800" y="457200"/>
            <a:ext cx="8534400" cy="152400"/>
          </a:xfrm>
        </p:spPr>
        <p:txBody>
          <a:bodyPr/>
          <a:lstStyle/>
          <a:p>
            <a:pPr eaLnBrk="1" hangingPunct="1"/>
            <a:r>
              <a:rPr lang="en-US" sz="3200" smtClean="0">
                <a:solidFill>
                  <a:srgbClr val="002060"/>
                </a:solidFill>
                <a:latin typeface="Times New Roman" pitchFamily="18" charset="0"/>
              </a:rPr>
              <a:t>Lanjutan…</a:t>
            </a:r>
          </a:p>
        </p:txBody>
      </p:sp>
      <p:sp>
        <p:nvSpPr>
          <p:cNvPr id="463875" name="Rectangle 3"/>
          <p:cNvSpPr>
            <a:spLocks noGrp="1" noChangeArrowheads="1"/>
          </p:cNvSpPr>
          <p:nvPr>
            <p:ph type="body" idx="1"/>
          </p:nvPr>
        </p:nvSpPr>
        <p:spPr>
          <a:xfrm>
            <a:off x="609600" y="1714488"/>
            <a:ext cx="8177242" cy="4667264"/>
          </a:xfrm>
        </p:spPr>
        <p:txBody>
          <a:bodyPr/>
          <a:lstStyle/>
          <a:p>
            <a:pPr marL="952500" lvl="1" indent="-495300" eaLnBrk="1" hangingPunct="1">
              <a:lnSpc>
                <a:spcPct val="80000"/>
              </a:lnSpc>
              <a:buFontTx/>
              <a:buAutoNum type="alphaLcPeriod" startAt="2"/>
              <a:tabLst>
                <a:tab pos="6464300" algn="l"/>
              </a:tabLst>
            </a:pPr>
            <a:r>
              <a:rPr lang="en-US" sz="2400" dirty="0" err="1" smtClean="0"/>
              <a:t>Biaya</a:t>
            </a:r>
            <a:r>
              <a:rPr lang="en-US" sz="2400" dirty="0" smtClean="0"/>
              <a:t> </a:t>
            </a:r>
            <a:r>
              <a:rPr lang="id-ID" sz="2400" dirty="0" smtClean="0"/>
              <a:t>L</a:t>
            </a:r>
            <a:r>
              <a:rPr lang="en-US" sz="2400" dirty="0" err="1" smtClean="0"/>
              <a:t>angsung</a:t>
            </a:r>
            <a:r>
              <a:rPr lang="en-US" sz="2400" dirty="0" smtClean="0"/>
              <a:t> </a:t>
            </a:r>
            <a:r>
              <a:rPr lang="id-ID" sz="2400" dirty="0" smtClean="0"/>
              <a:t>N</a:t>
            </a:r>
            <a:r>
              <a:rPr lang="en-US" sz="2400" dirty="0" smtClean="0"/>
              <a:t>on </a:t>
            </a:r>
            <a:r>
              <a:rPr lang="id-ID" sz="2400" dirty="0" smtClean="0"/>
              <a:t>P</a:t>
            </a:r>
            <a:r>
              <a:rPr lang="en-US" sz="2400" dirty="0" err="1" smtClean="0"/>
              <a:t>ersonil</a:t>
            </a:r>
            <a:r>
              <a:rPr lang="en-US" sz="2400" dirty="0" smtClean="0"/>
              <a:t> (</a:t>
            </a:r>
            <a:r>
              <a:rPr lang="en-US" sz="2400" i="1" dirty="0" smtClean="0"/>
              <a:t>direct reimbursable cost</a:t>
            </a:r>
            <a:r>
              <a:rPr lang="en-US" sz="2400" dirty="0" smtClean="0"/>
              <a:t>), </a:t>
            </a:r>
            <a:r>
              <a:rPr lang="en-US" sz="2400" dirty="0" err="1" smtClean="0"/>
              <a:t>seperti</a:t>
            </a:r>
            <a:r>
              <a:rPr lang="en-US" sz="2400" dirty="0" smtClean="0"/>
              <a:t> :  </a:t>
            </a:r>
          </a:p>
          <a:p>
            <a:pPr marL="952500" lvl="1" indent="-495300" eaLnBrk="1" hangingPunct="1">
              <a:lnSpc>
                <a:spcPct val="80000"/>
              </a:lnSpc>
              <a:buNone/>
              <a:tabLst>
                <a:tab pos="6464300" algn="l"/>
              </a:tabLst>
            </a:pPr>
            <a:endParaRPr lang="en-US" sz="2400" dirty="0" smtClean="0"/>
          </a:p>
          <a:p>
            <a:pPr marL="1371600" lvl="2" indent="-457200" eaLnBrk="1" hangingPunct="1">
              <a:lnSpc>
                <a:spcPct val="75000"/>
              </a:lnSpc>
              <a:buFontTx/>
              <a:buAutoNum type="arabicParenR"/>
              <a:tabLst>
                <a:tab pos="6464300" algn="l"/>
              </a:tabLst>
            </a:pPr>
            <a:r>
              <a:rPr lang="id-ID" dirty="0" smtClean="0"/>
              <a:t>Biaya untuk mobilisasi</a:t>
            </a:r>
          </a:p>
          <a:p>
            <a:pPr marL="1371600" lvl="2" indent="-457200" eaLnBrk="1" hangingPunct="1">
              <a:lnSpc>
                <a:spcPct val="75000"/>
              </a:lnSpc>
              <a:buFontTx/>
              <a:buAutoNum type="arabicParenR"/>
              <a:tabLst>
                <a:tab pos="6464300" algn="l"/>
              </a:tabLst>
            </a:pPr>
            <a:r>
              <a:rPr lang="id-ID" dirty="0" smtClean="0"/>
              <a:t>Biaya kantor</a:t>
            </a:r>
          </a:p>
          <a:p>
            <a:pPr marL="1752600" lvl="3" indent="-381000" eaLnBrk="1" hangingPunct="1">
              <a:lnSpc>
                <a:spcPct val="55000"/>
              </a:lnSpc>
              <a:buFontTx/>
              <a:buAutoNum type="alphaLcParenR"/>
              <a:tabLst>
                <a:tab pos="6464300" algn="l"/>
              </a:tabLst>
            </a:pPr>
            <a:r>
              <a:rPr lang="id-ID" sz="2400" dirty="0" smtClean="0"/>
              <a:t>Sewa kantor</a:t>
            </a:r>
          </a:p>
          <a:p>
            <a:pPr marL="1752600" lvl="3" indent="-381000" eaLnBrk="1" hangingPunct="1">
              <a:lnSpc>
                <a:spcPct val="55000"/>
              </a:lnSpc>
              <a:buFontTx/>
              <a:buAutoNum type="alphaLcParenR"/>
              <a:tabLst>
                <a:tab pos="6464300" algn="l"/>
              </a:tabLst>
            </a:pPr>
            <a:r>
              <a:rPr lang="id-ID" sz="2400" dirty="0" smtClean="0"/>
              <a:t>Perlengkapan kantor</a:t>
            </a:r>
          </a:p>
          <a:p>
            <a:pPr marL="1752600" lvl="3" indent="-381000" eaLnBrk="1" hangingPunct="1">
              <a:lnSpc>
                <a:spcPct val="55000"/>
              </a:lnSpc>
              <a:buFontTx/>
              <a:buAutoNum type="alphaLcParenR"/>
              <a:tabLst>
                <a:tab pos="6464300" algn="l"/>
              </a:tabLst>
            </a:pPr>
            <a:r>
              <a:rPr lang="id-ID" sz="2400" dirty="0" smtClean="0"/>
              <a:t>Komunikasi kantor</a:t>
            </a:r>
          </a:p>
          <a:p>
            <a:pPr marL="1752600" lvl="3" indent="-381000" eaLnBrk="1" hangingPunct="1">
              <a:lnSpc>
                <a:spcPct val="55000"/>
              </a:lnSpc>
              <a:buFontTx/>
              <a:buAutoNum type="alphaLcParenR"/>
              <a:tabLst>
                <a:tab pos="6464300" algn="l"/>
              </a:tabLst>
            </a:pPr>
            <a:r>
              <a:rPr lang="id-ID" sz="2400" dirty="0" smtClean="0"/>
              <a:t>ATK, dll</a:t>
            </a:r>
          </a:p>
          <a:p>
            <a:pPr marL="1371600" lvl="2" indent="-457200" eaLnBrk="1" hangingPunct="1">
              <a:lnSpc>
                <a:spcPct val="75000"/>
              </a:lnSpc>
              <a:buFontTx/>
              <a:buAutoNum type="arabicParenR"/>
              <a:tabLst>
                <a:tab pos="6464300" algn="l"/>
              </a:tabLst>
            </a:pPr>
            <a:r>
              <a:rPr lang="id-ID" dirty="0" smtClean="0"/>
              <a:t>Biaya perumahan </a:t>
            </a:r>
          </a:p>
          <a:p>
            <a:pPr marL="1752600" lvl="3" indent="-381000" eaLnBrk="1" hangingPunct="1">
              <a:lnSpc>
                <a:spcPct val="55000"/>
              </a:lnSpc>
              <a:buFontTx/>
              <a:buAutoNum type="alphaLcParenR"/>
              <a:tabLst>
                <a:tab pos="6464300" algn="l"/>
              </a:tabLst>
            </a:pPr>
            <a:r>
              <a:rPr lang="id-ID" sz="2400" dirty="0" smtClean="0"/>
              <a:t>Sewa rumah</a:t>
            </a:r>
          </a:p>
          <a:p>
            <a:pPr marL="1752600" lvl="3" indent="-381000" eaLnBrk="1" hangingPunct="1">
              <a:lnSpc>
                <a:spcPct val="55000"/>
              </a:lnSpc>
              <a:buFontTx/>
              <a:buAutoNum type="alphaLcParenR"/>
              <a:tabLst>
                <a:tab pos="6464300" algn="l"/>
              </a:tabLst>
            </a:pPr>
            <a:r>
              <a:rPr lang="id-ID" sz="2400" dirty="0" smtClean="0"/>
              <a:t>Perlengkapan rumah</a:t>
            </a:r>
          </a:p>
          <a:p>
            <a:pPr marL="1371600" lvl="2" indent="-457200" eaLnBrk="1" hangingPunct="1">
              <a:lnSpc>
                <a:spcPct val="75000"/>
              </a:lnSpc>
              <a:buFontTx/>
              <a:buAutoNum type="arabicParenR"/>
              <a:tabLst>
                <a:tab pos="6464300" algn="l"/>
              </a:tabLst>
            </a:pPr>
            <a:r>
              <a:rPr lang="id-ID" dirty="0" smtClean="0"/>
              <a:t>Biaya kendaraan </a:t>
            </a:r>
          </a:p>
          <a:p>
            <a:pPr marL="1752600" lvl="3" indent="-381000" eaLnBrk="1" hangingPunct="1">
              <a:lnSpc>
                <a:spcPct val="55000"/>
              </a:lnSpc>
              <a:buFontTx/>
              <a:buAutoNum type="alphaLcParenR"/>
              <a:tabLst>
                <a:tab pos="6464300" algn="l"/>
              </a:tabLst>
            </a:pPr>
            <a:r>
              <a:rPr lang="id-ID" sz="2400" dirty="0" smtClean="0"/>
              <a:t>Sewa kendaraan</a:t>
            </a:r>
          </a:p>
          <a:p>
            <a:pPr marL="1752600" lvl="3" indent="-381000" eaLnBrk="1" hangingPunct="1">
              <a:lnSpc>
                <a:spcPct val="55000"/>
              </a:lnSpc>
              <a:buFontTx/>
              <a:buAutoNum type="alphaLcParenR"/>
              <a:tabLst>
                <a:tab pos="6464300" algn="l"/>
              </a:tabLst>
            </a:pPr>
            <a:r>
              <a:rPr lang="id-ID" sz="2400" dirty="0" smtClean="0"/>
              <a:t>Biaya operasi dan pemeliharaan kendaraan</a:t>
            </a:r>
          </a:p>
        </p:txBody>
      </p:sp>
    </p:spTree>
    <p:extLst>
      <p:ext uri="{BB962C8B-B14F-4D97-AF65-F5344CB8AC3E}">
        <p14:creationId xmlns:p14="http://schemas.microsoft.com/office/powerpoint/2010/main" val="136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 calcmode="lin" valueType="num">
                                      <p:cBhvr additive="base">
                                        <p:cTn id="7" dur="500" fill="hold"/>
                                        <p:tgtEl>
                                          <p:spTgt spid="4638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387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63875">
                                            <p:txEl>
                                              <p:pRg st="2" end="2"/>
                                            </p:txEl>
                                          </p:spTgt>
                                        </p:tgtEl>
                                        <p:attrNameLst>
                                          <p:attrName>style.visibility</p:attrName>
                                        </p:attrNameLst>
                                      </p:cBhvr>
                                      <p:to>
                                        <p:strVal val="visible"/>
                                      </p:to>
                                    </p:set>
                                    <p:anim calcmode="lin" valueType="num">
                                      <p:cBhvr additive="base">
                                        <p:cTn id="11" dur="500" fill="hold"/>
                                        <p:tgtEl>
                                          <p:spTgt spid="46387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63875">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63875">
                                            <p:txEl>
                                              <p:pRg st="3" end="3"/>
                                            </p:txEl>
                                          </p:spTgt>
                                        </p:tgtEl>
                                        <p:attrNameLst>
                                          <p:attrName>style.visibility</p:attrName>
                                        </p:attrNameLst>
                                      </p:cBhvr>
                                      <p:to>
                                        <p:strVal val="visible"/>
                                      </p:to>
                                    </p:set>
                                    <p:anim calcmode="lin" valueType="num">
                                      <p:cBhvr additive="base">
                                        <p:cTn id="15" dur="500" fill="hold"/>
                                        <p:tgtEl>
                                          <p:spTgt spid="46387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63875">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63875">
                                            <p:txEl>
                                              <p:pRg st="4" end="4"/>
                                            </p:txEl>
                                          </p:spTgt>
                                        </p:tgtEl>
                                        <p:attrNameLst>
                                          <p:attrName>style.visibility</p:attrName>
                                        </p:attrNameLst>
                                      </p:cBhvr>
                                      <p:to>
                                        <p:strVal val="visible"/>
                                      </p:to>
                                    </p:set>
                                    <p:anim calcmode="lin" valueType="num">
                                      <p:cBhvr additive="base">
                                        <p:cTn id="19" dur="500" fill="hold"/>
                                        <p:tgtEl>
                                          <p:spTgt spid="46387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3875">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63875">
                                            <p:txEl>
                                              <p:pRg st="5" end="5"/>
                                            </p:txEl>
                                          </p:spTgt>
                                        </p:tgtEl>
                                        <p:attrNameLst>
                                          <p:attrName>style.visibility</p:attrName>
                                        </p:attrNameLst>
                                      </p:cBhvr>
                                      <p:to>
                                        <p:strVal val="visible"/>
                                      </p:to>
                                    </p:set>
                                    <p:anim calcmode="lin" valueType="num">
                                      <p:cBhvr additive="base">
                                        <p:cTn id="23" dur="500" fill="hold"/>
                                        <p:tgtEl>
                                          <p:spTgt spid="46387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63875">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463875">
                                            <p:txEl>
                                              <p:pRg st="6" end="6"/>
                                            </p:txEl>
                                          </p:spTgt>
                                        </p:tgtEl>
                                        <p:attrNameLst>
                                          <p:attrName>style.visibility</p:attrName>
                                        </p:attrNameLst>
                                      </p:cBhvr>
                                      <p:to>
                                        <p:strVal val="visible"/>
                                      </p:to>
                                    </p:set>
                                    <p:anim calcmode="lin" valueType="num">
                                      <p:cBhvr additive="base">
                                        <p:cTn id="27" dur="500" fill="hold"/>
                                        <p:tgtEl>
                                          <p:spTgt spid="46387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63875">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463875">
                                            <p:txEl>
                                              <p:pRg st="7" end="7"/>
                                            </p:txEl>
                                          </p:spTgt>
                                        </p:tgtEl>
                                        <p:attrNameLst>
                                          <p:attrName>style.visibility</p:attrName>
                                        </p:attrNameLst>
                                      </p:cBhvr>
                                      <p:to>
                                        <p:strVal val="visible"/>
                                      </p:to>
                                    </p:set>
                                    <p:anim calcmode="lin" valueType="num">
                                      <p:cBhvr additive="base">
                                        <p:cTn id="31" dur="500" fill="hold"/>
                                        <p:tgtEl>
                                          <p:spTgt spid="46387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3875">
                                            <p:txEl>
                                              <p:pRg st="7" end="7"/>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463875">
                                            <p:txEl>
                                              <p:pRg st="8" end="8"/>
                                            </p:txEl>
                                          </p:spTgt>
                                        </p:tgtEl>
                                        <p:attrNameLst>
                                          <p:attrName>style.visibility</p:attrName>
                                        </p:attrNameLst>
                                      </p:cBhvr>
                                      <p:to>
                                        <p:strVal val="visible"/>
                                      </p:to>
                                    </p:set>
                                    <p:anim calcmode="lin" valueType="num">
                                      <p:cBhvr additive="base">
                                        <p:cTn id="35" dur="500" fill="hold"/>
                                        <p:tgtEl>
                                          <p:spTgt spid="46387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63875">
                                            <p:txEl>
                                              <p:pRg st="8" end="8"/>
                                            </p:tx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463875">
                                            <p:txEl>
                                              <p:pRg st="9" end="9"/>
                                            </p:txEl>
                                          </p:spTgt>
                                        </p:tgtEl>
                                        <p:attrNameLst>
                                          <p:attrName>style.visibility</p:attrName>
                                        </p:attrNameLst>
                                      </p:cBhvr>
                                      <p:to>
                                        <p:strVal val="visible"/>
                                      </p:to>
                                    </p:set>
                                    <p:anim calcmode="lin" valueType="num">
                                      <p:cBhvr additive="base">
                                        <p:cTn id="39" dur="500" fill="hold"/>
                                        <p:tgtEl>
                                          <p:spTgt spid="46387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3875">
                                            <p:txEl>
                                              <p:pRg st="9" end="9"/>
                                            </p:txEl>
                                          </p:spTgt>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463875">
                                            <p:txEl>
                                              <p:pRg st="10" end="10"/>
                                            </p:txEl>
                                          </p:spTgt>
                                        </p:tgtEl>
                                        <p:attrNameLst>
                                          <p:attrName>style.visibility</p:attrName>
                                        </p:attrNameLst>
                                      </p:cBhvr>
                                      <p:to>
                                        <p:strVal val="visible"/>
                                      </p:to>
                                    </p:set>
                                    <p:anim calcmode="lin" valueType="num">
                                      <p:cBhvr additive="base">
                                        <p:cTn id="43" dur="500" fill="hold"/>
                                        <p:tgtEl>
                                          <p:spTgt spid="46387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63875">
                                            <p:txEl>
                                              <p:pRg st="10" end="10"/>
                                            </p:txEl>
                                          </p:spTgt>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463875">
                                            <p:txEl>
                                              <p:pRg st="11" end="11"/>
                                            </p:txEl>
                                          </p:spTgt>
                                        </p:tgtEl>
                                        <p:attrNameLst>
                                          <p:attrName>style.visibility</p:attrName>
                                        </p:attrNameLst>
                                      </p:cBhvr>
                                      <p:to>
                                        <p:strVal val="visible"/>
                                      </p:to>
                                    </p:set>
                                    <p:anim calcmode="lin" valueType="num">
                                      <p:cBhvr additive="base">
                                        <p:cTn id="47" dur="500" fill="hold"/>
                                        <p:tgtEl>
                                          <p:spTgt spid="46387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63875">
                                            <p:txEl>
                                              <p:pRg st="11" end="11"/>
                                            </p:txEl>
                                          </p:spTgt>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463875">
                                            <p:txEl>
                                              <p:pRg st="12" end="12"/>
                                            </p:txEl>
                                          </p:spTgt>
                                        </p:tgtEl>
                                        <p:attrNameLst>
                                          <p:attrName>style.visibility</p:attrName>
                                        </p:attrNameLst>
                                      </p:cBhvr>
                                      <p:to>
                                        <p:strVal val="visible"/>
                                      </p:to>
                                    </p:set>
                                    <p:anim calcmode="lin" valueType="num">
                                      <p:cBhvr additive="base">
                                        <p:cTn id="51" dur="500" fill="hold"/>
                                        <p:tgtEl>
                                          <p:spTgt spid="46387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63875">
                                            <p:txEl>
                                              <p:pRg st="12" end="12"/>
                                            </p:txEl>
                                          </p:spTgt>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463875">
                                            <p:txEl>
                                              <p:pRg st="13" end="13"/>
                                            </p:txEl>
                                          </p:spTgt>
                                        </p:tgtEl>
                                        <p:attrNameLst>
                                          <p:attrName>style.visibility</p:attrName>
                                        </p:attrNameLst>
                                      </p:cBhvr>
                                      <p:to>
                                        <p:strVal val="visible"/>
                                      </p:to>
                                    </p:set>
                                    <p:anim calcmode="lin" valueType="num">
                                      <p:cBhvr additive="base">
                                        <p:cTn id="55" dur="500" fill="hold"/>
                                        <p:tgtEl>
                                          <p:spTgt spid="463875">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63875">
                                            <p:txEl>
                                              <p:pRg st="13" end="1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bldLvl="2"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xfrm>
            <a:off x="3124200" y="6248400"/>
            <a:ext cx="2895600" cy="457200"/>
          </a:xfrm>
          <a:noFill/>
        </p:spPr>
        <p:txBody>
          <a:bodyPr/>
          <a:lstStyle/>
          <a:p>
            <a:pPr algn="ctr"/>
            <a:fld id="{F7C5E3AB-8693-4044-9297-A974DBF03A0B}" type="slidenum">
              <a:rPr lang="en-US" altLang="en-US">
                <a:latin typeface="Arial" charset="0"/>
                <a:cs typeface="Arial" charset="0"/>
              </a:rPr>
              <a:pPr algn="ctr"/>
              <a:t>99</a:t>
            </a:fld>
            <a:endParaRPr lang="en-US" altLang="en-US">
              <a:latin typeface="Arial" charset="0"/>
              <a:cs typeface="Arial" charset="0"/>
            </a:endParaRPr>
          </a:p>
        </p:txBody>
      </p:sp>
      <p:sp>
        <p:nvSpPr>
          <p:cNvPr id="22531" name="Rectangle 2"/>
          <p:cNvSpPr>
            <a:spLocks noGrp="1" noChangeArrowheads="1"/>
          </p:cNvSpPr>
          <p:nvPr>
            <p:ph type="title"/>
          </p:nvPr>
        </p:nvSpPr>
        <p:spPr>
          <a:xfrm>
            <a:off x="304800" y="457200"/>
            <a:ext cx="8534400" cy="152400"/>
          </a:xfrm>
        </p:spPr>
        <p:txBody>
          <a:bodyPr/>
          <a:lstStyle/>
          <a:p>
            <a:pPr eaLnBrk="1" hangingPunct="1"/>
            <a:r>
              <a:rPr lang="en-US" sz="3200" smtClean="0">
                <a:solidFill>
                  <a:srgbClr val="002060"/>
                </a:solidFill>
                <a:latin typeface="Times New Roman" pitchFamily="18" charset="0"/>
              </a:rPr>
              <a:t>Lanjutan…</a:t>
            </a:r>
          </a:p>
        </p:txBody>
      </p:sp>
      <p:sp>
        <p:nvSpPr>
          <p:cNvPr id="463875" name="Rectangle 3"/>
          <p:cNvSpPr>
            <a:spLocks noGrp="1" noChangeArrowheads="1"/>
          </p:cNvSpPr>
          <p:nvPr>
            <p:ph type="body" idx="1"/>
          </p:nvPr>
        </p:nvSpPr>
        <p:spPr>
          <a:xfrm>
            <a:off x="357158" y="1571612"/>
            <a:ext cx="8177242" cy="5143536"/>
          </a:xfrm>
        </p:spPr>
        <p:txBody>
          <a:bodyPr/>
          <a:lstStyle/>
          <a:p>
            <a:pPr marL="952500" lvl="1" indent="-495300" eaLnBrk="1" hangingPunct="1">
              <a:lnSpc>
                <a:spcPct val="80000"/>
              </a:lnSpc>
              <a:buFontTx/>
              <a:buAutoNum type="alphaLcPeriod" startAt="2"/>
              <a:tabLst>
                <a:tab pos="6464300" algn="l"/>
              </a:tabLst>
            </a:pPr>
            <a:r>
              <a:rPr lang="en-US" sz="2400" dirty="0" err="1" smtClean="0"/>
              <a:t>Biaya</a:t>
            </a:r>
            <a:r>
              <a:rPr lang="en-US" sz="2400" dirty="0" smtClean="0"/>
              <a:t> </a:t>
            </a:r>
            <a:r>
              <a:rPr lang="id-ID" sz="2400" dirty="0" smtClean="0"/>
              <a:t>L</a:t>
            </a:r>
            <a:r>
              <a:rPr lang="en-US" sz="2400" dirty="0" err="1" smtClean="0"/>
              <a:t>angsung</a:t>
            </a:r>
            <a:r>
              <a:rPr lang="en-US" sz="2400" dirty="0" smtClean="0"/>
              <a:t> </a:t>
            </a:r>
            <a:r>
              <a:rPr lang="id-ID" sz="2400" dirty="0" smtClean="0"/>
              <a:t>N</a:t>
            </a:r>
            <a:r>
              <a:rPr lang="en-US" sz="2400" dirty="0" smtClean="0"/>
              <a:t>on </a:t>
            </a:r>
            <a:r>
              <a:rPr lang="id-ID" sz="2400" dirty="0" smtClean="0"/>
              <a:t>P</a:t>
            </a:r>
            <a:r>
              <a:rPr lang="en-US" sz="2400" dirty="0" err="1" smtClean="0"/>
              <a:t>ersonil</a:t>
            </a:r>
            <a:r>
              <a:rPr lang="en-US" sz="2400" dirty="0" smtClean="0"/>
              <a:t> (</a:t>
            </a:r>
            <a:r>
              <a:rPr lang="en-US" sz="2400" i="1" dirty="0" smtClean="0"/>
              <a:t>direct reimbursable cost</a:t>
            </a:r>
            <a:r>
              <a:rPr lang="en-US" sz="2400" dirty="0" smtClean="0"/>
              <a:t>), </a:t>
            </a:r>
            <a:r>
              <a:rPr lang="en-US" sz="2400" dirty="0" err="1" smtClean="0"/>
              <a:t>seperti</a:t>
            </a:r>
            <a:r>
              <a:rPr lang="en-US" sz="2400" dirty="0" smtClean="0"/>
              <a:t> :  </a:t>
            </a:r>
          </a:p>
          <a:p>
            <a:pPr marL="1371600" lvl="2" indent="-457200" eaLnBrk="1" hangingPunct="1">
              <a:lnSpc>
                <a:spcPct val="75000"/>
              </a:lnSpc>
              <a:buFont typeface="+mj-lt"/>
              <a:buAutoNum type="arabicParenR" startAt="5"/>
              <a:tabLst>
                <a:tab pos="6464300" algn="l"/>
              </a:tabLst>
            </a:pPr>
            <a:r>
              <a:rPr lang="id-ID" dirty="0" smtClean="0"/>
              <a:t>Biaya perjalanan</a:t>
            </a:r>
          </a:p>
          <a:p>
            <a:pPr marL="1752600" lvl="3" indent="-381000" eaLnBrk="1" hangingPunct="1">
              <a:lnSpc>
                <a:spcPct val="55000"/>
              </a:lnSpc>
              <a:buFontTx/>
              <a:buAutoNum type="alphaLcParenR"/>
              <a:tabLst>
                <a:tab pos="6464300" algn="l"/>
              </a:tabLst>
            </a:pPr>
            <a:r>
              <a:rPr lang="id-ID" sz="2400" dirty="0" smtClean="0"/>
              <a:t>Tenaga ahli/pendukung</a:t>
            </a:r>
          </a:p>
          <a:p>
            <a:pPr marL="1752600" lvl="3" indent="-381000" eaLnBrk="1" hangingPunct="1">
              <a:lnSpc>
                <a:spcPct val="55000"/>
              </a:lnSpc>
              <a:buFontTx/>
              <a:buAutoNum type="alphaLcParenR"/>
              <a:tabLst>
                <a:tab pos="6464300" algn="l"/>
              </a:tabLst>
            </a:pPr>
            <a:r>
              <a:rPr lang="id-ID" sz="2400" dirty="0" smtClean="0"/>
              <a:t>Jumlah perjalanan</a:t>
            </a:r>
          </a:p>
          <a:p>
            <a:pPr marL="1752600" lvl="3" indent="-381000" eaLnBrk="1" hangingPunct="1">
              <a:lnSpc>
                <a:spcPct val="55000"/>
              </a:lnSpc>
              <a:buFontTx/>
              <a:buAutoNum type="alphaLcParenR"/>
              <a:tabLst>
                <a:tab pos="6464300" algn="l"/>
              </a:tabLst>
            </a:pPr>
            <a:r>
              <a:rPr lang="id-ID" sz="2400" dirty="0" smtClean="0"/>
              <a:t>Jangka waktu (dari – tujuan)</a:t>
            </a:r>
          </a:p>
          <a:p>
            <a:pPr marL="1371600" lvl="2" indent="-457200" eaLnBrk="1" hangingPunct="1">
              <a:lnSpc>
                <a:spcPct val="75000"/>
              </a:lnSpc>
              <a:buFontTx/>
              <a:buAutoNum type="arabicParenR" startAt="5"/>
              <a:tabLst>
                <a:tab pos="6464300" algn="l"/>
              </a:tabLst>
            </a:pPr>
            <a:r>
              <a:rPr lang="id-ID" dirty="0" smtClean="0"/>
              <a:t>Biaya Laboratorium</a:t>
            </a:r>
          </a:p>
          <a:p>
            <a:pPr marL="1371600" lvl="2" indent="-457200" eaLnBrk="1" hangingPunct="1">
              <a:lnSpc>
                <a:spcPct val="75000"/>
              </a:lnSpc>
              <a:buFontTx/>
              <a:buAutoNum type="arabicParenR" startAt="5"/>
              <a:tabLst>
                <a:tab pos="6464300" algn="l"/>
              </a:tabLst>
            </a:pPr>
            <a:r>
              <a:rPr lang="id-ID" dirty="0" smtClean="0"/>
              <a:t>Biaya desiminasi/pertemuan</a:t>
            </a:r>
          </a:p>
          <a:p>
            <a:pPr marL="1752600" lvl="3" indent="-381000" eaLnBrk="1" hangingPunct="1">
              <a:lnSpc>
                <a:spcPct val="55000"/>
              </a:lnSpc>
              <a:buFontTx/>
              <a:buAutoNum type="alphaLcParenR"/>
              <a:tabLst>
                <a:tab pos="6464300" algn="l"/>
              </a:tabLst>
            </a:pPr>
            <a:r>
              <a:rPr lang="id-ID" sz="2400" dirty="0" smtClean="0"/>
              <a:t>Jumlah peserta</a:t>
            </a:r>
          </a:p>
          <a:p>
            <a:pPr marL="1752600" lvl="3" indent="-381000" eaLnBrk="1" hangingPunct="1">
              <a:lnSpc>
                <a:spcPct val="55000"/>
              </a:lnSpc>
              <a:buFontTx/>
              <a:buAutoNum type="alphaLcParenR"/>
              <a:tabLst>
                <a:tab pos="6464300" algn="l"/>
              </a:tabLst>
            </a:pPr>
            <a:r>
              <a:rPr lang="id-ID" sz="2400" dirty="0" smtClean="0"/>
              <a:t>Sewa tempat</a:t>
            </a:r>
          </a:p>
          <a:p>
            <a:pPr marL="1752600" lvl="3" indent="-381000" eaLnBrk="1" hangingPunct="1">
              <a:lnSpc>
                <a:spcPct val="55000"/>
              </a:lnSpc>
              <a:buFontTx/>
              <a:buAutoNum type="alphaLcParenR"/>
              <a:tabLst>
                <a:tab pos="6464300" algn="l"/>
              </a:tabLst>
            </a:pPr>
            <a:r>
              <a:rPr lang="id-ID" sz="2400" dirty="0" smtClean="0"/>
              <a:t>Jumlah waktu pertemuan</a:t>
            </a:r>
          </a:p>
          <a:p>
            <a:pPr marL="1371600" lvl="2" indent="-457200" eaLnBrk="1" hangingPunct="1">
              <a:lnSpc>
                <a:spcPct val="75000"/>
              </a:lnSpc>
              <a:buFontTx/>
              <a:buAutoNum type="arabicParenR" startAt="5"/>
              <a:tabLst>
                <a:tab pos="6464300" algn="l"/>
              </a:tabLst>
            </a:pPr>
            <a:r>
              <a:rPr lang="id-ID" dirty="0" smtClean="0"/>
              <a:t>Biaya pelaporan </a:t>
            </a:r>
          </a:p>
          <a:p>
            <a:pPr marL="1752600" lvl="3" indent="-381000" eaLnBrk="1" hangingPunct="1">
              <a:lnSpc>
                <a:spcPct val="55000"/>
              </a:lnSpc>
              <a:buFontTx/>
              <a:buAutoNum type="alphaLcParenR"/>
              <a:tabLst>
                <a:tab pos="6464300" algn="l"/>
              </a:tabLst>
            </a:pPr>
            <a:r>
              <a:rPr lang="id-ID" sz="2400" dirty="0" smtClean="0"/>
              <a:t>Laporan pendahuluan</a:t>
            </a:r>
          </a:p>
          <a:p>
            <a:pPr marL="1752600" lvl="3" indent="-381000" eaLnBrk="1" hangingPunct="1">
              <a:lnSpc>
                <a:spcPct val="55000"/>
              </a:lnSpc>
              <a:buFontTx/>
              <a:buAutoNum type="alphaLcParenR"/>
              <a:tabLst>
                <a:tab pos="6464300" algn="l"/>
              </a:tabLst>
            </a:pPr>
            <a:r>
              <a:rPr lang="id-ID" sz="2400" dirty="0" smtClean="0"/>
              <a:t>Laporan antara</a:t>
            </a:r>
          </a:p>
          <a:p>
            <a:pPr marL="1752600" lvl="3" indent="-381000" eaLnBrk="1" hangingPunct="1">
              <a:lnSpc>
                <a:spcPct val="55000"/>
              </a:lnSpc>
              <a:buFontTx/>
              <a:buAutoNum type="alphaLcParenR"/>
              <a:tabLst>
                <a:tab pos="6464300" algn="l"/>
              </a:tabLst>
            </a:pPr>
            <a:r>
              <a:rPr lang="id-ID" sz="2400" dirty="0" smtClean="0"/>
              <a:t>Laporan draft akhir</a:t>
            </a:r>
          </a:p>
          <a:p>
            <a:pPr marL="1752600" lvl="3" indent="-381000" eaLnBrk="1" hangingPunct="1">
              <a:lnSpc>
                <a:spcPct val="55000"/>
              </a:lnSpc>
              <a:buFontTx/>
              <a:buAutoNum type="alphaLcParenR"/>
              <a:tabLst>
                <a:tab pos="6464300" algn="l"/>
              </a:tabLst>
            </a:pPr>
            <a:r>
              <a:rPr lang="id-ID" sz="2400" dirty="0" smtClean="0"/>
              <a:t>Laporan akhir</a:t>
            </a:r>
          </a:p>
          <a:p>
            <a:pPr marL="1752600" lvl="3" indent="-381000" eaLnBrk="1" hangingPunct="1">
              <a:lnSpc>
                <a:spcPct val="55000"/>
              </a:lnSpc>
              <a:buFontTx/>
              <a:buAutoNum type="alphaLcParenR"/>
              <a:tabLst>
                <a:tab pos="6464300" algn="l"/>
              </a:tabLst>
            </a:pPr>
            <a:r>
              <a:rPr lang="id-ID" sz="2400" dirty="0" smtClean="0"/>
              <a:t>Dokumentasi</a:t>
            </a:r>
          </a:p>
        </p:txBody>
      </p:sp>
    </p:spTree>
    <p:extLst>
      <p:ext uri="{BB962C8B-B14F-4D97-AF65-F5344CB8AC3E}">
        <p14:creationId xmlns:p14="http://schemas.microsoft.com/office/powerpoint/2010/main" val="33542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 calcmode="lin" valueType="num">
                                      <p:cBhvr additive="base">
                                        <p:cTn id="7" dur="500" fill="hold"/>
                                        <p:tgtEl>
                                          <p:spTgt spid="4638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387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63875">
                                            <p:txEl>
                                              <p:pRg st="1" end="1"/>
                                            </p:txEl>
                                          </p:spTgt>
                                        </p:tgtEl>
                                        <p:attrNameLst>
                                          <p:attrName>style.visibility</p:attrName>
                                        </p:attrNameLst>
                                      </p:cBhvr>
                                      <p:to>
                                        <p:strVal val="visible"/>
                                      </p:to>
                                    </p:set>
                                    <p:anim calcmode="lin" valueType="num">
                                      <p:cBhvr additive="base">
                                        <p:cTn id="11" dur="500" fill="hold"/>
                                        <p:tgtEl>
                                          <p:spTgt spid="46387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6387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63875">
                                            <p:txEl>
                                              <p:pRg st="2" end="2"/>
                                            </p:txEl>
                                          </p:spTgt>
                                        </p:tgtEl>
                                        <p:attrNameLst>
                                          <p:attrName>style.visibility</p:attrName>
                                        </p:attrNameLst>
                                      </p:cBhvr>
                                      <p:to>
                                        <p:strVal val="visible"/>
                                      </p:to>
                                    </p:set>
                                    <p:anim calcmode="lin" valueType="num">
                                      <p:cBhvr additive="base">
                                        <p:cTn id="15" dur="500" fill="hold"/>
                                        <p:tgtEl>
                                          <p:spTgt spid="46387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6387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63875">
                                            <p:txEl>
                                              <p:pRg st="3" end="3"/>
                                            </p:txEl>
                                          </p:spTgt>
                                        </p:tgtEl>
                                        <p:attrNameLst>
                                          <p:attrName>style.visibility</p:attrName>
                                        </p:attrNameLst>
                                      </p:cBhvr>
                                      <p:to>
                                        <p:strVal val="visible"/>
                                      </p:to>
                                    </p:set>
                                    <p:anim calcmode="lin" valueType="num">
                                      <p:cBhvr additive="base">
                                        <p:cTn id="19" dur="500" fill="hold"/>
                                        <p:tgtEl>
                                          <p:spTgt spid="46387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387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63875">
                                            <p:txEl>
                                              <p:pRg st="4" end="4"/>
                                            </p:txEl>
                                          </p:spTgt>
                                        </p:tgtEl>
                                        <p:attrNameLst>
                                          <p:attrName>style.visibility</p:attrName>
                                        </p:attrNameLst>
                                      </p:cBhvr>
                                      <p:to>
                                        <p:strVal val="visible"/>
                                      </p:to>
                                    </p:set>
                                    <p:anim calcmode="lin" valueType="num">
                                      <p:cBhvr additive="base">
                                        <p:cTn id="23" dur="500" fill="hold"/>
                                        <p:tgtEl>
                                          <p:spTgt spid="46387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6387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463875">
                                            <p:txEl>
                                              <p:pRg st="5" end="5"/>
                                            </p:txEl>
                                          </p:spTgt>
                                        </p:tgtEl>
                                        <p:attrNameLst>
                                          <p:attrName>style.visibility</p:attrName>
                                        </p:attrNameLst>
                                      </p:cBhvr>
                                      <p:to>
                                        <p:strVal val="visible"/>
                                      </p:to>
                                    </p:set>
                                    <p:anim calcmode="lin" valueType="num">
                                      <p:cBhvr additive="base">
                                        <p:cTn id="27" dur="500" fill="hold"/>
                                        <p:tgtEl>
                                          <p:spTgt spid="46387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6387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463875">
                                            <p:txEl>
                                              <p:pRg st="6" end="6"/>
                                            </p:txEl>
                                          </p:spTgt>
                                        </p:tgtEl>
                                        <p:attrNameLst>
                                          <p:attrName>style.visibility</p:attrName>
                                        </p:attrNameLst>
                                      </p:cBhvr>
                                      <p:to>
                                        <p:strVal val="visible"/>
                                      </p:to>
                                    </p:set>
                                    <p:anim calcmode="lin" valueType="num">
                                      <p:cBhvr additive="base">
                                        <p:cTn id="31" dur="500" fill="hold"/>
                                        <p:tgtEl>
                                          <p:spTgt spid="46387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387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463875">
                                            <p:txEl>
                                              <p:pRg st="7" end="7"/>
                                            </p:txEl>
                                          </p:spTgt>
                                        </p:tgtEl>
                                        <p:attrNameLst>
                                          <p:attrName>style.visibility</p:attrName>
                                        </p:attrNameLst>
                                      </p:cBhvr>
                                      <p:to>
                                        <p:strVal val="visible"/>
                                      </p:to>
                                    </p:set>
                                    <p:anim calcmode="lin" valueType="num">
                                      <p:cBhvr additive="base">
                                        <p:cTn id="35" dur="500" fill="hold"/>
                                        <p:tgtEl>
                                          <p:spTgt spid="463875">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63875">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463875">
                                            <p:txEl>
                                              <p:pRg st="8" end="8"/>
                                            </p:txEl>
                                          </p:spTgt>
                                        </p:tgtEl>
                                        <p:attrNameLst>
                                          <p:attrName>style.visibility</p:attrName>
                                        </p:attrNameLst>
                                      </p:cBhvr>
                                      <p:to>
                                        <p:strVal val="visible"/>
                                      </p:to>
                                    </p:set>
                                    <p:anim calcmode="lin" valueType="num">
                                      <p:cBhvr additive="base">
                                        <p:cTn id="39" dur="500" fill="hold"/>
                                        <p:tgtEl>
                                          <p:spTgt spid="463875">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3875">
                                            <p:txEl>
                                              <p:pRg st="8" end="8"/>
                                            </p:txEl>
                                          </p:spTgt>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463875">
                                            <p:txEl>
                                              <p:pRg st="9" end="9"/>
                                            </p:txEl>
                                          </p:spTgt>
                                        </p:tgtEl>
                                        <p:attrNameLst>
                                          <p:attrName>style.visibility</p:attrName>
                                        </p:attrNameLst>
                                      </p:cBhvr>
                                      <p:to>
                                        <p:strVal val="visible"/>
                                      </p:to>
                                    </p:set>
                                    <p:anim calcmode="lin" valueType="num">
                                      <p:cBhvr additive="base">
                                        <p:cTn id="43" dur="500" fill="hold"/>
                                        <p:tgtEl>
                                          <p:spTgt spid="463875">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63875">
                                            <p:txEl>
                                              <p:pRg st="9" end="9"/>
                                            </p:txEl>
                                          </p:spTgt>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463875">
                                            <p:txEl>
                                              <p:pRg st="10" end="10"/>
                                            </p:txEl>
                                          </p:spTgt>
                                        </p:tgtEl>
                                        <p:attrNameLst>
                                          <p:attrName>style.visibility</p:attrName>
                                        </p:attrNameLst>
                                      </p:cBhvr>
                                      <p:to>
                                        <p:strVal val="visible"/>
                                      </p:to>
                                    </p:set>
                                    <p:anim calcmode="lin" valueType="num">
                                      <p:cBhvr additive="base">
                                        <p:cTn id="47" dur="500" fill="hold"/>
                                        <p:tgtEl>
                                          <p:spTgt spid="463875">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63875">
                                            <p:txEl>
                                              <p:pRg st="10" end="10"/>
                                            </p:txEl>
                                          </p:spTgt>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463875">
                                            <p:txEl>
                                              <p:pRg st="11" end="11"/>
                                            </p:txEl>
                                          </p:spTgt>
                                        </p:tgtEl>
                                        <p:attrNameLst>
                                          <p:attrName>style.visibility</p:attrName>
                                        </p:attrNameLst>
                                      </p:cBhvr>
                                      <p:to>
                                        <p:strVal val="visible"/>
                                      </p:to>
                                    </p:set>
                                    <p:anim calcmode="lin" valueType="num">
                                      <p:cBhvr additive="base">
                                        <p:cTn id="51" dur="500" fill="hold"/>
                                        <p:tgtEl>
                                          <p:spTgt spid="463875">
                                            <p:txEl>
                                              <p:pRg st="11" end="1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63875">
                                            <p:txEl>
                                              <p:pRg st="11" end="11"/>
                                            </p:txEl>
                                          </p:spTgt>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463875">
                                            <p:txEl>
                                              <p:pRg st="12" end="12"/>
                                            </p:txEl>
                                          </p:spTgt>
                                        </p:tgtEl>
                                        <p:attrNameLst>
                                          <p:attrName>style.visibility</p:attrName>
                                        </p:attrNameLst>
                                      </p:cBhvr>
                                      <p:to>
                                        <p:strVal val="visible"/>
                                      </p:to>
                                    </p:set>
                                    <p:anim calcmode="lin" valueType="num">
                                      <p:cBhvr additive="base">
                                        <p:cTn id="55" dur="500" fill="hold"/>
                                        <p:tgtEl>
                                          <p:spTgt spid="463875">
                                            <p:txEl>
                                              <p:pRg st="12" end="1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63875">
                                            <p:txEl>
                                              <p:pRg st="12" end="12"/>
                                            </p:txEl>
                                          </p:spTgt>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0"/>
                                  </p:stCondLst>
                                  <p:childTnLst>
                                    <p:set>
                                      <p:cBhvr>
                                        <p:cTn id="58" dur="1" fill="hold">
                                          <p:stCondLst>
                                            <p:cond delay="0"/>
                                          </p:stCondLst>
                                        </p:cTn>
                                        <p:tgtEl>
                                          <p:spTgt spid="463875">
                                            <p:txEl>
                                              <p:pRg st="13" end="13"/>
                                            </p:txEl>
                                          </p:spTgt>
                                        </p:tgtEl>
                                        <p:attrNameLst>
                                          <p:attrName>style.visibility</p:attrName>
                                        </p:attrNameLst>
                                      </p:cBhvr>
                                      <p:to>
                                        <p:strVal val="visible"/>
                                      </p:to>
                                    </p:set>
                                    <p:anim calcmode="lin" valueType="num">
                                      <p:cBhvr additive="base">
                                        <p:cTn id="59" dur="500" fill="hold"/>
                                        <p:tgtEl>
                                          <p:spTgt spid="463875">
                                            <p:txEl>
                                              <p:pRg st="13" end="1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463875">
                                            <p:txEl>
                                              <p:pRg st="13" end="13"/>
                                            </p:txEl>
                                          </p:spTgt>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463875">
                                            <p:txEl>
                                              <p:pRg st="14" end="14"/>
                                            </p:txEl>
                                          </p:spTgt>
                                        </p:tgtEl>
                                        <p:attrNameLst>
                                          <p:attrName>style.visibility</p:attrName>
                                        </p:attrNameLst>
                                      </p:cBhvr>
                                      <p:to>
                                        <p:strVal val="visible"/>
                                      </p:to>
                                    </p:set>
                                    <p:anim calcmode="lin" valueType="num">
                                      <p:cBhvr additive="base">
                                        <p:cTn id="63" dur="500" fill="hold"/>
                                        <p:tgtEl>
                                          <p:spTgt spid="463875">
                                            <p:txEl>
                                              <p:pRg st="14" end="14"/>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63875">
                                            <p:txEl>
                                              <p:pRg st="14" end="14"/>
                                            </p:txEl>
                                          </p:spTgt>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stCondLst>
                                    <p:cond delay="0"/>
                                  </p:stCondLst>
                                  <p:childTnLst>
                                    <p:set>
                                      <p:cBhvr>
                                        <p:cTn id="66" dur="1" fill="hold">
                                          <p:stCondLst>
                                            <p:cond delay="0"/>
                                          </p:stCondLst>
                                        </p:cTn>
                                        <p:tgtEl>
                                          <p:spTgt spid="463875">
                                            <p:txEl>
                                              <p:pRg st="15" end="15"/>
                                            </p:txEl>
                                          </p:spTgt>
                                        </p:tgtEl>
                                        <p:attrNameLst>
                                          <p:attrName>style.visibility</p:attrName>
                                        </p:attrNameLst>
                                      </p:cBhvr>
                                      <p:to>
                                        <p:strVal val="visible"/>
                                      </p:to>
                                    </p:set>
                                    <p:anim calcmode="lin" valueType="num">
                                      <p:cBhvr additive="base">
                                        <p:cTn id="67" dur="500" fill="hold"/>
                                        <p:tgtEl>
                                          <p:spTgt spid="463875">
                                            <p:txEl>
                                              <p:pRg st="15" end="1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63875">
                                            <p:txEl>
                                              <p:pRg st="15" end="1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2309</TotalTime>
  <Words>5241</Words>
  <Application>Microsoft Office PowerPoint</Application>
  <PresentationFormat>On-screen Show (4:3)</PresentationFormat>
  <Paragraphs>1278</Paragraphs>
  <Slides>124</Slides>
  <Notes>18</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124</vt:i4>
      </vt:variant>
    </vt:vector>
  </HeadingPairs>
  <TitlesOfParts>
    <vt:vector size="130" baseType="lpstr">
      <vt:lpstr>Office Theme</vt:lpstr>
      <vt:lpstr>Clip</vt:lpstr>
      <vt:lpstr>Worksheet</vt:lpstr>
      <vt:lpstr>Photo Editor Photo</vt:lpstr>
      <vt:lpstr>Document</vt:lpstr>
      <vt:lpstr>Equation</vt:lpstr>
      <vt:lpstr>PowerPoint Presentation</vt:lpstr>
      <vt:lpstr>  Workshop Penyusunan dan Penentuan HPS Barang/Jasa Perusahaan </vt:lpstr>
      <vt:lpstr>MATERI 1: Overview</vt:lpstr>
      <vt:lpstr>Pentingnya Procurement/Purchasing</vt:lpstr>
      <vt:lpstr>Pentingnya procurement/purchasing</vt:lpstr>
      <vt:lpstr>Salah Kelola  FATAL</vt:lpstr>
      <vt:lpstr>Perkembangan Strategi Purchasing</vt:lpstr>
      <vt:lpstr>Perkembangan Strategi Purchasing (02)</vt:lpstr>
      <vt:lpstr>MENGAPA PERLU OE YANG BAIK?</vt:lpstr>
      <vt:lpstr>Benefit: PURCHASING/PROCUREMENT</vt:lpstr>
      <vt:lpstr>Keywords</vt:lpstr>
      <vt:lpstr>Progression of Competitive Advantage</vt:lpstr>
      <vt:lpstr>Ada masa utk setiap hal:  Product Life Cycle</vt:lpstr>
      <vt:lpstr>PELATIHAN INI BERGUNA JIKA…</vt:lpstr>
      <vt:lpstr>Kerjakan dengan cara berbeda</vt:lpstr>
      <vt:lpstr>BEWARE….</vt:lpstr>
      <vt:lpstr>MATERI 2: Proses Pengadaan Barang/Jasa </vt:lpstr>
      <vt:lpstr>Hakikat dan Filosofi Pengadaan</vt:lpstr>
      <vt:lpstr>Definisi</vt:lpstr>
      <vt:lpstr>ROLE OF CONDUCT</vt:lpstr>
      <vt:lpstr>Minimasi OVER COST</vt:lpstr>
      <vt:lpstr>Parameter Prinsip Pengadaan</vt:lpstr>
      <vt:lpstr>Parameter Prinsip Pengadaan</vt:lpstr>
      <vt:lpstr>Tujuan pengaturan mengenai Pengadaan Barang dan Jasa (BUMN)</vt:lpstr>
      <vt:lpstr>PROCUREMENT Value</vt:lpstr>
      <vt:lpstr>Bentuk Pengadaan Saat Ini</vt:lpstr>
      <vt:lpstr>Kedudukan Pengadaan</vt:lpstr>
      <vt:lpstr>Siklus Pengadaan</vt:lpstr>
      <vt:lpstr>Realitas Praktik Pengadaan Barang Jasa</vt:lpstr>
      <vt:lpstr>Pengertian OE</vt:lpstr>
      <vt:lpstr>Penjelasan Owner Estimate (OE)</vt:lpstr>
      <vt:lpstr>Ketentuan pada HPS/OE</vt:lpstr>
      <vt:lpstr>Lanjutan…</vt:lpstr>
      <vt:lpstr>Lanjutan…</vt:lpstr>
      <vt:lpstr>Fungsi-Manfaat HPS/OE</vt:lpstr>
      <vt:lpstr>Tambahan Nilai Jaminan Pelaksanaan</vt:lpstr>
      <vt:lpstr>Fungsi-Manfaat HPS/OE (Lanjutan)</vt:lpstr>
      <vt:lpstr>Tata Cara Pengadaan</vt:lpstr>
      <vt:lpstr>Baik-Buruk</vt:lpstr>
      <vt:lpstr>Permasalahan Umum</vt:lpstr>
      <vt:lpstr>MATERI 3: Teknik Penyusunan OE</vt:lpstr>
      <vt:lpstr>Prosedur Pembuatan HPS/OE</vt:lpstr>
      <vt:lpstr>Prosedur Pembuatan …Lanjutan</vt:lpstr>
      <vt:lpstr>Langkah Perhitungan HPS/OE</vt:lpstr>
      <vt:lpstr>Metode Penyusunan Harga Satuan / HPS</vt:lpstr>
      <vt:lpstr>Teknis Penghitungan Harga Satuan</vt:lpstr>
      <vt:lpstr>ESTIMASI BIAYA (PROJECT)</vt:lpstr>
      <vt:lpstr>AKURASI ESTIMASI BIAYA</vt:lpstr>
      <vt:lpstr>TIPE ESTIMASI  BIAYA KAPITAL</vt:lpstr>
      <vt:lpstr>BIAYA ESTIMASI (tahun 1990)</vt:lpstr>
      <vt:lpstr>BIAYA ESTIMASI</vt:lpstr>
      <vt:lpstr>METODE UNIT-COST ESTIMATE</vt:lpstr>
      <vt:lpstr>PURCHASED EQUIPMENT</vt:lpstr>
      <vt:lpstr>Statistika untuk Penyusunan OE</vt:lpstr>
      <vt:lpstr> Metode Penyusunan Harga Satuan: Statistika</vt:lpstr>
      <vt:lpstr>1. The Scattergraph Method</vt:lpstr>
      <vt:lpstr>Contoh Analisis…</vt:lpstr>
      <vt:lpstr>2. Norma Indeks (Indeks Harga)</vt:lpstr>
      <vt:lpstr>Ilustrasi 1: Norma Indeks </vt:lpstr>
      <vt:lpstr>Ilustrasi 2: Norma Indeks </vt:lpstr>
      <vt:lpstr>3. Statistika Deskriptif</vt:lpstr>
      <vt:lpstr>PowerPoint Presentation</vt:lpstr>
      <vt:lpstr>MATERI 4: Penghitungan COGS dan COGM</vt:lpstr>
      <vt:lpstr>Pengertian</vt:lpstr>
      <vt:lpstr>Cost of Goods Sold</vt:lpstr>
      <vt:lpstr>Aliran Biaya: Perusahaan Perdagangan</vt:lpstr>
      <vt:lpstr>Aliran Biaya: Sistem Manufaktur</vt:lpstr>
      <vt:lpstr>Elemen COGS / COGM</vt:lpstr>
      <vt:lpstr>Quick Check </vt:lpstr>
      <vt:lpstr>Perhitungan Biaya Material</vt:lpstr>
      <vt:lpstr>Teknik Pencatatan Inventori</vt:lpstr>
      <vt:lpstr>COGS Pada Sistem Periodik</vt:lpstr>
      <vt:lpstr>Metode Aliran Biaya</vt:lpstr>
      <vt:lpstr>Metode Menghitung Biaya Inventori (01)</vt:lpstr>
      <vt:lpstr>Metoda Menghitung Biaya Inventori (02)</vt:lpstr>
      <vt:lpstr>Contoh Inventori Periodik</vt:lpstr>
      <vt:lpstr>Metoda rata-rata (Average Cost Method)</vt:lpstr>
      <vt:lpstr>(2a) Metode Rata-rata Sederhana</vt:lpstr>
      <vt:lpstr>(2b) Metoda rata-rata (Average Cost Method)</vt:lpstr>
      <vt:lpstr>MATERI 5: Analisis Titik Pulang Pokok (BEP)</vt:lpstr>
      <vt:lpstr>Biaya Berubah (Variabel Cost)</vt:lpstr>
      <vt:lpstr>Contoh Biaya Variabel</vt:lpstr>
      <vt:lpstr>Biaya Tetap (Fixed Cost)</vt:lpstr>
      <vt:lpstr>Contoh Biaya Tetap</vt:lpstr>
      <vt:lpstr>Grafik Biaya dan BEP</vt:lpstr>
      <vt:lpstr>MATERI 6: OE Jasa/Konsultasi</vt:lpstr>
      <vt:lpstr>Harga Perkiraan Sendiri (HPS) </vt:lpstr>
      <vt:lpstr>Komponen HPS</vt:lpstr>
      <vt:lpstr>Komponen HPS….lanjutan</vt:lpstr>
      <vt:lpstr>PowerPoint Presentation</vt:lpstr>
      <vt:lpstr>PowerPoint Presentation</vt:lpstr>
      <vt:lpstr>PowerPoint Presentation</vt:lpstr>
      <vt:lpstr>PowerPoint Presentation</vt:lpstr>
      <vt:lpstr>PowerPoint Presentation</vt:lpstr>
      <vt:lpstr>PowerPoint Presentation</vt:lpstr>
      <vt:lpstr>Lanjutan…</vt:lpstr>
      <vt:lpstr>Lanjutan…</vt:lpstr>
      <vt:lpstr>Lanjutan…</vt:lpstr>
      <vt:lpstr>Lanjutan…</vt:lpstr>
      <vt:lpstr>Fungsi HPS</vt:lpstr>
      <vt:lpstr>Sumber Data HPS</vt:lpstr>
      <vt:lpstr>Sumber Data HPS</vt:lpstr>
      <vt:lpstr>MATERI Extra: OE sebagai indikator kinerja</vt:lpstr>
      <vt:lpstr>Total Cost of Ownership</vt:lpstr>
      <vt:lpstr>TCO</vt:lpstr>
      <vt:lpstr>PowerPoint Presentation</vt:lpstr>
      <vt:lpstr>Pendekatan Total Cost</vt:lpstr>
      <vt:lpstr>Time Value of Money</vt:lpstr>
      <vt:lpstr>Total Cost of Ownership for Equipment</vt:lpstr>
      <vt:lpstr>PowerPoint Presentation</vt:lpstr>
      <vt:lpstr>Net Present Value (NPV)</vt:lpstr>
      <vt:lpstr>NPV (01)</vt:lpstr>
      <vt:lpstr>NPV (02)</vt:lpstr>
      <vt:lpstr>MENGAPA PERLU OE YANG BAIK?</vt:lpstr>
      <vt:lpstr>Ukuran Kinerja</vt:lpstr>
      <vt:lpstr>PowerPoint Presentation</vt:lpstr>
      <vt:lpstr>Keputusan bisnis: Cost Leadership</vt:lpstr>
      <vt:lpstr>  “Procurement/purchasing bisa mendorong keputusan bisnis strategis”  </vt:lpstr>
      <vt:lpstr>“Procurement bukan sebagai COST center ”   “Procurement adalah COST REDUCTION  center ”    “Procurement adalah PROFIT opportunity center ”  </vt:lpstr>
      <vt:lpstr>PowerPoint Presentation</vt:lpstr>
      <vt:lpstr>Future Trends in Purchasing</vt:lpstr>
      <vt:lpstr>Sumber Pemborosan Biaya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EDSHOPKU.COM</cp:lastModifiedBy>
  <cp:revision>173</cp:revision>
  <dcterms:created xsi:type="dcterms:W3CDTF">2010-09-04T06:42:11Z</dcterms:created>
  <dcterms:modified xsi:type="dcterms:W3CDTF">2020-01-21T20:11:01Z</dcterms:modified>
</cp:coreProperties>
</file>